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14"/>
  </p:notesMasterIdLst>
  <p:sldIdLst>
    <p:sldId id="256" r:id="rId2"/>
    <p:sldId id="257" r:id="rId3"/>
    <p:sldId id="260" r:id="rId4"/>
    <p:sldId id="266" r:id="rId5"/>
    <p:sldId id="259" r:id="rId6"/>
    <p:sldId id="270" r:id="rId7"/>
    <p:sldId id="261" r:id="rId8"/>
    <p:sldId id="267" r:id="rId9"/>
    <p:sldId id="268" r:id="rId10"/>
    <p:sldId id="263" r:id="rId11"/>
    <p:sldId id="265" r:id="rId12"/>
    <p:sldId id="271" r:id="rId13"/>
  </p:sldIdLst>
  <p:sldSz cx="9144000" cy="6858000" type="screen4x3"/>
  <p:notesSz cx="6858000" cy="9144000"/>
  <p:custDataLst>
    <p:tags r:id="rId15"/>
  </p:custData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404" autoAdjust="0"/>
    <p:restoredTop sz="94660"/>
  </p:normalViewPr>
  <p:slideViewPr>
    <p:cSldViewPr>
      <p:cViewPr>
        <p:scale>
          <a:sx n="66" d="100"/>
          <a:sy n="66" d="100"/>
        </p:scale>
        <p:origin x="-2142" y="-666"/>
      </p:cViewPr>
      <p:guideLst>
        <p:guide orient="horz" pos="2160"/>
        <p:guide pos="2880"/>
      </p:guideLst>
    </p:cSldViewPr>
  </p:slideViewPr>
  <p:notesTextViewPr>
    <p:cViewPr>
      <p:scale>
        <a:sx n="75" d="100"/>
        <a:sy n="7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019765B-AA2C-4011-9FFB-19152924DF2B}" type="datetimeFigureOut">
              <a:rPr lang="fr-FR" smtClean="0"/>
              <a:t>20/12/2015</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7CFF19C-7390-4C02-A740-5948DB6C5D64}" type="slidenum">
              <a:rPr lang="fr-FR" smtClean="0"/>
              <a:t>‹N°›</a:t>
            </a:fld>
            <a:endParaRPr lang="fr-FR"/>
          </a:p>
        </p:txBody>
      </p:sp>
    </p:spTree>
    <p:extLst>
      <p:ext uri="{BB962C8B-B14F-4D97-AF65-F5344CB8AC3E}">
        <p14:creationId xmlns:p14="http://schemas.microsoft.com/office/powerpoint/2010/main" val="40362940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7CFF19C-7390-4C02-A740-5948DB6C5D64}" type="slidenum">
              <a:rPr lang="fr-FR" smtClean="0"/>
              <a:t>1</a:t>
            </a:fld>
            <a:endParaRPr lang="fr-FR"/>
          </a:p>
        </p:txBody>
      </p:sp>
    </p:spTree>
    <p:extLst>
      <p:ext uri="{BB962C8B-B14F-4D97-AF65-F5344CB8AC3E}">
        <p14:creationId xmlns:p14="http://schemas.microsoft.com/office/powerpoint/2010/main" val="7671493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7CFF19C-7390-4C02-A740-5948DB6C5D64}" type="slidenum">
              <a:rPr lang="fr-FR" smtClean="0"/>
              <a:t>10</a:t>
            </a:fld>
            <a:endParaRPr lang="fr-FR"/>
          </a:p>
        </p:txBody>
      </p:sp>
    </p:spTree>
    <p:extLst>
      <p:ext uri="{BB962C8B-B14F-4D97-AF65-F5344CB8AC3E}">
        <p14:creationId xmlns:p14="http://schemas.microsoft.com/office/powerpoint/2010/main" val="31677071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7CFF19C-7390-4C02-A740-5948DB6C5D64}" type="slidenum">
              <a:rPr lang="fr-FR" smtClean="0"/>
              <a:t>11</a:t>
            </a:fld>
            <a:endParaRPr lang="fr-FR"/>
          </a:p>
        </p:txBody>
      </p:sp>
    </p:spTree>
    <p:extLst>
      <p:ext uri="{BB962C8B-B14F-4D97-AF65-F5344CB8AC3E}">
        <p14:creationId xmlns:p14="http://schemas.microsoft.com/office/powerpoint/2010/main" val="22800744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7CFF19C-7390-4C02-A740-5948DB6C5D64}" type="slidenum">
              <a:rPr lang="fr-FR" smtClean="0"/>
              <a:t>12</a:t>
            </a:fld>
            <a:endParaRPr lang="fr-FR"/>
          </a:p>
        </p:txBody>
      </p:sp>
    </p:spTree>
    <p:extLst>
      <p:ext uri="{BB962C8B-B14F-4D97-AF65-F5344CB8AC3E}">
        <p14:creationId xmlns:p14="http://schemas.microsoft.com/office/powerpoint/2010/main" val="637592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7CFF19C-7390-4C02-A740-5948DB6C5D64}" type="slidenum">
              <a:rPr lang="fr-FR" smtClean="0"/>
              <a:t>2</a:t>
            </a:fld>
            <a:endParaRPr lang="fr-FR"/>
          </a:p>
        </p:txBody>
      </p:sp>
    </p:spTree>
    <p:extLst>
      <p:ext uri="{BB962C8B-B14F-4D97-AF65-F5344CB8AC3E}">
        <p14:creationId xmlns:p14="http://schemas.microsoft.com/office/powerpoint/2010/main" val="11856790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E7CFF19C-7390-4C02-A740-5948DB6C5D64}" type="slidenum">
              <a:rPr lang="fr-FR" smtClean="0"/>
              <a:t>3</a:t>
            </a:fld>
            <a:endParaRPr lang="fr-FR"/>
          </a:p>
        </p:txBody>
      </p:sp>
    </p:spTree>
    <p:extLst>
      <p:ext uri="{BB962C8B-B14F-4D97-AF65-F5344CB8AC3E}">
        <p14:creationId xmlns:p14="http://schemas.microsoft.com/office/powerpoint/2010/main" val="21088101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7CFF19C-7390-4C02-A740-5948DB6C5D64}" type="slidenum">
              <a:rPr lang="fr-FR" smtClean="0"/>
              <a:t>4</a:t>
            </a:fld>
            <a:endParaRPr lang="fr-FR"/>
          </a:p>
        </p:txBody>
      </p:sp>
    </p:spTree>
    <p:extLst>
      <p:ext uri="{BB962C8B-B14F-4D97-AF65-F5344CB8AC3E}">
        <p14:creationId xmlns:p14="http://schemas.microsoft.com/office/powerpoint/2010/main" val="34155277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7CFF19C-7390-4C02-A740-5948DB6C5D64}" type="slidenum">
              <a:rPr lang="fr-FR" smtClean="0"/>
              <a:t>5</a:t>
            </a:fld>
            <a:endParaRPr lang="fr-FR"/>
          </a:p>
        </p:txBody>
      </p:sp>
    </p:spTree>
    <p:extLst>
      <p:ext uri="{BB962C8B-B14F-4D97-AF65-F5344CB8AC3E}">
        <p14:creationId xmlns:p14="http://schemas.microsoft.com/office/powerpoint/2010/main" val="2186352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7CFF19C-7390-4C02-A740-5948DB6C5D64}" type="slidenum">
              <a:rPr lang="fr-FR" smtClean="0"/>
              <a:t>6</a:t>
            </a:fld>
            <a:endParaRPr lang="fr-FR"/>
          </a:p>
        </p:txBody>
      </p:sp>
    </p:spTree>
    <p:extLst>
      <p:ext uri="{BB962C8B-B14F-4D97-AF65-F5344CB8AC3E}">
        <p14:creationId xmlns:p14="http://schemas.microsoft.com/office/powerpoint/2010/main" val="2186352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7CFF19C-7390-4C02-A740-5948DB6C5D64}" type="slidenum">
              <a:rPr lang="fr-FR" smtClean="0"/>
              <a:t>7</a:t>
            </a:fld>
            <a:endParaRPr lang="fr-FR"/>
          </a:p>
        </p:txBody>
      </p:sp>
    </p:spTree>
    <p:extLst>
      <p:ext uri="{BB962C8B-B14F-4D97-AF65-F5344CB8AC3E}">
        <p14:creationId xmlns:p14="http://schemas.microsoft.com/office/powerpoint/2010/main" val="39588032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7CFF19C-7390-4C02-A740-5948DB6C5D64}" type="slidenum">
              <a:rPr lang="fr-FR" smtClean="0"/>
              <a:t>8</a:t>
            </a:fld>
            <a:endParaRPr lang="fr-FR"/>
          </a:p>
        </p:txBody>
      </p:sp>
    </p:spTree>
    <p:extLst>
      <p:ext uri="{BB962C8B-B14F-4D97-AF65-F5344CB8AC3E}">
        <p14:creationId xmlns:p14="http://schemas.microsoft.com/office/powerpoint/2010/main" val="14323804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E7CFF19C-7390-4C02-A740-5948DB6C5D64}" type="slidenum">
              <a:rPr lang="fr-FR" smtClean="0"/>
              <a:t>9</a:t>
            </a:fld>
            <a:endParaRPr lang="fr-FR"/>
          </a:p>
        </p:txBody>
      </p:sp>
    </p:spTree>
    <p:extLst>
      <p:ext uri="{BB962C8B-B14F-4D97-AF65-F5344CB8AC3E}">
        <p14:creationId xmlns:p14="http://schemas.microsoft.com/office/powerpoint/2010/main" val="19816324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nchor="b">
            <a:noAutofit/>
          </a:bodyPr>
          <a:lstStyle>
            <a:lvl1pPr>
              <a:lnSpc>
                <a:spcPct val="100000"/>
              </a:lnSpc>
              <a:defRPr sz="8000"/>
            </a:lvl1pPr>
          </a:lstStyle>
          <a:p>
            <a:r>
              <a:rPr lang="fr-FR" dirty="0" smtClean="0"/>
              <a:t>Modifiez le style du titre</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7" name="Date Placeholder 6"/>
          <p:cNvSpPr>
            <a:spLocks noGrp="1"/>
          </p:cNvSpPr>
          <p:nvPr>
            <p:ph type="dt" sz="half" idx="10"/>
          </p:nvPr>
        </p:nvSpPr>
        <p:spPr/>
        <p:txBody>
          <a:bodyPr/>
          <a:lstStyle/>
          <a:p>
            <a:fld id="{E529E509-E2CF-4773-A1D8-D62E2E267BD7}" type="datetimeFigureOut">
              <a:rPr lang="fr-FR" smtClean="0"/>
              <a:t>20/12/2015</a:t>
            </a:fld>
            <a:endParaRPr lang="fr-FR"/>
          </a:p>
        </p:txBody>
      </p:sp>
      <p:sp>
        <p:nvSpPr>
          <p:cNvPr id="8" name="Slide Number Placeholder 7"/>
          <p:cNvSpPr>
            <a:spLocks noGrp="1"/>
          </p:cNvSpPr>
          <p:nvPr>
            <p:ph type="sldNum" sz="quarter" idx="11"/>
          </p:nvPr>
        </p:nvSpPr>
        <p:spPr/>
        <p:txBody>
          <a:bodyPr/>
          <a:lstStyle/>
          <a:p>
            <a:fld id="{DCF330D0-E5C0-42E1-9052-DC7ED5A284EF}" type="slidenum">
              <a:rPr lang="fr-FR" smtClean="0"/>
              <a:t>‹N°›</a:t>
            </a:fld>
            <a:endParaRPr lang="fr-FR"/>
          </a:p>
        </p:txBody>
      </p:sp>
      <p:sp>
        <p:nvSpPr>
          <p:cNvPr id="9" name="Footer Placeholder 8"/>
          <p:cNvSpPr>
            <a:spLocks noGrp="1"/>
          </p:cNvSpPr>
          <p:nvPr>
            <p:ph type="ftr" sz="quarter" idx="12"/>
          </p:nvPr>
        </p:nvSpPr>
        <p:spPr/>
        <p:txBody>
          <a:bodyPr/>
          <a:lstStyle/>
          <a:p>
            <a:endParaRPr lang="fr-F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E529E509-E2CF-4773-A1D8-D62E2E267BD7}" type="datetimeFigureOut">
              <a:rPr lang="fr-FR" smtClean="0"/>
              <a:t>20/12/2015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CF330D0-E5C0-42E1-9052-DC7ED5A284EF}"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E529E509-E2CF-4773-A1D8-D62E2E267BD7}" type="datetimeFigureOut">
              <a:rPr lang="fr-FR" smtClean="0"/>
              <a:t>20/12/2015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CF330D0-E5C0-42E1-9052-DC7ED5A284EF}"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smtClean="0"/>
          </a:p>
        </p:txBody>
      </p:sp>
      <p:sp>
        <p:nvSpPr>
          <p:cNvPr id="4" name="Date Placeholder 3"/>
          <p:cNvSpPr>
            <a:spLocks noGrp="1"/>
          </p:cNvSpPr>
          <p:nvPr>
            <p:ph type="dt" sz="half" idx="10"/>
          </p:nvPr>
        </p:nvSpPr>
        <p:spPr/>
        <p:txBody>
          <a:bodyPr/>
          <a:lstStyle/>
          <a:p>
            <a:fld id="{E529E509-E2CF-4773-A1D8-D62E2E267BD7}" type="datetimeFigureOut">
              <a:rPr lang="fr-FR" smtClean="0"/>
              <a:t>20/12/2015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CF330D0-E5C0-42E1-9052-DC7ED5A284EF}" type="slidenum">
              <a:rPr lang="fr-FR" smtClean="0"/>
              <a:t>‹N°›</a:t>
            </a:fld>
            <a:endParaRPr lang="fr-FR"/>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722313" y="1371600"/>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fr-FR" smtClean="0"/>
              <a:t>Modifiez le style du titre</a:t>
            </a:r>
            <a:endParaRPr lang="en-US" dirty="0"/>
          </a:p>
        </p:txBody>
      </p:sp>
      <p:sp>
        <p:nvSpPr>
          <p:cNvPr id="3" name="Text Placeholder 2"/>
          <p:cNvSpPr>
            <a:spLocks noGrp="1"/>
          </p:cNvSpPr>
          <p:nvPr>
            <p:ph type="body" idx="1"/>
          </p:nvPr>
        </p:nvSpPr>
        <p:spPr>
          <a:xfrm>
            <a:off x="722313" y="4068763"/>
            <a:ext cx="77724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E529E509-E2CF-4773-A1D8-D62E2E267BD7}" type="datetimeFigureOut">
              <a:rPr lang="fr-FR" smtClean="0"/>
              <a:t>20/12/2015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CF330D0-E5C0-42E1-9052-DC7ED5A284EF}" type="slidenum">
              <a:rPr lang="fr-FR" smtClean="0"/>
              <a:t>‹N°›</a:t>
            </a:fld>
            <a:endParaRPr lang="fr-FR"/>
          </a:p>
        </p:txBody>
      </p:sp>
      <p:sp>
        <p:nvSpPr>
          <p:cNvPr id="7" name="Oval 6"/>
          <p:cNvSpPr/>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296728"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smtClean="0"/>
          </a:p>
        </p:txBody>
      </p:sp>
      <p:sp>
        <p:nvSpPr>
          <p:cNvPr id="5" name="Date Placeholder 4"/>
          <p:cNvSpPr>
            <a:spLocks noGrp="1"/>
          </p:cNvSpPr>
          <p:nvPr>
            <p:ph type="dt" sz="half" idx="10"/>
          </p:nvPr>
        </p:nvSpPr>
        <p:spPr/>
        <p:txBody>
          <a:bodyPr/>
          <a:lstStyle/>
          <a:p>
            <a:fld id="{E529E509-E2CF-4773-A1D8-D62E2E267BD7}" type="datetimeFigureOut">
              <a:rPr lang="fr-FR" smtClean="0"/>
              <a:t>20/12/2015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CF330D0-E5C0-42E1-9052-DC7ED5A284EF}" type="slidenum">
              <a:rPr lang="fr-FR" smtClean="0"/>
              <a:t>‹N°›</a:t>
            </a:fld>
            <a:endParaRPr lang="fr-FR"/>
          </a:p>
        </p:txBody>
      </p:sp>
      <p:sp>
        <p:nvSpPr>
          <p:cNvPr id="9" name="Content Placeholder 8"/>
          <p:cNvSpPr>
            <a:spLocks noGrp="1"/>
          </p:cNvSpPr>
          <p:nvPr>
            <p:ph sz="quarter" idx="13"/>
          </p:nvPr>
        </p:nvSpPr>
        <p:spPr>
          <a:xfrm>
            <a:off x="365760" y="1600200"/>
            <a:ext cx="4041648" cy="452628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7" name="Date Placeholder 6"/>
          <p:cNvSpPr>
            <a:spLocks noGrp="1"/>
          </p:cNvSpPr>
          <p:nvPr>
            <p:ph type="dt" sz="half" idx="10"/>
          </p:nvPr>
        </p:nvSpPr>
        <p:spPr/>
        <p:txBody>
          <a:bodyPr/>
          <a:lstStyle/>
          <a:p>
            <a:fld id="{E529E509-E2CF-4773-A1D8-D62E2E267BD7}" type="datetimeFigureOut">
              <a:rPr lang="fr-FR" smtClean="0"/>
              <a:t>20/12/2015</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DCF330D0-E5C0-42E1-9052-DC7ED5A284EF}" type="slidenum">
              <a:rPr lang="fr-FR" smtClean="0"/>
              <a:t>‹N°›</a:t>
            </a:fld>
            <a:endParaRPr lang="fr-FR"/>
          </a:p>
        </p:txBody>
      </p:sp>
      <p:sp>
        <p:nvSpPr>
          <p:cNvPr id="11" name="Content Placeholder 10"/>
          <p:cNvSpPr>
            <a:spLocks noGrp="1"/>
          </p:cNvSpPr>
          <p:nvPr>
            <p:ph sz="quarter" idx="13"/>
          </p:nvPr>
        </p:nvSpPr>
        <p:spPr>
          <a:xfrm>
            <a:off x="457200" y="2212848"/>
            <a:ext cx="4041648" cy="3913632"/>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E529E509-E2CF-4773-A1D8-D62E2E267BD7}" type="datetimeFigureOut">
              <a:rPr lang="fr-FR" smtClean="0"/>
              <a:t>20/12/2015</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DCF330D0-E5C0-42E1-9052-DC7ED5A284EF}"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29E509-E2CF-4773-A1D8-D62E2E267BD7}" type="datetimeFigureOut">
              <a:rPr lang="fr-FR" smtClean="0"/>
              <a:t>20/12/2015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DCF330D0-E5C0-42E1-9052-DC7ED5A284EF}" type="slidenum">
              <a:rPr lang="fr-FR" smtClean="0"/>
              <a:t>‹N°›</a:t>
            </a:fld>
            <a:endParaRPr lang="fr-FR"/>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fr-FR" smtClean="0"/>
              <a:t>Modifiez le style du titre</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E529E509-E2CF-4773-A1D8-D62E2E267BD7}" type="datetimeFigureOut">
              <a:rPr lang="fr-FR" smtClean="0"/>
              <a:t>20/12/2015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CF330D0-E5C0-42E1-9052-DC7ED5A284EF}" type="slidenum">
              <a:rPr lang="fr-FR" smtClean="0"/>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nchor="b"/>
          <a:lstStyle>
            <a:lvl1pPr algn="ctr">
              <a:lnSpc>
                <a:spcPct val="100000"/>
              </a:lnSpc>
              <a:defRPr sz="2800" b="0"/>
            </a:lvl1pPr>
          </a:lstStyle>
          <a:p>
            <a:r>
              <a:rPr lang="fr-FR" smtClean="0"/>
              <a:t>Modifiez le style du titre</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E529E509-E2CF-4773-A1D8-D62E2E267BD7}" type="datetimeFigureOut">
              <a:rPr lang="fr-FR" smtClean="0"/>
              <a:t>20/12/2015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CF330D0-E5C0-42E1-9052-DC7ED5A284EF}" type="slidenum">
              <a:rPr lang="fr-FR" smtClean="0"/>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fr-FR" smtClean="0"/>
              <a:t>Modifiez le style du titre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smtClean="0"/>
          </a:p>
        </p:txBody>
      </p:sp>
      <p:sp>
        <p:nvSpPr>
          <p:cNvPr id="4" name="Date Placeholder 3"/>
          <p:cNvSpPr>
            <a:spLocks noGrp="1"/>
          </p:cNvSpPr>
          <p:nvPr>
            <p:ph type="dt" sz="half" idx="2"/>
          </p:nvPr>
        </p:nvSpPr>
        <p:spPr>
          <a:xfrm>
            <a:off x="6363347" y="6356350"/>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fld id="{E529E509-E2CF-4773-A1D8-D62E2E267BD7}" type="datetimeFigureOut">
              <a:rPr lang="fr-FR" smtClean="0"/>
              <a:t>20/12/2015</a:t>
            </a:fld>
            <a:endParaRPr lang="fr-FR"/>
          </a:p>
        </p:txBody>
      </p:sp>
      <p:sp>
        <p:nvSpPr>
          <p:cNvPr id="5" name="Footer Placeholder 4"/>
          <p:cNvSpPr>
            <a:spLocks noGrp="1"/>
          </p:cNvSpPr>
          <p:nvPr>
            <p:ph type="ftr" sz="quarter" idx="3"/>
          </p:nvPr>
        </p:nvSpPr>
        <p:spPr>
          <a:xfrm>
            <a:off x="659165" y="6356350"/>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endParaRPr lang="fr-FR"/>
          </a:p>
        </p:txBody>
      </p:sp>
      <p:sp>
        <p:nvSpPr>
          <p:cNvPr id="6" name="Slide Number Placeholder 5"/>
          <p:cNvSpPr>
            <a:spLocks noGrp="1"/>
          </p:cNvSpPr>
          <p:nvPr>
            <p:ph type="sldNum" sz="quarter" idx="4"/>
          </p:nvPr>
        </p:nvSpPr>
        <p:spPr>
          <a:xfrm>
            <a:off x="8543278" y="6356350"/>
            <a:ext cx="561975"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fld id="{DCF330D0-E5C0-42E1-9052-DC7ED5A284EF}" type="slidenum">
              <a:rPr lang="fr-FR" smtClean="0"/>
              <a:t>‹N°›</a:t>
            </a:fld>
            <a:endParaRPr lang="fr-FR"/>
          </a:p>
        </p:txBody>
      </p:sp>
      <p:sp>
        <p:nvSpPr>
          <p:cNvPr id="7" name="Oval 6"/>
          <p:cNvSpPr/>
          <p:nvPr/>
        </p:nvSpPr>
        <p:spPr>
          <a:xfrm>
            <a:off x="8457760"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Oval 7"/>
          <p:cNvSpPr/>
          <p:nvPr/>
        </p:nvSpPr>
        <p:spPr>
          <a:xfrm>
            <a:off x="569119"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Image 8"/>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80528" y="-387424"/>
            <a:ext cx="1493649" cy="1219306"/>
          </a:xfrm>
          <a:prstGeom prst="rect">
            <a:avLst/>
          </a:prstGeom>
        </p:spPr>
      </p:pic>
      <p:sp>
        <p:nvSpPr>
          <p:cNvPr id="10" name="ZoneTexte 9"/>
          <p:cNvSpPr txBox="1"/>
          <p:nvPr userDrawn="1"/>
        </p:nvSpPr>
        <p:spPr>
          <a:xfrm>
            <a:off x="0" y="6495407"/>
            <a:ext cx="1433406" cy="369332"/>
          </a:xfrm>
          <a:prstGeom prst="rect">
            <a:avLst/>
          </a:prstGeom>
          <a:noFill/>
        </p:spPr>
        <p:txBody>
          <a:bodyPr wrap="none" rtlCol="0">
            <a:spAutoFit/>
          </a:bodyPr>
          <a:lstStyle/>
          <a:p>
            <a:r>
              <a:rPr lang="fr-FR" dirty="0" smtClean="0">
                <a:solidFill>
                  <a:schemeClr val="bg1"/>
                </a:solidFill>
                <a:latin typeface="Verdana" panose="020B0604030504040204" pitchFamily="34" charset="0"/>
                <a:ea typeface="Verdana" panose="020B0604030504040204" pitchFamily="34" charset="0"/>
                <a:cs typeface="Verdana" panose="020B0604030504040204" pitchFamily="34" charset="0"/>
              </a:rPr>
              <a:t>Ph. </a:t>
            </a:r>
            <a:r>
              <a:rPr lang="fr-FR" dirty="0" err="1" smtClean="0">
                <a:solidFill>
                  <a:schemeClr val="bg1"/>
                </a:solidFill>
                <a:latin typeface="Verdana" panose="020B0604030504040204" pitchFamily="34" charset="0"/>
                <a:ea typeface="Verdana" panose="020B0604030504040204" pitchFamily="34" charset="0"/>
                <a:cs typeface="Verdana" panose="020B0604030504040204" pitchFamily="34" charset="0"/>
              </a:rPr>
              <a:t>Dutour</a:t>
            </a:r>
            <a:endParaRPr lang="fr-FR"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iming>
    <p:tnLst>
      <p:par>
        <p:cTn id="1" dur="indefinite" restart="never" nodeType="tmRoot"/>
      </p:par>
    </p:tnLst>
  </p:timing>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0.gif"/></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gif"/></Relationships>
</file>

<file path=ppt/slides/_rels/slide6.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8.png"/><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609601"/>
            <a:ext cx="7772400" cy="3395463"/>
          </a:xfrm>
        </p:spPr>
        <p:txBody>
          <a:bodyPr/>
          <a:lstStyle/>
          <a:p>
            <a:r>
              <a:rPr lang="fr-FR" dirty="0" smtClean="0">
                <a:latin typeface="Verdana" panose="020B0604030504040204" pitchFamily="34" charset="0"/>
                <a:ea typeface="Verdana" panose="020B0604030504040204" pitchFamily="34" charset="0"/>
                <a:cs typeface="Verdana" panose="020B0604030504040204" pitchFamily="34" charset="0"/>
              </a:rPr>
              <a:t>L’énergie, </a:t>
            </a:r>
            <a:br>
              <a:rPr lang="fr-FR" dirty="0" smtClean="0">
                <a:latin typeface="Verdana" panose="020B0604030504040204" pitchFamily="34" charset="0"/>
                <a:ea typeface="Verdana" panose="020B0604030504040204" pitchFamily="34" charset="0"/>
                <a:cs typeface="Verdana" panose="020B0604030504040204" pitchFamily="34" charset="0"/>
              </a:rPr>
            </a:br>
            <a:r>
              <a:rPr lang="fr-FR" dirty="0" smtClean="0">
                <a:latin typeface="Verdana" panose="020B0604030504040204" pitchFamily="34" charset="0"/>
                <a:ea typeface="Verdana" panose="020B0604030504040204" pitchFamily="34" charset="0"/>
                <a:cs typeface="Verdana" panose="020B0604030504040204" pitchFamily="34" charset="0"/>
              </a:rPr>
              <a:t>le travail.</a:t>
            </a:r>
            <a:endParaRPr lang="fr-FR" dirty="0">
              <a:latin typeface="Verdana" panose="020B0604030504040204" pitchFamily="34" charset="0"/>
              <a:ea typeface="Verdana" panose="020B0604030504040204" pitchFamily="34" charset="0"/>
              <a:cs typeface="Verdana" panose="020B0604030504040204" pitchFamily="34" charset="0"/>
            </a:endParaRPr>
          </a:p>
        </p:txBody>
      </p:sp>
      <p:sp>
        <p:nvSpPr>
          <p:cNvPr id="3" name="Sous-titre 2"/>
          <p:cNvSpPr>
            <a:spLocks noGrp="1"/>
          </p:cNvSpPr>
          <p:nvPr>
            <p:ph type="subTitle" idx="1"/>
          </p:nvPr>
        </p:nvSpPr>
        <p:spPr/>
        <p:txBody>
          <a:bodyPr>
            <a:normAutofit/>
          </a:bodyPr>
          <a:lstStyle/>
          <a:p>
            <a:r>
              <a:rPr lang="fr-FR" dirty="0" smtClean="0">
                <a:latin typeface="Verdana" panose="020B0604030504040204" pitchFamily="34" charset="0"/>
                <a:ea typeface="Verdana" panose="020B0604030504040204" pitchFamily="34" charset="0"/>
                <a:cs typeface="Verdana" panose="020B0604030504040204" pitchFamily="34" charset="0"/>
              </a:rPr>
              <a:t>De l’énergie potentielle,</a:t>
            </a:r>
            <a:br>
              <a:rPr lang="fr-FR" dirty="0" smtClean="0">
                <a:latin typeface="Verdana" panose="020B0604030504040204" pitchFamily="34" charset="0"/>
                <a:ea typeface="Verdana" panose="020B0604030504040204" pitchFamily="34" charset="0"/>
                <a:cs typeface="Verdana" panose="020B0604030504040204" pitchFamily="34" charset="0"/>
              </a:rPr>
            </a:br>
            <a:r>
              <a:rPr lang="fr-FR" dirty="0" smtClean="0">
                <a:latin typeface="Verdana" panose="020B0604030504040204" pitchFamily="34" charset="0"/>
                <a:ea typeface="Verdana" panose="020B0604030504040204" pitchFamily="34" charset="0"/>
                <a:cs typeface="Verdana" panose="020B0604030504040204" pitchFamily="34" charset="0"/>
              </a:rPr>
              <a:t> à l’énergie utile, </a:t>
            </a:r>
            <a:br>
              <a:rPr lang="fr-FR" dirty="0" smtClean="0">
                <a:latin typeface="Verdana" panose="020B0604030504040204" pitchFamily="34" charset="0"/>
                <a:ea typeface="Verdana" panose="020B0604030504040204" pitchFamily="34" charset="0"/>
                <a:cs typeface="Verdana" panose="020B0604030504040204" pitchFamily="34" charset="0"/>
              </a:rPr>
            </a:br>
            <a:r>
              <a:rPr lang="fr-FR" dirty="0">
                <a:latin typeface="Verdana" panose="020B0604030504040204" pitchFamily="34" charset="0"/>
                <a:ea typeface="Verdana" panose="020B0604030504040204" pitchFamily="34" charset="0"/>
                <a:cs typeface="Verdana" panose="020B0604030504040204" pitchFamily="34" charset="0"/>
              </a:rPr>
              <a:t> </a:t>
            </a:r>
            <a:r>
              <a:rPr lang="fr-FR" dirty="0" smtClean="0">
                <a:latin typeface="Verdana" panose="020B0604030504040204" pitchFamily="34" charset="0"/>
                <a:ea typeface="Verdana" panose="020B0604030504040204" pitchFamily="34" charset="0"/>
                <a:cs typeface="Verdana" panose="020B0604030504040204" pitchFamily="34" charset="0"/>
              </a:rPr>
              <a:t>                   au travail. </a:t>
            </a:r>
            <a:endParaRPr lang="fr-FR"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105072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75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45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Ellipse 27"/>
          <p:cNvSpPr/>
          <p:nvPr/>
        </p:nvSpPr>
        <p:spPr>
          <a:xfrm flipH="1">
            <a:off x="3131840" y="3114750"/>
            <a:ext cx="861266" cy="1036005"/>
          </a:xfrm>
          <a:prstGeom prst="ellipse">
            <a:avLst/>
          </a:prstGeom>
          <a:gradFill>
            <a:gsLst>
              <a:gs pos="100000">
                <a:schemeClr val="accent1">
                  <a:tint val="66000"/>
                  <a:satMod val="160000"/>
                  <a:alpha val="66000"/>
                </a:schemeClr>
              </a:gs>
              <a:gs pos="49000">
                <a:schemeClr val="accent1">
                  <a:tint val="44500"/>
                  <a:satMod val="160000"/>
                  <a:alpha val="46000"/>
                </a:schemeClr>
              </a:gs>
              <a:gs pos="1000">
                <a:schemeClr val="accent1">
                  <a:tint val="23500"/>
                  <a:satMod val="160000"/>
                  <a:alpha val="5200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nvPr>
        </p:nvSpPr>
        <p:spPr>
          <a:xfrm>
            <a:off x="45085" y="332656"/>
            <a:ext cx="9058945" cy="1143000"/>
          </a:xfrm>
        </p:spPr>
        <p:txBody>
          <a:bodyPr>
            <a:normAutofit fontScale="90000"/>
          </a:bodyPr>
          <a:lstStyle/>
          <a:p>
            <a:r>
              <a:rPr lang="fr-FR" dirty="0" smtClean="0">
                <a:latin typeface="Verdana" panose="020B0604030504040204" pitchFamily="34" charset="0"/>
                <a:ea typeface="Verdana" panose="020B0604030504040204" pitchFamily="34" charset="0"/>
                <a:cs typeface="Verdana" panose="020B0604030504040204" pitchFamily="34" charset="0"/>
              </a:rPr>
              <a:t>L’énergie, le travail, le rendement.</a:t>
            </a:r>
            <a:endParaRPr lang="fr-FR" dirty="0"/>
          </a:p>
        </p:txBody>
      </p:sp>
      <p:sp>
        <p:nvSpPr>
          <p:cNvPr id="3" name="Espace réservé du contenu 2"/>
          <p:cNvSpPr>
            <a:spLocks noGrp="1"/>
          </p:cNvSpPr>
          <p:nvPr>
            <p:ph idx="1"/>
          </p:nvPr>
        </p:nvSpPr>
        <p:spPr>
          <a:xfrm>
            <a:off x="0" y="1484784"/>
            <a:ext cx="9079854" cy="1108719"/>
          </a:xfrm>
        </p:spPr>
        <p:txBody>
          <a:bodyPr>
            <a:noAutofit/>
          </a:bodyPr>
          <a:lstStyle/>
          <a:p>
            <a:pPr marL="0" indent="0" algn="ctr">
              <a:buNone/>
            </a:pPr>
            <a:r>
              <a:rPr lang="fr-FR" sz="2000" dirty="0" smtClean="0">
                <a:effectLst/>
                <a:latin typeface="Verdana" panose="020B0604030504040204" pitchFamily="34" charset="0"/>
                <a:ea typeface="Verdana" panose="020B0604030504040204" pitchFamily="34" charset="0"/>
                <a:cs typeface="Verdana" panose="020B0604030504040204" pitchFamily="34" charset="0"/>
              </a:rPr>
              <a:t>Cette énergie électrique, comme toute autre, n’est pas produite transportée et utilisée de manière parfaite chaque étape s’accompagne de pertes plus ou moins importantes.</a:t>
            </a:r>
          </a:p>
          <a:p>
            <a:pPr marL="0" indent="0" algn="ctr">
              <a:buNone/>
            </a:pPr>
            <a:endParaRPr lang="fr-FR" sz="2000" dirty="0" smtClean="0">
              <a:effectLst/>
              <a:latin typeface="Verdana" panose="020B0604030504040204" pitchFamily="34" charset="0"/>
              <a:ea typeface="Verdana" panose="020B0604030504040204" pitchFamily="34" charset="0"/>
              <a:cs typeface="Verdana" panose="020B0604030504040204" pitchFamily="34" charset="0"/>
            </a:endParaRPr>
          </a:p>
          <a:p>
            <a:pPr marL="0" indent="0" algn="ctr">
              <a:buNone/>
            </a:pPr>
            <a:endParaRPr lang="fr-FR" sz="2000" dirty="0">
              <a:effectLst/>
              <a:latin typeface="Verdana" panose="020B0604030504040204" pitchFamily="34" charset="0"/>
              <a:ea typeface="Verdana" panose="020B0604030504040204" pitchFamily="34" charset="0"/>
              <a:cs typeface="Verdana" panose="020B0604030504040204" pitchFamily="34" charset="0"/>
            </a:endParaRPr>
          </a:p>
        </p:txBody>
      </p:sp>
      <p:pic>
        <p:nvPicPr>
          <p:cNvPr id="4098" name="Picture 2" descr="C:\Users\Philippe\AppData\Local\Microsoft\Windows\INetCache\IE\4FMPN9A0\MC900356421[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32040" y="2852936"/>
            <a:ext cx="3168352" cy="2946292"/>
          </a:xfrm>
          <a:prstGeom prst="rect">
            <a:avLst/>
          </a:prstGeom>
          <a:noFill/>
          <a:extLst>
            <a:ext uri="{909E8E84-426E-40DD-AFC4-6F175D3DCCD1}">
              <a14:hiddenFill xmlns:a14="http://schemas.microsoft.com/office/drawing/2010/main">
                <a:solidFill>
                  <a:srgbClr val="FFFFFF"/>
                </a:solidFill>
              </a14:hiddenFill>
            </a:ext>
          </a:extLst>
        </p:spPr>
      </p:pic>
      <p:pic>
        <p:nvPicPr>
          <p:cNvPr id="27" name="Image 2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59832" y="2852936"/>
            <a:ext cx="2805482" cy="2203946"/>
          </a:xfrm>
          <a:prstGeom prst="rect">
            <a:avLst/>
          </a:prstGeom>
        </p:spPr>
      </p:pic>
      <p:sp>
        <p:nvSpPr>
          <p:cNvPr id="30" name="Espace réservé du contenu 2"/>
          <p:cNvSpPr txBox="1">
            <a:spLocks/>
          </p:cNvSpPr>
          <p:nvPr/>
        </p:nvSpPr>
        <p:spPr>
          <a:xfrm>
            <a:off x="229206" y="4326082"/>
            <a:ext cx="3119672" cy="69837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sz="1600" dirty="0" smtClean="0">
                <a:latin typeface="Verdana" panose="020B0604030504040204" pitchFamily="34" charset="0"/>
                <a:ea typeface="Verdana" panose="020B0604030504040204" pitchFamily="34" charset="0"/>
                <a:cs typeface="Verdana" panose="020B0604030504040204" pitchFamily="34" charset="0"/>
              </a:rPr>
              <a:t>« </a:t>
            </a:r>
            <a:r>
              <a:rPr lang="fr-FR" sz="1600" dirty="0" err="1" smtClean="0">
                <a:latin typeface="Verdana" panose="020B0604030504040204" pitchFamily="34" charset="0"/>
                <a:ea typeface="Verdana" panose="020B0604030504040204" pitchFamily="34" charset="0"/>
                <a:cs typeface="Verdana" panose="020B0604030504040204" pitchFamily="34" charset="0"/>
              </a:rPr>
              <a:t>têtdampoule</a:t>
            </a:r>
            <a:r>
              <a:rPr lang="fr-FR" sz="1600" dirty="0" smtClean="0">
                <a:latin typeface="Verdana" panose="020B0604030504040204" pitchFamily="34" charset="0"/>
                <a:ea typeface="Verdana" panose="020B0604030504040204" pitchFamily="34" charset="0"/>
                <a:cs typeface="Verdana" panose="020B0604030504040204" pitchFamily="34" charset="0"/>
              </a:rPr>
              <a:t> » pompe, mais toute son énergie n’est pas utilisée pour gonfler la roue il y a des pertes.</a:t>
            </a:r>
            <a:endParaRPr lang="fr-FR" sz="1600" b="1"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822037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35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par>
                          <p:cTn id="12" fill="hold">
                            <p:stCondLst>
                              <p:cond delay="3650"/>
                            </p:stCondLst>
                            <p:childTnLst>
                              <p:par>
                                <p:cTn id="13" presetID="10" presetClass="entr" presetSubtype="0" fill="hold" nodeType="afterEffect">
                                  <p:stCondLst>
                                    <p:cond delay="500"/>
                                  </p:stCondLst>
                                  <p:iterate type="wd">
                                    <p:tmPct val="10000"/>
                                  </p:iterate>
                                  <p:childTnLst>
                                    <p:set>
                                      <p:cBhvr>
                                        <p:cTn id="14" dur="1" fill="hold">
                                          <p:stCondLst>
                                            <p:cond delay="0"/>
                                          </p:stCondLst>
                                        </p:cTn>
                                        <p:tgtEl>
                                          <p:spTgt spid="4098"/>
                                        </p:tgtEl>
                                        <p:attrNameLst>
                                          <p:attrName>style.visibility</p:attrName>
                                        </p:attrNameLst>
                                      </p:cBhvr>
                                      <p:to>
                                        <p:strVal val="visible"/>
                                      </p:to>
                                    </p:set>
                                    <p:animEffect transition="in" filter="fade">
                                      <p:cBhvr>
                                        <p:cTn id="15" dur="500"/>
                                        <p:tgtEl>
                                          <p:spTgt spid="4098"/>
                                        </p:tgtEl>
                                      </p:cBhvr>
                                    </p:animEffect>
                                  </p:childTnLst>
                                </p:cTn>
                              </p:par>
                              <p:par>
                                <p:cTn id="16" presetID="10" presetClass="entr" presetSubtype="0" fill="hold" grpId="0" nodeType="withEffect">
                                  <p:stCondLst>
                                    <p:cond delay="500"/>
                                  </p:stCondLst>
                                  <p:childTnLst>
                                    <p:set>
                                      <p:cBhvr>
                                        <p:cTn id="17" dur="1" fill="hold">
                                          <p:stCondLst>
                                            <p:cond delay="0"/>
                                          </p:stCondLst>
                                        </p:cTn>
                                        <p:tgtEl>
                                          <p:spTgt spid="28"/>
                                        </p:tgtEl>
                                        <p:attrNameLst>
                                          <p:attrName>style.visibility</p:attrName>
                                        </p:attrNameLst>
                                      </p:cBhvr>
                                      <p:to>
                                        <p:strVal val="visible"/>
                                      </p:to>
                                    </p:set>
                                    <p:animEffect transition="in" filter="fade">
                                      <p:cBhvr>
                                        <p:cTn id="18" dur="500"/>
                                        <p:tgtEl>
                                          <p:spTgt spid="28"/>
                                        </p:tgtEl>
                                      </p:cBhvr>
                                    </p:animEffect>
                                  </p:childTnLst>
                                </p:cTn>
                              </p:par>
                            </p:childTnLst>
                          </p:cTn>
                        </p:par>
                        <p:par>
                          <p:cTn id="19" fill="hold">
                            <p:stCondLst>
                              <p:cond delay="4650"/>
                            </p:stCondLst>
                            <p:childTnLst>
                              <p:par>
                                <p:cTn id="20" presetID="10" presetClass="entr" presetSubtype="0" fill="hold" nodeType="afterEffect">
                                  <p:stCondLst>
                                    <p:cond delay="500"/>
                                  </p:stCondLst>
                                  <p:iterate type="wd">
                                    <p:tmPct val="10000"/>
                                  </p:iterate>
                                  <p:childTnLst>
                                    <p:set>
                                      <p:cBhvr>
                                        <p:cTn id="21" dur="1" fill="hold">
                                          <p:stCondLst>
                                            <p:cond delay="0"/>
                                          </p:stCondLst>
                                        </p:cTn>
                                        <p:tgtEl>
                                          <p:spTgt spid="27"/>
                                        </p:tgtEl>
                                        <p:attrNameLst>
                                          <p:attrName>style.visibility</p:attrName>
                                        </p:attrNameLst>
                                      </p:cBhvr>
                                      <p:to>
                                        <p:strVal val="visible"/>
                                      </p:to>
                                    </p:set>
                                    <p:animEffect transition="in" filter="fade">
                                      <p:cBhvr>
                                        <p:cTn id="22" dur="500"/>
                                        <p:tgtEl>
                                          <p:spTgt spid="27"/>
                                        </p:tgtEl>
                                      </p:cBhvr>
                                    </p:animEffect>
                                  </p:childTnLst>
                                </p:cTn>
                              </p:par>
                            </p:childTnLst>
                          </p:cTn>
                        </p:par>
                        <p:par>
                          <p:cTn id="23" fill="hold">
                            <p:stCondLst>
                              <p:cond delay="5650"/>
                            </p:stCondLst>
                            <p:childTnLst>
                              <p:par>
                                <p:cTn id="24" presetID="10" presetClass="entr" presetSubtype="0" fill="hold" grpId="0" nodeType="afterEffect">
                                  <p:stCondLst>
                                    <p:cond delay="500"/>
                                  </p:stCondLst>
                                  <p:iterate type="wd">
                                    <p:tmPct val="10000"/>
                                  </p:iterate>
                                  <p:childTnLst>
                                    <p:set>
                                      <p:cBhvr>
                                        <p:cTn id="25" dur="1" fill="hold">
                                          <p:stCondLst>
                                            <p:cond delay="0"/>
                                          </p:stCondLst>
                                        </p:cTn>
                                        <p:tgtEl>
                                          <p:spTgt spid="30"/>
                                        </p:tgtEl>
                                        <p:attrNameLst>
                                          <p:attrName>style.visibility</p:attrName>
                                        </p:attrNameLst>
                                      </p:cBhvr>
                                      <p:to>
                                        <p:strVal val="visible"/>
                                      </p:to>
                                    </p:set>
                                    <p:animEffect transition="in" filter="fade">
                                      <p:cBhvr>
                                        <p:cTn id="26"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 grpId="0"/>
      <p:bldP spid="3" grpId="0" build="p"/>
      <p:bldP spid="3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Organigramme : Processus 17"/>
          <p:cNvSpPr/>
          <p:nvPr/>
        </p:nvSpPr>
        <p:spPr>
          <a:xfrm>
            <a:off x="7832228" y="2636912"/>
            <a:ext cx="1317114" cy="1712103"/>
          </a:xfrm>
          <a:prstGeom prst="flowChartProcess">
            <a:avLst/>
          </a:prstGeom>
          <a:gradFill>
            <a:gsLst>
              <a:gs pos="0">
                <a:schemeClr val="bg2">
                  <a:lumMod val="25000"/>
                </a:schemeClr>
              </a:gs>
              <a:gs pos="49000">
                <a:schemeClr val="bg2">
                  <a:lumMod val="50000"/>
                </a:schemeClr>
              </a:gs>
              <a:gs pos="92000">
                <a:schemeClr val="bg2">
                  <a:lumMod val="10000"/>
                </a:schemeClr>
              </a:gs>
            </a:gsLst>
            <a:path path="shape">
              <a:fillToRect l="50000" t="50000" r="50000" b="50000"/>
            </a:path>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4</a:t>
            </a:r>
          </a:p>
          <a:p>
            <a:pPr algn="ctr"/>
            <a:r>
              <a:rPr lang="fr-FR" dirty="0" smtClean="0"/>
              <a:t>Utilisation mécanique, thermique, lumineuse… </a:t>
            </a:r>
            <a:r>
              <a:rPr lang="fr-FR" b="1" dirty="0" smtClean="0">
                <a:latin typeface="Verdana" panose="020B0604030504040204" pitchFamily="34" charset="0"/>
                <a:ea typeface="Verdana" panose="020B0604030504040204" pitchFamily="34" charset="0"/>
                <a:cs typeface="Verdana" panose="020B0604030504040204" pitchFamily="34" charset="0"/>
                <a:sym typeface="Symbol"/>
              </a:rPr>
              <a:t>4</a:t>
            </a:r>
            <a:endParaRPr lang="fr-FR" dirty="0"/>
          </a:p>
        </p:txBody>
      </p:sp>
      <p:sp>
        <p:nvSpPr>
          <p:cNvPr id="16" name="Organigramme : Processus 15"/>
          <p:cNvSpPr/>
          <p:nvPr/>
        </p:nvSpPr>
        <p:spPr>
          <a:xfrm>
            <a:off x="5570296" y="2636912"/>
            <a:ext cx="1188643" cy="1712103"/>
          </a:xfrm>
          <a:prstGeom prst="flowChartProcess">
            <a:avLst/>
          </a:prstGeom>
          <a:gradFill>
            <a:gsLst>
              <a:gs pos="0">
                <a:schemeClr val="bg2">
                  <a:lumMod val="25000"/>
                </a:schemeClr>
              </a:gs>
              <a:gs pos="49000">
                <a:schemeClr val="bg2">
                  <a:lumMod val="50000"/>
                </a:schemeClr>
              </a:gs>
              <a:gs pos="92000">
                <a:schemeClr val="bg2">
                  <a:lumMod val="10000"/>
                </a:schemeClr>
              </a:gs>
            </a:gsLst>
            <a:path path="shape">
              <a:fillToRect l="50000" t="50000" r="50000" b="50000"/>
            </a:path>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3</a:t>
            </a:r>
          </a:p>
          <a:p>
            <a:pPr algn="ctr"/>
            <a:r>
              <a:rPr lang="fr-FR" dirty="0" smtClean="0"/>
              <a:t>Utilisation électrique </a:t>
            </a:r>
            <a:r>
              <a:rPr lang="fr-FR" b="1" dirty="0" smtClean="0">
                <a:latin typeface="Verdana" panose="020B0604030504040204" pitchFamily="34" charset="0"/>
                <a:ea typeface="Verdana" panose="020B0604030504040204" pitchFamily="34" charset="0"/>
                <a:cs typeface="Verdana" panose="020B0604030504040204" pitchFamily="34" charset="0"/>
                <a:sym typeface="Symbol"/>
              </a:rPr>
              <a:t>3</a:t>
            </a:r>
            <a:endParaRPr lang="fr-FR" dirty="0"/>
          </a:p>
        </p:txBody>
      </p:sp>
      <p:sp>
        <p:nvSpPr>
          <p:cNvPr id="17" name="Pentagone 16"/>
          <p:cNvSpPr/>
          <p:nvPr/>
        </p:nvSpPr>
        <p:spPr>
          <a:xfrm>
            <a:off x="6672440" y="3132923"/>
            <a:ext cx="1246290" cy="720080"/>
          </a:xfrm>
          <a:prstGeom prst="homePlate">
            <a:avLst/>
          </a:prstGeom>
          <a:gradFill>
            <a:gsLst>
              <a:gs pos="43000">
                <a:schemeClr val="bg2">
                  <a:lumMod val="10000"/>
                </a:schemeClr>
              </a:gs>
              <a:gs pos="87000">
                <a:schemeClr val="bg2">
                  <a:lumMod val="50000"/>
                </a:schemeClr>
              </a:gs>
              <a:gs pos="100000">
                <a:schemeClr val="bg2"/>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Ws3= We4= P.t</a:t>
            </a:r>
            <a:endParaRPr lang="fr-FR" dirty="0"/>
          </a:p>
        </p:txBody>
      </p:sp>
      <p:sp>
        <p:nvSpPr>
          <p:cNvPr id="13" name="Organigramme : Processus 12"/>
          <p:cNvSpPr/>
          <p:nvPr/>
        </p:nvSpPr>
        <p:spPr>
          <a:xfrm>
            <a:off x="3339780" y="2636912"/>
            <a:ext cx="1152128" cy="1712103"/>
          </a:xfrm>
          <a:prstGeom prst="flowChartProcess">
            <a:avLst/>
          </a:prstGeom>
          <a:gradFill>
            <a:gsLst>
              <a:gs pos="0">
                <a:schemeClr val="bg2">
                  <a:lumMod val="25000"/>
                </a:schemeClr>
              </a:gs>
              <a:gs pos="49000">
                <a:schemeClr val="bg2">
                  <a:lumMod val="50000"/>
                </a:schemeClr>
              </a:gs>
              <a:gs pos="92000">
                <a:schemeClr val="bg2">
                  <a:lumMod val="10000"/>
                </a:schemeClr>
              </a:gs>
            </a:gsLst>
            <a:path path="shape">
              <a:fillToRect l="50000" t="50000" r="50000" b="50000"/>
            </a:path>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2</a:t>
            </a:r>
          </a:p>
          <a:p>
            <a:pPr algn="ctr"/>
            <a:r>
              <a:rPr lang="fr-FR" dirty="0" smtClean="0"/>
              <a:t>Transport électrique </a:t>
            </a:r>
            <a:r>
              <a:rPr lang="fr-FR" b="1" dirty="0" smtClean="0">
                <a:latin typeface="Verdana" panose="020B0604030504040204" pitchFamily="34" charset="0"/>
                <a:ea typeface="Verdana" panose="020B0604030504040204" pitchFamily="34" charset="0"/>
                <a:cs typeface="Verdana" panose="020B0604030504040204" pitchFamily="34" charset="0"/>
                <a:sym typeface="Symbol"/>
              </a:rPr>
              <a:t>2</a:t>
            </a:r>
            <a:endParaRPr lang="fr-FR" dirty="0"/>
          </a:p>
        </p:txBody>
      </p:sp>
      <p:sp>
        <p:nvSpPr>
          <p:cNvPr id="15" name="Pentagone 14"/>
          <p:cNvSpPr/>
          <p:nvPr/>
        </p:nvSpPr>
        <p:spPr>
          <a:xfrm>
            <a:off x="4405409" y="3132923"/>
            <a:ext cx="1251386" cy="720080"/>
          </a:xfrm>
          <a:prstGeom prst="homePlate">
            <a:avLst/>
          </a:prstGeom>
          <a:gradFill>
            <a:gsLst>
              <a:gs pos="43000">
                <a:schemeClr val="bg2">
                  <a:lumMod val="10000"/>
                </a:schemeClr>
              </a:gs>
              <a:gs pos="87000">
                <a:schemeClr val="bg2">
                  <a:lumMod val="50000"/>
                </a:schemeClr>
              </a:gs>
              <a:gs pos="100000">
                <a:schemeClr val="bg2"/>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Ws2= We3= P.t</a:t>
            </a:r>
            <a:endParaRPr lang="fr-FR" dirty="0"/>
          </a:p>
        </p:txBody>
      </p:sp>
      <p:sp>
        <p:nvSpPr>
          <p:cNvPr id="2" name="Titre 1"/>
          <p:cNvSpPr>
            <a:spLocks noGrp="1"/>
          </p:cNvSpPr>
          <p:nvPr>
            <p:ph type="title"/>
          </p:nvPr>
        </p:nvSpPr>
        <p:spPr>
          <a:xfrm>
            <a:off x="20246" y="188640"/>
            <a:ext cx="9129096" cy="710952"/>
          </a:xfrm>
        </p:spPr>
        <p:txBody>
          <a:bodyPr>
            <a:noAutofit/>
          </a:bodyPr>
          <a:lstStyle/>
          <a:p>
            <a:r>
              <a:rPr lang="fr-FR" sz="4000" dirty="0" smtClean="0">
                <a:latin typeface="Verdana" panose="020B0604030504040204" pitchFamily="34" charset="0"/>
                <a:ea typeface="Verdana" panose="020B0604030504040204" pitchFamily="34" charset="0"/>
                <a:cs typeface="Verdana" panose="020B0604030504040204" pitchFamily="34" charset="0"/>
              </a:rPr>
              <a:t>L’énergie, le travail, le rendement.</a:t>
            </a:r>
            <a:endParaRPr lang="fr-FR" sz="4000" dirty="0"/>
          </a:p>
        </p:txBody>
      </p:sp>
      <p:sp>
        <p:nvSpPr>
          <p:cNvPr id="4" name="Organigramme : Processus 3"/>
          <p:cNvSpPr/>
          <p:nvPr/>
        </p:nvSpPr>
        <p:spPr>
          <a:xfrm>
            <a:off x="962451" y="2636912"/>
            <a:ext cx="1314152" cy="1712103"/>
          </a:xfrm>
          <a:prstGeom prst="flowChartProcess">
            <a:avLst/>
          </a:prstGeom>
          <a:gradFill>
            <a:gsLst>
              <a:gs pos="0">
                <a:schemeClr val="bg2">
                  <a:lumMod val="25000"/>
                </a:schemeClr>
              </a:gs>
              <a:gs pos="49000">
                <a:schemeClr val="bg2">
                  <a:lumMod val="50000"/>
                </a:schemeClr>
              </a:gs>
              <a:gs pos="92000">
                <a:schemeClr val="bg2">
                  <a:lumMod val="10000"/>
                </a:schemeClr>
              </a:gs>
            </a:gsLst>
            <a:path path="shape">
              <a:fillToRect l="50000" t="50000" r="50000" b="50000"/>
            </a:path>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 1</a:t>
            </a:r>
          </a:p>
          <a:p>
            <a:pPr algn="ctr"/>
            <a:r>
              <a:rPr lang="fr-FR" dirty="0" smtClean="0"/>
              <a:t>Centrale hydraulique </a:t>
            </a:r>
          </a:p>
          <a:p>
            <a:pPr algn="ctr"/>
            <a:r>
              <a:rPr lang="fr-FR" b="1" dirty="0" smtClean="0">
                <a:latin typeface="Verdana" panose="020B0604030504040204" pitchFamily="34" charset="0"/>
                <a:ea typeface="Verdana" panose="020B0604030504040204" pitchFamily="34" charset="0"/>
                <a:cs typeface="Verdana" panose="020B0604030504040204" pitchFamily="34" charset="0"/>
                <a:sym typeface="Symbol"/>
              </a:rPr>
              <a:t>1</a:t>
            </a:r>
            <a:endParaRPr lang="fr-FR" dirty="0"/>
          </a:p>
        </p:txBody>
      </p:sp>
      <p:sp>
        <p:nvSpPr>
          <p:cNvPr id="5" name="Pentagone 4"/>
          <p:cNvSpPr/>
          <p:nvPr/>
        </p:nvSpPr>
        <p:spPr>
          <a:xfrm>
            <a:off x="35496" y="3132923"/>
            <a:ext cx="1013454" cy="720080"/>
          </a:xfrm>
          <a:prstGeom prst="homePlate">
            <a:avLst/>
          </a:prstGeom>
          <a:gradFill>
            <a:gsLst>
              <a:gs pos="43000">
                <a:schemeClr val="bg2">
                  <a:lumMod val="10000"/>
                </a:schemeClr>
              </a:gs>
              <a:gs pos="87000">
                <a:schemeClr val="bg2">
                  <a:lumMod val="50000"/>
                </a:schemeClr>
              </a:gs>
              <a:gs pos="100000">
                <a:schemeClr val="bg2"/>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We1= </a:t>
            </a:r>
            <a:r>
              <a:rPr lang="fr-FR" dirty="0" err="1" smtClean="0"/>
              <a:t>M.g.h</a:t>
            </a:r>
            <a:endParaRPr lang="fr-FR" dirty="0"/>
          </a:p>
        </p:txBody>
      </p:sp>
      <p:sp>
        <p:nvSpPr>
          <p:cNvPr id="11" name="Pentagone 10"/>
          <p:cNvSpPr/>
          <p:nvPr/>
        </p:nvSpPr>
        <p:spPr>
          <a:xfrm>
            <a:off x="2190104" y="3132923"/>
            <a:ext cx="1236175" cy="720080"/>
          </a:xfrm>
          <a:prstGeom prst="homePlate">
            <a:avLst/>
          </a:prstGeom>
          <a:gradFill>
            <a:gsLst>
              <a:gs pos="43000">
                <a:schemeClr val="bg2">
                  <a:lumMod val="10000"/>
                </a:schemeClr>
              </a:gs>
              <a:gs pos="87000">
                <a:schemeClr val="bg2">
                  <a:lumMod val="50000"/>
                </a:schemeClr>
              </a:gs>
              <a:gs pos="100000">
                <a:schemeClr val="bg2"/>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Ws1= We2= P.t</a:t>
            </a:r>
            <a:endParaRPr lang="fr-FR" dirty="0"/>
          </a:p>
        </p:txBody>
      </p:sp>
      <p:sp>
        <p:nvSpPr>
          <p:cNvPr id="6" name="Organigramme : Processus 5"/>
          <p:cNvSpPr/>
          <p:nvPr/>
        </p:nvSpPr>
        <p:spPr>
          <a:xfrm>
            <a:off x="199508" y="4453681"/>
            <a:ext cx="2757146" cy="404664"/>
          </a:xfrm>
          <a:prstGeom prst="flowChartProcess">
            <a:avLst/>
          </a:prstGeom>
          <a:gradFill>
            <a:gsLst>
              <a:gs pos="43000">
                <a:schemeClr val="bg2">
                  <a:lumMod val="10000"/>
                </a:schemeClr>
              </a:gs>
              <a:gs pos="87000">
                <a:schemeClr val="bg2">
                  <a:lumMod val="50000"/>
                </a:schemeClr>
              </a:gs>
              <a:gs pos="100000">
                <a:schemeClr val="bg2"/>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Ws1= </a:t>
            </a:r>
            <a:r>
              <a:rPr lang="fr-FR" b="1" dirty="0">
                <a:latin typeface="Verdana" panose="020B0604030504040204" pitchFamily="34" charset="0"/>
                <a:ea typeface="Verdana" panose="020B0604030504040204" pitchFamily="34" charset="0"/>
                <a:cs typeface="Verdana" panose="020B0604030504040204" pitchFamily="34" charset="0"/>
                <a:sym typeface="Symbol"/>
              </a:rPr>
              <a:t></a:t>
            </a:r>
            <a:r>
              <a:rPr lang="fr-FR" b="1" dirty="0" smtClean="0">
                <a:latin typeface="Verdana" panose="020B0604030504040204" pitchFamily="34" charset="0"/>
                <a:ea typeface="Verdana" panose="020B0604030504040204" pitchFamily="34" charset="0"/>
                <a:cs typeface="Verdana" panose="020B0604030504040204" pitchFamily="34" charset="0"/>
                <a:sym typeface="Symbol"/>
              </a:rPr>
              <a:t>1 . </a:t>
            </a:r>
            <a:r>
              <a:rPr lang="fr-FR" dirty="0" smtClean="0"/>
              <a:t>We1 </a:t>
            </a:r>
            <a:endParaRPr lang="fr-FR" dirty="0"/>
          </a:p>
        </p:txBody>
      </p:sp>
      <p:sp>
        <p:nvSpPr>
          <p:cNvPr id="19" name="Organigramme : Processus 18"/>
          <p:cNvSpPr/>
          <p:nvPr/>
        </p:nvSpPr>
        <p:spPr>
          <a:xfrm>
            <a:off x="2760338" y="4453681"/>
            <a:ext cx="2284548" cy="404664"/>
          </a:xfrm>
          <a:prstGeom prst="flowChartProcess">
            <a:avLst/>
          </a:prstGeom>
          <a:gradFill>
            <a:gsLst>
              <a:gs pos="43000">
                <a:schemeClr val="bg2">
                  <a:lumMod val="10000"/>
                </a:schemeClr>
              </a:gs>
              <a:gs pos="87000">
                <a:schemeClr val="bg2">
                  <a:lumMod val="50000"/>
                </a:schemeClr>
              </a:gs>
              <a:gs pos="100000">
                <a:schemeClr val="bg2"/>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Ws2= </a:t>
            </a:r>
            <a:r>
              <a:rPr lang="fr-FR" b="1" dirty="0" smtClean="0">
                <a:latin typeface="Verdana" panose="020B0604030504040204" pitchFamily="34" charset="0"/>
                <a:ea typeface="Verdana" panose="020B0604030504040204" pitchFamily="34" charset="0"/>
                <a:cs typeface="Verdana" panose="020B0604030504040204" pitchFamily="34" charset="0"/>
                <a:sym typeface="Symbol"/>
              </a:rPr>
              <a:t>2 . </a:t>
            </a:r>
            <a:r>
              <a:rPr lang="fr-FR" dirty="0" smtClean="0"/>
              <a:t>Wse2 </a:t>
            </a:r>
            <a:endParaRPr lang="fr-FR" dirty="0"/>
          </a:p>
        </p:txBody>
      </p:sp>
      <p:sp>
        <p:nvSpPr>
          <p:cNvPr id="20" name="Organigramme : Processus 19"/>
          <p:cNvSpPr/>
          <p:nvPr/>
        </p:nvSpPr>
        <p:spPr>
          <a:xfrm>
            <a:off x="4900870" y="4437112"/>
            <a:ext cx="2668795" cy="404664"/>
          </a:xfrm>
          <a:prstGeom prst="flowChartProcess">
            <a:avLst/>
          </a:prstGeom>
          <a:gradFill>
            <a:gsLst>
              <a:gs pos="43000">
                <a:schemeClr val="bg2">
                  <a:lumMod val="10000"/>
                </a:schemeClr>
              </a:gs>
              <a:gs pos="87000">
                <a:schemeClr val="bg2">
                  <a:lumMod val="50000"/>
                </a:schemeClr>
              </a:gs>
              <a:gs pos="100000">
                <a:schemeClr val="bg2"/>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Ws3= </a:t>
            </a:r>
            <a:r>
              <a:rPr lang="fr-FR" b="1" dirty="0" smtClean="0">
                <a:latin typeface="Verdana" panose="020B0604030504040204" pitchFamily="34" charset="0"/>
                <a:ea typeface="Verdana" panose="020B0604030504040204" pitchFamily="34" charset="0"/>
                <a:cs typeface="Verdana" panose="020B0604030504040204" pitchFamily="34" charset="0"/>
                <a:sym typeface="Symbol"/>
              </a:rPr>
              <a:t>3 . </a:t>
            </a:r>
            <a:r>
              <a:rPr lang="fr-FR" dirty="0" smtClean="0"/>
              <a:t>We3 </a:t>
            </a:r>
            <a:endParaRPr lang="fr-FR" dirty="0"/>
          </a:p>
        </p:txBody>
      </p:sp>
      <p:sp>
        <p:nvSpPr>
          <p:cNvPr id="21" name="Organigramme : Processus 20"/>
          <p:cNvSpPr/>
          <p:nvPr/>
        </p:nvSpPr>
        <p:spPr>
          <a:xfrm>
            <a:off x="7231658" y="4437112"/>
            <a:ext cx="1806460" cy="404664"/>
          </a:xfrm>
          <a:prstGeom prst="flowChartProcess">
            <a:avLst/>
          </a:prstGeom>
          <a:gradFill>
            <a:gsLst>
              <a:gs pos="43000">
                <a:schemeClr val="bg2">
                  <a:lumMod val="10000"/>
                </a:schemeClr>
              </a:gs>
              <a:gs pos="87000">
                <a:schemeClr val="bg2">
                  <a:lumMod val="50000"/>
                </a:schemeClr>
              </a:gs>
              <a:gs pos="100000">
                <a:schemeClr val="bg2"/>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Ws4= </a:t>
            </a:r>
            <a:r>
              <a:rPr lang="fr-FR" b="1" dirty="0" smtClean="0">
                <a:latin typeface="Verdana" panose="020B0604030504040204" pitchFamily="34" charset="0"/>
                <a:ea typeface="Verdana" panose="020B0604030504040204" pitchFamily="34" charset="0"/>
                <a:cs typeface="Verdana" panose="020B0604030504040204" pitchFamily="34" charset="0"/>
                <a:sym typeface="Symbol"/>
              </a:rPr>
              <a:t>4 . </a:t>
            </a:r>
            <a:r>
              <a:rPr lang="fr-FR" dirty="0" smtClean="0"/>
              <a:t>We4</a:t>
            </a:r>
            <a:endParaRPr lang="fr-FR" dirty="0"/>
          </a:p>
        </p:txBody>
      </p:sp>
      <p:sp>
        <p:nvSpPr>
          <p:cNvPr id="24" name="Organigramme : Processus 23"/>
          <p:cNvSpPr/>
          <p:nvPr/>
        </p:nvSpPr>
        <p:spPr>
          <a:xfrm>
            <a:off x="1863036" y="5013176"/>
            <a:ext cx="5311027" cy="404664"/>
          </a:xfrm>
          <a:prstGeom prst="flowChartProcess">
            <a:avLst/>
          </a:prstGeom>
          <a:gradFill>
            <a:gsLst>
              <a:gs pos="43000">
                <a:schemeClr val="bg2">
                  <a:lumMod val="10000"/>
                </a:schemeClr>
              </a:gs>
              <a:gs pos="87000">
                <a:schemeClr val="bg2">
                  <a:lumMod val="50000"/>
                </a:schemeClr>
              </a:gs>
              <a:gs pos="100000">
                <a:schemeClr val="bg2"/>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t>Ws4= </a:t>
            </a:r>
            <a:r>
              <a:rPr lang="fr-FR" b="1" dirty="0">
                <a:latin typeface="Verdana" panose="020B0604030504040204" pitchFamily="34" charset="0"/>
                <a:ea typeface="Verdana" panose="020B0604030504040204" pitchFamily="34" charset="0"/>
                <a:cs typeface="Verdana" panose="020B0604030504040204" pitchFamily="34" charset="0"/>
                <a:sym typeface="Symbol"/>
              </a:rPr>
              <a:t></a:t>
            </a:r>
            <a:r>
              <a:rPr lang="fr-FR" b="1" dirty="0" smtClean="0">
                <a:latin typeface="Verdana" panose="020B0604030504040204" pitchFamily="34" charset="0"/>
                <a:ea typeface="Verdana" panose="020B0604030504040204" pitchFamily="34" charset="0"/>
                <a:cs typeface="Verdana" panose="020B0604030504040204" pitchFamily="34" charset="0"/>
                <a:sym typeface="Symbol"/>
              </a:rPr>
              <a:t>1 . </a:t>
            </a:r>
            <a:r>
              <a:rPr lang="fr-FR" b="1" dirty="0">
                <a:latin typeface="Verdana" panose="020B0604030504040204" pitchFamily="34" charset="0"/>
                <a:ea typeface="Verdana" panose="020B0604030504040204" pitchFamily="34" charset="0"/>
                <a:cs typeface="Verdana" panose="020B0604030504040204" pitchFamily="34" charset="0"/>
                <a:sym typeface="Symbol"/>
              </a:rPr>
              <a:t>2 . 3 . 4 . </a:t>
            </a:r>
            <a:r>
              <a:rPr lang="fr-FR" dirty="0" smtClean="0"/>
              <a:t>We1 </a:t>
            </a:r>
            <a:endParaRPr lang="fr-FR" dirty="0"/>
          </a:p>
        </p:txBody>
      </p:sp>
      <p:sp>
        <p:nvSpPr>
          <p:cNvPr id="22" name="Espace réservé du contenu 2"/>
          <p:cNvSpPr txBox="1">
            <a:spLocks/>
          </p:cNvSpPr>
          <p:nvPr/>
        </p:nvSpPr>
        <p:spPr>
          <a:xfrm>
            <a:off x="5475" y="980728"/>
            <a:ext cx="9138525" cy="1552687"/>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800" dirty="0" smtClean="0">
                <a:latin typeface="Verdana" panose="020B0604030504040204" pitchFamily="34" charset="0"/>
                <a:ea typeface="Verdana" panose="020B0604030504040204" pitchFamily="34" charset="0"/>
                <a:cs typeface="Verdana" panose="020B0604030504040204" pitchFamily="34" charset="0"/>
              </a:rPr>
              <a:t>A chaque étape ces pertes sont quantifiées, par ce que l’on appelle le rendement du système.</a:t>
            </a:r>
          </a:p>
          <a:p>
            <a:pPr marL="0" indent="0" algn="ctr">
              <a:buNone/>
            </a:pPr>
            <a:r>
              <a:rPr lang="fr-FR" sz="1800" dirty="0" smtClean="0">
                <a:latin typeface="Verdana" panose="020B0604030504040204" pitchFamily="34" charset="0"/>
                <a:ea typeface="Verdana" panose="020B0604030504040204" pitchFamily="34" charset="0"/>
                <a:cs typeface="Verdana" panose="020B0604030504040204" pitchFamily="34" charset="0"/>
              </a:rPr>
              <a:t>Ce qui fait que chaque étape peut être représentée par une relation mettant en œuvre l’énergie disponible, l’énergie utile, ou plus simplement </a:t>
            </a:r>
            <a:br>
              <a:rPr lang="fr-FR" sz="1800" dirty="0" smtClean="0">
                <a:latin typeface="Verdana" panose="020B0604030504040204" pitchFamily="34" charset="0"/>
                <a:ea typeface="Verdana" panose="020B0604030504040204" pitchFamily="34" charset="0"/>
                <a:cs typeface="Verdana" panose="020B0604030504040204" pitchFamily="34" charset="0"/>
              </a:rPr>
            </a:br>
            <a:r>
              <a:rPr lang="fr-FR" sz="1800" b="1" dirty="0" smtClean="0">
                <a:latin typeface="Verdana" panose="020B0604030504040204" pitchFamily="34" charset="0"/>
                <a:ea typeface="Verdana" panose="020B0604030504040204" pitchFamily="34" charset="0"/>
                <a:cs typeface="Verdana" panose="020B0604030504040204" pitchFamily="34" charset="0"/>
              </a:rPr>
              <a:t>l’énergie en entrée </a:t>
            </a:r>
            <a:r>
              <a:rPr lang="fr-FR" sz="1800" b="1" dirty="0" err="1" smtClean="0">
                <a:latin typeface="Verdana" panose="020B0604030504040204" pitchFamily="34" charset="0"/>
                <a:ea typeface="Verdana" panose="020B0604030504040204" pitchFamily="34" charset="0"/>
                <a:cs typeface="Verdana" panose="020B0604030504040204" pitchFamily="34" charset="0"/>
              </a:rPr>
              <a:t>We</a:t>
            </a:r>
            <a:r>
              <a:rPr lang="fr-FR" sz="1800" b="1" dirty="0" smtClean="0">
                <a:latin typeface="Verdana" panose="020B0604030504040204" pitchFamily="34" charset="0"/>
                <a:ea typeface="Verdana" panose="020B0604030504040204" pitchFamily="34" charset="0"/>
                <a:cs typeface="Verdana" panose="020B0604030504040204" pitchFamily="34" charset="0"/>
              </a:rPr>
              <a:t>, et l’énergie en sortie </a:t>
            </a:r>
            <a:r>
              <a:rPr lang="fr-FR" sz="1800" b="1" dirty="0" err="1" smtClean="0">
                <a:latin typeface="Verdana" panose="020B0604030504040204" pitchFamily="34" charset="0"/>
                <a:ea typeface="Verdana" panose="020B0604030504040204" pitchFamily="34" charset="0"/>
                <a:cs typeface="Verdana" panose="020B0604030504040204" pitchFamily="34" charset="0"/>
              </a:rPr>
              <a:t>Ws</a:t>
            </a:r>
            <a:r>
              <a:rPr lang="fr-FR" sz="1800" b="1" dirty="0" smtClean="0">
                <a:latin typeface="Verdana" panose="020B0604030504040204" pitchFamily="34" charset="0"/>
                <a:ea typeface="Verdana" panose="020B0604030504040204" pitchFamily="34" charset="0"/>
                <a:cs typeface="Verdana" panose="020B0604030504040204" pitchFamily="34" charset="0"/>
              </a:rPr>
              <a:t>, et le rendement </a:t>
            </a:r>
            <a:r>
              <a:rPr lang="fr-FR" sz="1800" b="1" dirty="0" smtClean="0">
                <a:latin typeface="Verdana" panose="020B0604030504040204" pitchFamily="34" charset="0"/>
                <a:ea typeface="Verdana" panose="020B0604030504040204" pitchFamily="34" charset="0"/>
                <a:cs typeface="Verdana" panose="020B0604030504040204" pitchFamily="34" charset="0"/>
                <a:sym typeface="Symbol"/>
              </a:rPr>
              <a:t>.</a:t>
            </a:r>
            <a:endParaRPr lang="fr-FR" sz="1800" b="1" dirty="0">
              <a:latin typeface="Verdana" panose="020B0604030504040204" pitchFamily="34" charset="0"/>
              <a:ea typeface="Verdana" panose="020B0604030504040204" pitchFamily="34" charset="0"/>
              <a:cs typeface="Verdana" panose="020B0604030504040204" pitchFamily="34" charset="0"/>
            </a:endParaRPr>
          </a:p>
        </p:txBody>
      </p:sp>
      <p:sp>
        <p:nvSpPr>
          <p:cNvPr id="23" name="Espace réservé du contenu 2"/>
          <p:cNvSpPr txBox="1">
            <a:spLocks/>
          </p:cNvSpPr>
          <p:nvPr/>
        </p:nvSpPr>
        <p:spPr>
          <a:xfrm>
            <a:off x="-27659" y="5404705"/>
            <a:ext cx="9065777" cy="1552687"/>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700" dirty="0" smtClean="0">
                <a:latin typeface="Verdana" panose="020B0604030504040204" pitchFamily="34" charset="0"/>
                <a:ea typeface="Verdana" panose="020B0604030504040204" pitchFamily="34" charset="0"/>
                <a:cs typeface="Verdana" panose="020B0604030504040204" pitchFamily="34" charset="0"/>
              </a:rPr>
              <a:t>Le rendement moyen en France entre l’énergie primaire consommée pour fabriquer l’électricité mis à disposition du consommateur est de </a:t>
            </a:r>
            <a:r>
              <a:rPr lang="fr-FR" sz="1700" dirty="0">
                <a:latin typeface="Verdana" panose="020B0604030504040204" pitchFamily="34" charset="0"/>
                <a:ea typeface="Verdana" panose="020B0604030504040204" pitchFamily="34" charset="0"/>
                <a:cs typeface="Verdana" panose="020B0604030504040204" pitchFamily="34" charset="0"/>
              </a:rPr>
              <a:t>39</a:t>
            </a:r>
            <a:r>
              <a:rPr lang="fr-FR" sz="1700" dirty="0" smtClean="0">
                <a:latin typeface="Verdana" panose="020B0604030504040204" pitchFamily="34" charset="0"/>
                <a:ea typeface="Verdana" panose="020B0604030504040204" pitchFamily="34" charset="0"/>
                <a:cs typeface="Verdana" panose="020B0604030504040204" pitchFamily="34" charset="0"/>
              </a:rPr>
              <a:t>%.</a:t>
            </a:r>
          </a:p>
          <a:p>
            <a:pPr marL="0" indent="0" algn="ctr">
              <a:buNone/>
            </a:pPr>
            <a:endParaRPr lang="fr-FR" sz="1100" dirty="0" smtClean="0">
              <a:latin typeface="Verdana" panose="020B0604030504040204" pitchFamily="34" charset="0"/>
              <a:ea typeface="Verdana" panose="020B0604030504040204" pitchFamily="34" charset="0"/>
              <a:cs typeface="Verdana" panose="020B0604030504040204" pitchFamily="34" charset="0"/>
            </a:endParaRPr>
          </a:p>
          <a:p>
            <a:pPr marL="0" indent="0" algn="ctr">
              <a:buNone/>
            </a:pPr>
            <a:r>
              <a:rPr lang="fr-FR" sz="1700" dirty="0" smtClean="0">
                <a:latin typeface="Verdana" panose="020B0604030504040204" pitchFamily="34" charset="0"/>
                <a:ea typeface="Verdana" panose="020B0604030504040204" pitchFamily="34" charset="0"/>
                <a:cs typeface="Verdana" panose="020B0604030504040204" pitchFamily="34" charset="0"/>
              </a:rPr>
              <a:t>C’est-à-dire que pour une consommation de 1kWh électrique il aura fallut consommer 2,58 kWh d’énergie primaire (moyenne)..</a:t>
            </a:r>
            <a:endParaRPr lang="fr-FR" sz="1700" b="1"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959638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75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250"/>
                            </p:stCondLst>
                            <p:childTnLst>
                              <p:par>
                                <p:cTn id="9" presetID="10" presetClass="entr" presetSubtype="0" fill="hold" grpId="0" nodeType="afterEffect">
                                  <p:stCondLst>
                                    <p:cond delay="75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500"/>
                                        <p:tgtEl>
                                          <p:spTgt spid="22"/>
                                        </p:tgtEl>
                                      </p:cBhvr>
                                    </p:animEffect>
                                  </p:childTnLst>
                                </p:cTn>
                              </p:par>
                            </p:childTnLst>
                          </p:cTn>
                        </p:par>
                        <p:par>
                          <p:cTn id="12" fill="hold">
                            <p:stCondLst>
                              <p:cond delay="2500"/>
                            </p:stCondLst>
                            <p:childTnLst>
                              <p:par>
                                <p:cTn id="13" presetID="10" presetClass="entr" presetSubtype="0" fill="hold" grpId="0" nodeType="afterEffect">
                                  <p:stCondLst>
                                    <p:cond delay="75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par>
                          <p:cTn id="16" fill="hold">
                            <p:stCondLst>
                              <p:cond delay="3750"/>
                            </p:stCondLst>
                            <p:childTnLst>
                              <p:par>
                                <p:cTn id="17" presetID="10" presetClass="entr" presetSubtype="0" fill="hold" grpId="0" nodeType="afterEffect">
                                  <p:stCondLst>
                                    <p:cond delay="75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childTnLst>
                          </p:cTn>
                        </p:par>
                        <p:par>
                          <p:cTn id="20" fill="hold">
                            <p:stCondLst>
                              <p:cond delay="5000"/>
                            </p:stCondLst>
                            <p:childTnLst>
                              <p:par>
                                <p:cTn id="21" presetID="10" presetClass="entr" presetSubtype="0" fill="hold" grpId="0" nodeType="afterEffect">
                                  <p:stCondLst>
                                    <p:cond delay="75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childTnLst>
                          </p:cTn>
                        </p:par>
                        <p:par>
                          <p:cTn id="24" fill="hold">
                            <p:stCondLst>
                              <p:cond delay="6250"/>
                            </p:stCondLst>
                            <p:childTnLst>
                              <p:par>
                                <p:cTn id="25" presetID="10" presetClass="entr" presetSubtype="0" fill="hold" grpId="0" nodeType="afterEffect">
                                  <p:stCondLst>
                                    <p:cond delay="75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500"/>
                                        <p:tgtEl>
                                          <p:spTgt spid="13"/>
                                        </p:tgtEl>
                                      </p:cBhvr>
                                    </p:animEffect>
                                  </p:childTnLst>
                                </p:cTn>
                              </p:par>
                            </p:childTnLst>
                          </p:cTn>
                        </p:par>
                        <p:par>
                          <p:cTn id="33" fill="hold">
                            <p:stCondLst>
                              <p:cond delay="500"/>
                            </p:stCondLst>
                            <p:childTnLst>
                              <p:par>
                                <p:cTn id="34" presetID="10" presetClass="entr" presetSubtype="0" fill="hold" grpId="0" nodeType="afterEffect">
                                  <p:stCondLst>
                                    <p:cond delay="750"/>
                                  </p:stCondLst>
                                  <p:childTnLst>
                                    <p:set>
                                      <p:cBhvr>
                                        <p:cTn id="35" dur="1" fill="hold">
                                          <p:stCondLst>
                                            <p:cond delay="0"/>
                                          </p:stCondLst>
                                        </p:cTn>
                                        <p:tgtEl>
                                          <p:spTgt spid="15"/>
                                        </p:tgtEl>
                                        <p:attrNameLst>
                                          <p:attrName>style.visibility</p:attrName>
                                        </p:attrNameLst>
                                      </p:cBhvr>
                                      <p:to>
                                        <p:strVal val="visible"/>
                                      </p:to>
                                    </p:set>
                                    <p:animEffect transition="in" filter="fade">
                                      <p:cBhvr>
                                        <p:cTn id="36" dur="500"/>
                                        <p:tgtEl>
                                          <p:spTgt spid="15"/>
                                        </p:tgtEl>
                                      </p:cBhvr>
                                    </p:animEffect>
                                  </p:childTnLst>
                                </p:cTn>
                              </p:par>
                            </p:childTnLst>
                          </p:cTn>
                        </p:par>
                        <p:par>
                          <p:cTn id="37" fill="hold">
                            <p:stCondLst>
                              <p:cond delay="1750"/>
                            </p:stCondLst>
                            <p:childTnLst>
                              <p:par>
                                <p:cTn id="38" presetID="10" presetClass="entr" presetSubtype="0" fill="hold" grpId="0" nodeType="afterEffect">
                                  <p:stCondLst>
                                    <p:cond delay="750"/>
                                  </p:stCondLst>
                                  <p:childTnLst>
                                    <p:set>
                                      <p:cBhvr>
                                        <p:cTn id="39" dur="1" fill="hold">
                                          <p:stCondLst>
                                            <p:cond delay="0"/>
                                          </p:stCondLst>
                                        </p:cTn>
                                        <p:tgtEl>
                                          <p:spTgt spid="19"/>
                                        </p:tgtEl>
                                        <p:attrNameLst>
                                          <p:attrName>style.visibility</p:attrName>
                                        </p:attrNameLst>
                                      </p:cBhvr>
                                      <p:to>
                                        <p:strVal val="visible"/>
                                      </p:to>
                                    </p:set>
                                    <p:animEffect transition="in" filter="fade">
                                      <p:cBhvr>
                                        <p:cTn id="40" dur="500"/>
                                        <p:tgtEl>
                                          <p:spTgt spid="19"/>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16"/>
                                        </p:tgtEl>
                                        <p:attrNameLst>
                                          <p:attrName>style.visibility</p:attrName>
                                        </p:attrNameLst>
                                      </p:cBhvr>
                                      <p:to>
                                        <p:strVal val="visible"/>
                                      </p:to>
                                    </p:set>
                                    <p:animEffect transition="in" filter="fade">
                                      <p:cBhvr>
                                        <p:cTn id="45" dur="500"/>
                                        <p:tgtEl>
                                          <p:spTgt spid="16"/>
                                        </p:tgtEl>
                                      </p:cBhvr>
                                    </p:animEffect>
                                  </p:childTnLst>
                                </p:cTn>
                              </p:par>
                            </p:childTnLst>
                          </p:cTn>
                        </p:par>
                        <p:par>
                          <p:cTn id="46" fill="hold">
                            <p:stCondLst>
                              <p:cond delay="500"/>
                            </p:stCondLst>
                            <p:childTnLst>
                              <p:par>
                                <p:cTn id="47" presetID="10" presetClass="entr" presetSubtype="0" fill="hold" grpId="0" nodeType="afterEffect">
                                  <p:stCondLst>
                                    <p:cond delay="750"/>
                                  </p:stCondLst>
                                  <p:childTnLst>
                                    <p:set>
                                      <p:cBhvr>
                                        <p:cTn id="48" dur="1" fill="hold">
                                          <p:stCondLst>
                                            <p:cond delay="0"/>
                                          </p:stCondLst>
                                        </p:cTn>
                                        <p:tgtEl>
                                          <p:spTgt spid="17"/>
                                        </p:tgtEl>
                                        <p:attrNameLst>
                                          <p:attrName>style.visibility</p:attrName>
                                        </p:attrNameLst>
                                      </p:cBhvr>
                                      <p:to>
                                        <p:strVal val="visible"/>
                                      </p:to>
                                    </p:set>
                                    <p:animEffect transition="in" filter="fade">
                                      <p:cBhvr>
                                        <p:cTn id="49" dur="500"/>
                                        <p:tgtEl>
                                          <p:spTgt spid="17"/>
                                        </p:tgtEl>
                                      </p:cBhvr>
                                    </p:animEffect>
                                  </p:childTnLst>
                                </p:cTn>
                              </p:par>
                            </p:childTnLst>
                          </p:cTn>
                        </p:par>
                        <p:par>
                          <p:cTn id="50" fill="hold">
                            <p:stCondLst>
                              <p:cond delay="1750"/>
                            </p:stCondLst>
                            <p:childTnLst>
                              <p:par>
                                <p:cTn id="51" presetID="10" presetClass="entr" presetSubtype="0" fill="hold" grpId="0" nodeType="afterEffect">
                                  <p:stCondLst>
                                    <p:cond delay="750"/>
                                  </p:stCondLst>
                                  <p:childTnLst>
                                    <p:set>
                                      <p:cBhvr>
                                        <p:cTn id="52" dur="1" fill="hold">
                                          <p:stCondLst>
                                            <p:cond delay="0"/>
                                          </p:stCondLst>
                                        </p:cTn>
                                        <p:tgtEl>
                                          <p:spTgt spid="20"/>
                                        </p:tgtEl>
                                        <p:attrNameLst>
                                          <p:attrName>style.visibility</p:attrName>
                                        </p:attrNameLst>
                                      </p:cBhvr>
                                      <p:to>
                                        <p:strVal val="visible"/>
                                      </p:to>
                                    </p:set>
                                    <p:animEffect transition="in" filter="fade">
                                      <p:cBhvr>
                                        <p:cTn id="53" dur="500"/>
                                        <p:tgtEl>
                                          <p:spTgt spid="20"/>
                                        </p:tgtEl>
                                      </p:cBhvr>
                                    </p:animEffect>
                                  </p:childTnLst>
                                </p:cTn>
                              </p:par>
                            </p:childTnLst>
                          </p:cTn>
                        </p:par>
                        <p:par>
                          <p:cTn id="54" fill="hold">
                            <p:stCondLst>
                              <p:cond delay="3000"/>
                            </p:stCondLst>
                            <p:childTnLst>
                              <p:par>
                                <p:cTn id="55" presetID="10" presetClass="entr" presetSubtype="0" fill="hold" grpId="0" nodeType="afterEffect">
                                  <p:stCondLst>
                                    <p:cond delay="750"/>
                                  </p:stCondLst>
                                  <p:childTnLst>
                                    <p:set>
                                      <p:cBhvr>
                                        <p:cTn id="56" dur="1" fill="hold">
                                          <p:stCondLst>
                                            <p:cond delay="0"/>
                                          </p:stCondLst>
                                        </p:cTn>
                                        <p:tgtEl>
                                          <p:spTgt spid="18"/>
                                        </p:tgtEl>
                                        <p:attrNameLst>
                                          <p:attrName>style.visibility</p:attrName>
                                        </p:attrNameLst>
                                      </p:cBhvr>
                                      <p:to>
                                        <p:strVal val="visible"/>
                                      </p:to>
                                    </p:set>
                                    <p:animEffect transition="in" filter="fade">
                                      <p:cBhvr>
                                        <p:cTn id="57" dur="500"/>
                                        <p:tgtEl>
                                          <p:spTgt spid="18"/>
                                        </p:tgtEl>
                                      </p:cBhvr>
                                    </p:animEffect>
                                  </p:childTnLst>
                                </p:cTn>
                              </p:par>
                            </p:childTnLst>
                          </p:cTn>
                        </p:par>
                        <p:par>
                          <p:cTn id="58" fill="hold">
                            <p:stCondLst>
                              <p:cond delay="4250"/>
                            </p:stCondLst>
                            <p:childTnLst>
                              <p:par>
                                <p:cTn id="59" presetID="10" presetClass="entr" presetSubtype="0" fill="hold" grpId="0" nodeType="afterEffect">
                                  <p:stCondLst>
                                    <p:cond delay="750"/>
                                  </p:stCondLst>
                                  <p:childTnLst>
                                    <p:set>
                                      <p:cBhvr>
                                        <p:cTn id="60" dur="1" fill="hold">
                                          <p:stCondLst>
                                            <p:cond delay="0"/>
                                          </p:stCondLst>
                                        </p:cTn>
                                        <p:tgtEl>
                                          <p:spTgt spid="21"/>
                                        </p:tgtEl>
                                        <p:attrNameLst>
                                          <p:attrName>style.visibility</p:attrName>
                                        </p:attrNameLst>
                                      </p:cBhvr>
                                      <p:to>
                                        <p:strVal val="visible"/>
                                      </p:to>
                                    </p:set>
                                    <p:animEffect transition="in" filter="fade">
                                      <p:cBhvr>
                                        <p:cTn id="61" dur="500"/>
                                        <p:tgtEl>
                                          <p:spTgt spid="21"/>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24"/>
                                        </p:tgtEl>
                                        <p:attrNameLst>
                                          <p:attrName>style.visibility</p:attrName>
                                        </p:attrNameLst>
                                      </p:cBhvr>
                                      <p:to>
                                        <p:strVal val="visible"/>
                                      </p:to>
                                    </p:set>
                                    <p:animEffect transition="in" filter="fade">
                                      <p:cBhvr>
                                        <p:cTn id="66" dur="500"/>
                                        <p:tgtEl>
                                          <p:spTgt spid="24"/>
                                        </p:tgtEl>
                                      </p:cBhvr>
                                    </p:animEffect>
                                  </p:childTnLst>
                                </p:cTn>
                              </p:par>
                            </p:childTnLst>
                          </p:cTn>
                        </p:par>
                        <p:par>
                          <p:cTn id="67" fill="hold">
                            <p:stCondLst>
                              <p:cond delay="500"/>
                            </p:stCondLst>
                            <p:childTnLst>
                              <p:par>
                                <p:cTn id="68" presetID="10" presetClass="entr" presetSubtype="0" fill="hold" grpId="0" nodeType="afterEffect">
                                  <p:stCondLst>
                                    <p:cond delay="750"/>
                                  </p:stCondLst>
                                  <p:childTnLst>
                                    <p:set>
                                      <p:cBhvr>
                                        <p:cTn id="69" dur="1" fill="hold">
                                          <p:stCondLst>
                                            <p:cond delay="0"/>
                                          </p:stCondLst>
                                        </p:cTn>
                                        <p:tgtEl>
                                          <p:spTgt spid="23"/>
                                        </p:tgtEl>
                                        <p:attrNameLst>
                                          <p:attrName>style.visibility</p:attrName>
                                        </p:attrNameLst>
                                      </p:cBhvr>
                                      <p:to>
                                        <p:strVal val="visible"/>
                                      </p:to>
                                    </p:set>
                                    <p:animEffect transition="in" filter="fade">
                                      <p:cBhvr>
                                        <p:cTn id="70"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6" grpId="0" animBg="1"/>
      <p:bldP spid="17" grpId="0" animBg="1"/>
      <p:bldP spid="13" grpId="0" animBg="1"/>
      <p:bldP spid="15" grpId="0" animBg="1"/>
      <p:bldP spid="2" grpId="0"/>
      <p:bldP spid="4" grpId="0" animBg="1"/>
      <p:bldP spid="5" grpId="0" animBg="1"/>
      <p:bldP spid="11" grpId="0" animBg="1"/>
      <p:bldP spid="6" grpId="0" animBg="1"/>
      <p:bldP spid="19" grpId="0" animBg="1"/>
      <p:bldP spid="20" grpId="0" animBg="1"/>
      <p:bldP spid="21" grpId="0" animBg="1"/>
      <p:bldP spid="24" grpId="0" animBg="1"/>
      <p:bldP spid="22" grpId="0"/>
      <p:bldP spid="2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843808" y="2852936"/>
            <a:ext cx="1296144" cy="707886"/>
          </a:xfrm>
          <a:prstGeom prst="rect">
            <a:avLst/>
          </a:prstGeom>
          <a:noFill/>
        </p:spPr>
        <p:txBody>
          <a:bodyPr wrap="square" rtlCol="0">
            <a:spAutoFit/>
          </a:bodyPr>
          <a:lstStyle/>
          <a:p>
            <a:r>
              <a:rPr lang="fr-FR" sz="4000" b="1" dirty="0" smtClean="0">
                <a:latin typeface="Verdana" panose="020B0604030504040204" pitchFamily="34" charset="0"/>
                <a:ea typeface="Verdana" panose="020B0604030504040204" pitchFamily="34" charset="0"/>
                <a:cs typeface="Verdana" panose="020B0604030504040204" pitchFamily="34" charset="0"/>
              </a:rPr>
              <a:t>FIN</a:t>
            </a:r>
            <a:endParaRPr lang="fr-FR" sz="4000" b="1"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4894978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rot="21180000">
            <a:off x="-1367390" y="464788"/>
            <a:ext cx="8686800" cy="1143000"/>
          </a:xfrm>
        </p:spPr>
        <p:txBody>
          <a:bodyPr>
            <a:normAutofit fontScale="90000"/>
          </a:bodyPr>
          <a:lstStyle/>
          <a:p>
            <a:r>
              <a:rPr lang="fr-FR" dirty="0" smtClean="0">
                <a:latin typeface="Verdana" panose="020B0604030504040204" pitchFamily="34" charset="0"/>
                <a:ea typeface="Verdana" panose="020B0604030504040204" pitchFamily="34" charset="0"/>
                <a:cs typeface="Verdana" panose="020B0604030504040204" pitchFamily="34" charset="0"/>
              </a:rPr>
              <a:t>Energie primaire, intermédiaire…</a:t>
            </a:r>
            <a:endParaRPr lang="fr-FR" dirty="0">
              <a:latin typeface="Verdana" panose="020B0604030504040204" pitchFamily="34" charset="0"/>
              <a:ea typeface="Verdana" panose="020B0604030504040204" pitchFamily="34" charset="0"/>
              <a:cs typeface="Verdana" panose="020B0604030504040204" pitchFamily="34" charset="0"/>
            </a:endParaRPr>
          </a:p>
        </p:txBody>
      </p:sp>
      <p:sp>
        <p:nvSpPr>
          <p:cNvPr id="3" name="Espace réservé du contenu 2"/>
          <p:cNvSpPr>
            <a:spLocks noGrp="1"/>
          </p:cNvSpPr>
          <p:nvPr>
            <p:ph idx="1"/>
          </p:nvPr>
        </p:nvSpPr>
        <p:spPr>
          <a:xfrm>
            <a:off x="107504" y="4733529"/>
            <a:ext cx="8856984" cy="1071735"/>
          </a:xfrm>
        </p:spPr>
        <p:txBody>
          <a:bodyPr>
            <a:normAutofit/>
          </a:bodyPr>
          <a:lstStyle/>
          <a:p>
            <a:pPr marL="0" indent="0" algn="just">
              <a:buNone/>
            </a:pPr>
            <a:r>
              <a:rPr lang="fr-FR" sz="2000" dirty="0" smtClean="0">
                <a:latin typeface="Verdana" panose="020B0604030504040204" pitchFamily="34" charset="0"/>
                <a:ea typeface="Verdana" panose="020B0604030504040204" pitchFamily="34" charset="0"/>
                <a:cs typeface="Verdana" panose="020B0604030504040204" pitchFamily="34" charset="0"/>
              </a:rPr>
              <a:t>On appelle </a:t>
            </a:r>
            <a:r>
              <a:rPr lang="fr-FR" sz="2000" b="1" dirty="0" smtClean="0">
                <a:latin typeface="Verdana" panose="020B0604030504040204" pitchFamily="34" charset="0"/>
                <a:ea typeface="Verdana" panose="020B0604030504040204" pitchFamily="34" charset="0"/>
                <a:cs typeface="Verdana" panose="020B0604030504040204" pitchFamily="34" charset="0"/>
              </a:rPr>
              <a:t>énergie intermédiaire</a:t>
            </a:r>
            <a:r>
              <a:rPr lang="fr-FR" sz="2000" dirty="0" smtClean="0">
                <a:latin typeface="Verdana" panose="020B0604030504040204" pitchFamily="34" charset="0"/>
                <a:ea typeface="Verdana" panose="020B0604030504040204" pitchFamily="34" charset="0"/>
                <a:cs typeface="Verdana" panose="020B0604030504040204" pitchFamily="34" charset="0"/>
              </a:rPr>
              <a:t>, toute énergie créée pour « transporter », « modifier » une énergie primaire de manière à la rendre plus facilement utilisable….</a:t>
            </a:r>
          </a:p>
        </p:txBody>
      </p:sp>
      <p:sp>
        <p:nvSpPr>
          <p:cNvPr id="4" name="Espace réservé du contenu 2"/>
          <p:cNvSpPr txBox="1">
            <a:spLocks/>
          </p:cNvSpPr>
          <p:nvPr/>
        </p:nvSpPr>
        <p:spPr>
          <a:xfrm>
            <a:off x="539552" y="3573016"/>
            <a:ext cx="8229600" cy="84807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None/>
            </a:pPr>
            <a:r>
              <a:rPr lang="fr-FR" sz="2000" dirty="0" smtClean="0">
                <a:latin typeface="Verdana" panose="020B0604030504040204" pitchFamily="34" charset="0"/>
                <a:ea typeface="Verdana" panose="020B0604030504040204" pitchFamily="34" charset="0"/>
                <a:cs typeface="Verdana" panose="020B0604030504040204" pitchFamily="34" charset="0"/>
              </a:rPr>
              <a:t>Le pétrole, l’uranium, le vent, les cours d’eau, le soleil, les nappes d’eau chaude,….</a:t>
            </a:r>
            <a:endParaRPr lang="fr-FR" sz="2000" dirty="0">
              <a:latin typeface="Verdana" panose="020B0604030504040204" pitchFamily="34" charset="0"/>
              <a:ea typeface="Verdana" panose="020B0604030504040204" pitchFamily="34" charset="0"/>
              <a:cs typeface="Verdana" panose="020B0604030504040204" pitchFamily="34" charset="0"/>
            </a:endParaRPr>
          </a:p>
        </p:txBody>
      </p:sp>
      <p:sp>
        <p:nvSpPr>
          <p:cNvPr id="5" name="Espace réservé du contenu 2"/>
          <p:cNvSpPr txBox="1">
            <a:spLocks/>
          </p:cNvSpPr>
          <p:nvPr/>
        </p:nvSpPr>
        <p:spPr>
          <a:xfrm>
            <a:off x="3491880" y="1340768"/>
            <a:ext cx="5472608" cy="218045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Font typeface="Arial" panose="020B0604020202020204" pitchFamily="34" charset="0"/>
              <a:buNone/>
            </a:pPr>
            <a:r>
              <a:rPr lang="fr-FR" sz="1900" dirty="0" smtClean="0">
                <a:latin typeface="Verdana" panose="020B0604030504040204" pitchFamily="34" charset="0"/>
                <a:ea typeface="Verdana" panose="020B0604030504040204" pitchFamily="34" charset="0"/>
                <a:cs typeface="Verdana" panose="020B0604030504040204" pitchFamily="34" charset="0"/>
              </a:rPr>
              <a:t>On appelle </a:t>
            </a:r>
            <a:r>
              <a:rPr lang="fr-FR" sz="1900" b="1" dirty="0" smtClean="0">
                <a:latin typeface="Verdana" panose="020B0604030504040204" pitchFamily="34" charset="0"/>
                <a:ea typeface="Verdana" panose="020B0604030504040204" pitchFamily="34" charset="0"/>
                <a:cs typeface="Verdana" panose="020B0604030504040204" pitchFamily="34" charset="0"/>
              </a:rPr>
              <a:t>énergie primaire</a:t>
            </a:r>
            <a:r>
              <a:rPr lang="fr-FR" sz="1900" dirty="0" smtClean="0">
                <a:latin typeface="Verdana" panose="020B0604030504040204" pitchFamily="34" charset="0"/>
                <a:ea typeface="Verdana" panose="020B0604030504040204" pitchFamily="34" charset="0"/>
                <a:cs typeface="Verdana" panose="020B0604030504040204" pitchFamily="34" charset="0"/>
              </a:rPr>
              <a:t> tout élément capable de se transformer pour produire: </a:t>
            </a:r>
          </a:p>
          <a:p>
            <a:pPr marL="828000" algn="just"/>
            <a:r>
              <a:rPr lang="fr-FR" sz="1900" dirty="0" smtClean="0">
                <a:latin typeface="Verdana" panose="020B0604030504040204" pitchFamily="34" charset="0"/>
                <a:ea typeface="Verdana" panose="020B0604030504040204" pitchFamily="34" charset="0"/>
                <a:cs typeface="Verdana" panose="020B0604030504040204" pitchFamily="34" charset="0"/>
              </a:rPr>
              <a:t>un mouvement, </a:t>
            </a:r>
          </a:p>
          <a:p>
            <a:pPr marL="828000" algn="just"/>
            <a:r>
              <a:rPr lang="fr-FR" sz="1900" dirty="0" smtClean="0">
                <a:latin typeface="Verdana" panose="020B0604030504040204" pitchFamily="34" charset="0"/>
                <a:ea typeface="Verdana" panose="020B0604030504040204" pitchFamily="34" charset="0"/>
                <a:cs typeface="Verdana" panose="020B0604030504040204" pitchFamily="34" charset="0"/>
              </a:rPr>
              <a:t>une élévation de température, </a:t>
            </a:r>
          </a:p>
          <a:p>
            <a:pPr marL="828000" algn="just"/>
            <a:r>
              <a:rPr lang="fr-FR" sz="1900" dirty="0" smtClean="0">
                <a:latin typeface="Verdana" panose="020B0604030504040204" pitchFamily="34" charset="0"/>
                <a:ea typeface="Verdana" panose="020B0604030504040204" pitchFamily="34" charset="0"/>
                <a:cs typeface="Verdana" panose="020B0604030504040204" pitchFamily="34" charset="0"/>
              </a:rPr>
              <a:t>une réaction chimique</a:t>
            </a:r>
          </a:p>
          <a:p>
            <a:pPr marL="828000" algn="just"/>
            <a:r>
              <a:rPr lang="fr-FR" sz="1900" dirty="0" smtClean="0">
                <a:latin typeface="Verdana" panose="020B0604030504040204" pitchFamily="34" charset="0"/>
                <a:ea typeface="Verdana" panose="020B0604030504040204" pitchFamily="34" charset="0"/>
                <a:cs typeface="Verdana" panose="020B0604030504040204" pitchFamily="34" charset="0"/>
              </a:rPr>
              <a:t>…..quelques exemples…….</a:t>
            </a:r>
          </a:p>
          <a:p>
            <a:pPr algn="just"/>
            <a:endParaRPr lang="fr-FR" sz="1900" dirty="0">
              <a:latin typeface="Verdana" panose="020B0604030504040204" pitchFamily="34" charset="0"/>
              <a:ea typeface="Verdana" panose="020B0604030504040204" pitchFamily="34" charset="0"/>
              <a:cs typeface="Verdana" panose="020B0604030504040204" pitchFamily="34" charset="0"/>
            </a:endParaRPr>
          </a:p>
        </p:txBody>
      </p:sp>
      <p:sp>
        <p:nvSpPr>
          <p:cNvPr id="6" name="Espace réservé du contenu 2"/>
          <p:cNvSpPr txBox="1">
            <a:spLocks/>
          </p:cNvSpPr>
          <p:nvPr/>
        </p:nvSpPr>
        <p:spPr>
          <a:xfrm>
            <a:off x="107504" y="5949280"/>
            <a:ext cx="9073008" cy="79208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Font typeface="Arial" panose="020B0604020202020204" pitchFamily="34" charset="0"/>
              <a:buNone/>
            </a:pPr>
            <a:r>
              <a:rPr lang="fr-FR" sz="2000" dirty="0" smtClean="0">
                <a:latin typeface="Verdana" panose="020B0604030504040204" pitchFamily="34" charset="0"/>
                <a:ea typeface="Verdana" panose="020B0604030504040204" pitchFamily="34" charset="0"/>
                <a:cs typeface="Verdana" panose="020B0604030504040204" pitchFamily="34" charset="0"/>
              </a:rPr>
              <a:t>L’exemple le plus important d’énergie intermédiaire est l’énergie électrique, mais il existe aussi l’énergie pneumatique, l’hydraulique….</a:t>
            </a:r>
          </a:p>
          <a:p>
            <a:pPr algn="just"/>
            <a:endParaRPr lang="fr-FR" sz="20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50124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75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45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par>
                          <p:cTn id="12" fill="hold">
                            <p:stCondLst>
                              <p:cond delay="4050"/>
                            </p:stCondLst>
                            <p:childTnLst>
                              <p:par>
                                <p:cTn id="13" presetID="10" presetClass="entr" presetSubtype="0" fill="hold" grpId="0" nodeType="afterEffect">
                                  <p:stCondLst>
                                    <p:cond delay="750"/>
                                  </p:stCondLst>
                                  <p:iterate type="wd">
                                    <p:tmPct val="10000"/>
                                  </p:iterate>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par>
                          <p:cTn id="16" fill="hold">
                            <p:stCondLst>
                              <p:cond delay="6250"/>
                            </p:stCondLst>
                            <p:childTnLst>
                              <p:par>
                                <p:cTn id="17" presetID="10" presetClass="entr" presetSubtype="0" fill="hold" grpId="0" nodeType="afterEffect">
                                  <p:stCondLst>
                                    <p:cond delay="750"/>
                                  </p:stCondLst>
                                  <p:iterate type="wd">
                                    <p:tmPct val="10000"/>
                                  </p:iterate>
                                  <p:childTnLst>
                                    <p:set>
                                      <p:cBhvr>
                                        <p:cTn id="18" dur="1" fill="hold">
                                          <p:stCondLst>
                                            <p:cond delay="0"/>
                                          </p:stCondLst>
                                        </p:cTn>
                                        <p:tgtEl>
                                          <p:spTgt spid="3">
                                            <p:txEl>
                                              <p:pRg st="0" end="0"/>
                                            </p:txEl>
                                          </p:spTgt>
                                        </p:tgtEl>
                                        <p:attrNameLst>
                                          <p:attrName>style.visibility</p:attrName>
                                        </p:attrNameLst>
                                      </p:cBhvr>
                                      <p:to>
                                        <p:strVal val="visible"/>
                                      </p:to>
                                    </p:set>
                                    <p:animEffect transition="in" filter="fade">
                                      <p:cBhvr>
                                        <p:cTn id="19" dur="500"/>
                                        <p:tgtEl>
                                          <p:spTgt spid="3">
                                            <p:txEl>
                                              <p:pRg st="0" end="0"/>
                                            </p:txEl>
                                          </p:spTgt>
                                        </p:tgtEl>
                                      </p:cBhvr>
                                    </p:animEffect>
                                  </p:childTnLst>
                                </p:cTn>
                              </p:par>
                            </p:childTnLst>
                          </p:cTn>
                        </p:par>
                        <p:par>
                          <p:cTn id="20" fill="hold">
                            <p:stCondLst>
                              <p:cond delay="8800"/>
                            </p:stCondLst>
                            <p:childTnLst>
                              <p:par>
                                <p:cTn id="21" presetID="10" presetClass="entr" presetSubtype="0" fill="hold" grpId="0" nodeType="afterEffect">
                                  <p:stCondLst>
                                    <p:cond delay="750"/>
                                  </p:stCondLst>
                                  <p:iterate type="wd">
                                    <p:tmPct val="10000"/>
                                  </p:iterate>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p:bldP spid="5" grpId="0"/>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44624"/>
            <a:ext cx="8229600" cy="1143000"/>
          </a:xfrm>
        </p:spPr>
        <p:txBody>
          <a:bodyPr/>
          <a:lstStyle/>
          <a:p>
            <a:r>
              <a:rPr lang="fr-FR" dirty="0" smtClean="0">
                <a:latin typeface="Verdana" panose="020B0604030504040204" pitchFamily="34" charset="0"/>
                <a:ea typeface="Verdana" panose="020B0604030504040204" pitchFamily="34" charset="0"/>
                <a:cs typeface="Verdana" panose="020B0604030504040204" pitchFamily="34" charset="0"/>
              </a:rPr>
              <a:t>L’énergie, le travail.</a:t>
            </a:r>
            <a:endParaRPr lang="fr-FR" dirty="0"/>
          </a:p>
        </p:txBody>
      </p:sp>
      <p:sp>
        <p:nvSpPr>
          <p:cNvPr id="3" name="Espace réservé du contenu 2"/>
          <p:cNvSpPr>
            <a:spLocks noGrp="1"/>
          </p:cNvSpPr>
          <p:nvPr>
            <p:ph idx="1"/>
          </p:nvPr>
        </p:nvSpPr>
        <p:spPr>
          <a:xfrm>
            <a:off x="107504" y="1168153"/>
            <a:ext cx="9036496" cy="1108719"/>
          </a:xfrm>
        </p:spPr>
        <p:txBody>
          <a:bodyPr>
            <a:noAutofit/>
          </a:bodyPr>
          <a:lstStyle/>
          <a:p>
            <a:pPr algn="ctr"/>
            <a:r>
              <a:rPr lang="fr-FR" sz="2000" dirty="0" smtClean="0">
                <a:latin typeface="Verdana" panose="020B0604030504040204" pitchFamily="34" charset="0"/>
                <a:ea typeface="Verdana" panose="020B0604030504040204" pitchFamily="34" charset="0"/>
                <a:cs typeface="Verdana" panose="020B0604030504040204" pitchFamily="34" charset="0"/>
              </a:rPr>
              <a:t>Quand on mange, quand on boit on absorbe de l’énergie, quand on travail, quand on se déplace, on fournit de l’énergie. Cette énergie est le résultat d’une puissance disponible, utilisée, pendant un certain temps (ou équivalent) . </a:t>
            </a:r>
            <a:endParaRPr lang="fr-FR" sz="2000" dirty="0">
              <a:latin typeface="Verdana" panose="020B0604030504040204" pitchFamily="34" charset="0"/>
              <a:ea typeface="Verdana" panose="020B0604030504040204" pitchFamily="34" charset="0"/>
              <a:cs typeface="Verdana" panose="020B0604030504040204" pitchFamily="34" charset="0"/>
            </a:endParaRPr>
          </a:p>
        </p:txBody>
      </p:sp>
      <p:sp>
        <p:nvSpPr>
          <p:cNvPr id="32" name="Espace réservé du contenu 2"/>
          <p:cNvSpPr txBox="1">
            <a:spLocks/>
          </p:cNvSpPr>
          <p:nvPr/>
        </p:nvSpPr>
        <p:spPr>
          <a:xfrm>
            <a:off x="736551" y="4246607"/>
            <a:ext cx="6948264" cy="349187"/>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sz="1800" dirty="0" smtClean="0">
                <a:latin typeface="Verdana" panose="020B0604030504040204" pitchFamily="34" charset="0"/>
                <a:ea typeface="Verdana" panose="020B0604030504040204" pitchFamily="34" charset="0"/>
                <a:cs typeface="Verdana" panose="020B0604030504040204" pitchFamily="34" charset="0"/>
              </a:rPr>
              <a:t>Quelle est l’énergie nécessaire pour déplacer une charge ?</a:t>
            </a:r>
            <a:endParaRPr lang="fr-FR" sz="1800" dirty="0">
              <a:latin typeface="Verdana" panose="020B0604030504040204" pitchFamily="34" charset="0"/>
              <a:ea typeface="Verdana" panose="020B0604030504040204" pitchFamily="34" charset="0"/>
              <a:cs typeface="Verdana" panose="020B0604030504040204" pitchFamily="34" charset="0"/>
            </a:endParaRPr>
          </a:p>
        </p:txBody>
      </p:sp>
      <p:sp>
        <p:nvSpPr>
          <p:cNvPr id="33" name="Espace réservé du contenu 2"/>
          <p:cNvSpPr txBox="1">
            <a:spLocks/>
          </p:cNvSpPr>
          <p:nvPr/>
        </p:nvSpPr>
        <p:spPr>
          <a:xfrm>
            <a:off x="129874" y="4725144"/>
            <a:ext cx="6938896" cy="69837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sz="1600" dirty="0" smtClean="0">
                <a:latin typeface="Verdana" panose="020B0604030504040204" pitchFamily="34" charset="0"/>
                <a:ea typeface="Verdana" panose="020B0604030504040204" pitchFamily="34" charset="0"/>
                <a:cs typeface="Verdana" panose="020B0604030504040204" pitchFamily="34" charset="0"/>
              </a:rPr>
              <a:t>En déplaçant la charge « </a:t>
            </a:r>
            <a:r>
              <a:rPr lang="fr-FR" sz="1600" dirty="0" err="1" smtClean="0">
                <a:latin typeface="Verdana" panose="020B0604030504040204" pitchFamily="34" charset="0"/>
                <a:ea typeface="Verdana" panose="020B0604030504040204" pitchFamily="34" charset="0"/>
                <a:cs typeface="Verdana" panose="020B0604030504040204" pitchFamily="34" charset="0"/>
              </a:rPr>
              <a:t>têtdampoule</a:t>
            </a:r>
            <a:r>
              <a:rPr lang="fr-FR" sz="1600" dirty="0" smtClean="0">
                <a:latin typeface="Verdana" panose="020B0604030504040204" pitchFamily="34" charset="0"/>
                <a:ea typeface="Verdana" panose="020B0604030504040204" pitchFamily="34" charset="0"/>
                <a:cs typeface="Verdana" panose="020B0604030504040204" pitchFamily="34" charset="0"/>
              </a:rPr>
              <a:t> » fournit un travail …. </a:t>
            </a:r>
            <a:br>
              <a:rPr lang="fr-FR" sz="1600" dirty="0" smtClean="0">
                <a:latin typeface="Verdana" panose="020B0604030504040204" pitchFamily="34" charset="0"/>
                <a:ea typeface="Verdana" panose="020B0604030504040204" pitchFamily="34" charset="0"/>
                <a:cs typeface="Verdana" panose="020B0604030504040204" pitchFamily="34" charset="0"/>
              </a:rPr>
            </a:br>
            <a:r>
              <a:rPr lang="fr-FR" sz="1600" dirty="0" smtClean="0">
                <a:latin typeface="Verdana" panose="020B0604030504040204" pitchFamily="34" charset="0"/>
                <a:ea typeface="Verdana" panose="020B0604030504040204" pitchFamily="34" charset="0"/>
                <a:cs typeface="Verdana" panose="020B0604030504040204" pitchFamily="34" charset="0"/>
              </a:rPr>
              <a:t>Qu’est-ce qui fait qu’il sera plus ou moins fatigué, qu’il aura fourni plus de travail ?</a:t>
            </a:r>
            <a:endParaRPr lang="fr-FR" sz="1600" b="1" dirty="0">
              <a:latin typeface="Verdana" panose="020B0604030504040204" pitchFamily="34" charset="0"/>
              <a:ea typeface="Verdana" panose="020B0604030504040204" pitchFamily="34" charset="0"/>
              <a:cs typeface="Verdana" panose="020B0604030504040204" pitchFamily="34" charset="0"/>
            </a:endParaRPr>
          </a:p>
        </p:txBody>
      </p:sp>
      <p:sp>
        <p:nvSpPr>
          <p:cNvPr id="53" name="Espace réservé du contenu 2"/>
          <p:cNvSpPr txBox="1">
            <a:spLocks/>
          </p:cNvSpPr>
          <p:nvPr/>
        </p:nvSpPr>
        <p:spPr>
          <a:xfrm>
            <a:off x="683568" y="5538937"/>
            <a:ext cx="8352928" cy="69837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sz="1600" dirty="0" smtClean="0">
                <a:latin typeface="Verdana" panose="020B0604030504040204" pitchFamily="34" charset="0"/>
                <a:ea typeface="Verdana" panose="020B0604030504040204" pitchFamily="34" charset="0"/>
                <a:cs typeface="Verdana" panose="020B0604030504040204" pitchFamily="34" charset="0"/>
              </a:rPr>
              <a:t>L’énergie développée W (Joules: J) est proportionnelle </a:t>
            </a:r>
          </a:p>
          <a:p>
            <a:pPr>
              <a:buFont typeface="Wingdings" panose="05000000000000000000" pitchFamily="2" charset="2"/>
              <a:buChar char="q"/>
            </a:pPr>
            <a:r>
              <a:rPr lang="fr-FR" sz="1600" dirty="0" smtClean="0">
                <a:latin typeface="Verdana" panose="020B0604030504040204" pitchFamily="34" charset="0"/>
                <a:ea typeface="Verdana" panose="020B0604030504040204" pitchFamily="34" charset="0"/>
                <a:cs typeface="Verdana" panose="020B0604030504040204" pitchFamily="34" charset="0"/>
              </a:rPr>
              <a:t>à la Force que </a:t>
            </a:r>
            <a:r>
              <a:rPr lang="fr-FR" sz="1600" dirty="0" err="1" smtClean="0">
                <a:latin typeface="Verdana" panose="020B0604030504040204" pitchFamily="34" charset="0"/>
                <a:ea typeface="Verdana" panose="020B0604030504040204" pitchFamily="34" charset="0"/>
                <a:cs typeface="Verdana" panose="020B0604030504040204" pitchFamily="34" charset="0"/>
              </a:rPr>
              <a:t>têtdampoule</a:t>
            </a:r>
            <a:r>
              <a:rPr lang="fr-FR" sz="1600" dirty="0" smtClean="0">
                <a:latin typeface="Verdana" panose="020B0604030504040204" pitchFamily="34" charset="0"/>
                <a:ea typeface="Verdana" panose="020B0604030504040204" pitchFamily="34" charset="0"/>
                <a:cs typeface="Verdana" panose="020B0604030504040204" pitchFamily="34" charset="0"/>
              </a:rPr>
              <a:t> va exercer sur la charge (en Newton: N)</a:t>
            </a:r>
          </a:p>
          <a:p>
            <a:pPr>
              <a:buFont typeface="Wingdings" panose="05000000000000000000" pitchFamily="2" charset="2"/>
              <a:buChar char="q"/>
            </a:pPr>
            <a:r>
              <a:rPr lang="fr-FR" sz="1600" dirty="0" smtClean="0">
                <a:latin typeface="Verdana" panose="020B0604030504040204" pitchFamily="34" charset="0"/>
                <a:ea typeface="Verdana" panose="020B0604030504040204" pitchFamily="34" charset="0"/>
                <a:cs typeface="Verdana" panose="020B0604030504040204" pitchFamily="34" charset="0"/>
              </a:rPr>
              <a:t>à la distance (longueur L en mètre: m) sur laquelle le déplacement est fait…</a:t>
            </a:r>
          </a:p>
          <a:p>
            <a:pPr marL="0" indent="0" algn="ctr">
              <a:buNone/>
            </a:pPr>
            <a:r>
              <a:rPr lang="fr-FR" sz="1600" dirty="0" smtClean="0">
                <a:latin typeface="Verdana" panose="020B0604030504040204" pitchFamily="34" charset="0"/>
                <a:ea typeface="Verdana" panose="020B0604030504040204" pitchFamily="34" charset="0"/>
                <a:cs typeface="Verdana" panose="020B0604030504040204" pitchFamily="34" charset="0"/>
              </a:rPr>
              <a:t> </a:t>
            </a:r>
            <a:r>
              <a:rPr lang="fr-FR" sz="1600" b="1" dirty="0" smtClean="0">
                <a:latin typeface="Verdana" panose="020B0604030504040204" pitchFamily="34" charset="0"/>
                <a:ea typeface="Verdana" panose="020B0604030504040204" pitchFamily="34" charset="0"/>
                <a:cs typeface="Verdana" panose="020B0604030504040204" pitchFamily="34" charset="0"/>
              </a:rPr>
              <a:t>W= F . L</a:t>
            </a:r>
          </a:p>
          <a:p>
            <a:pPr marL="0" indent="0" algn="ctr">
              <a:buNone/>
            </a:pPr>
            <a:endParaRPr lang="fr-FR" sz="1600" b="1" dirty="0">
              <a:latin typeface="Verdana" panose="020B0604030504040204" pitchFamily="34" charset="0"/>
              <a:ea typeface="Verdana" panose="020B0604030504040204" pitchFamily="34" charset="0"/>
              <a:cs typeface="Verdana" panose="020B0604030504040204" pitchFamily="34" charset="0"/>
            </a:endParaRPr>
          </a:p>
        </p:txBody>
      </p:sp>
      <p:sp>
        <p:nvSpPr>
          <p:cNvPr id="27" name="Ellipse 26"/>
          <p:cNvSpPr/>
          <p:nvPr/>
        </p:nvSpPr>
        <p:spPr>
          <a:xfrm>
            <a:off x="7498308" y="2811716"/>
            <a:ext cx="674092" cy="774647"/>
          </a:xfrm>
          <a:prstGeom prst="ellipse">
            <a:avLst/>
          </a:prstGeom>
          <a:gradFill>
            <a:gsLst>
              <a:gs pos="100000">
                <a:schemeClr val="accent1">
                  <a:tint val="66000"/>
                  <a:satMod val="160000"/>
                  <a:alpha val="66000"/>
                </a:schemeClr>
              </a:gs>
              <a:gs pos="49000">
                <a:schemeClr val="accent1">
                  <a:tint val="44500"/>
                  <a:satMod val="160000"/>
                  <a:alpha val="46000"/>
                </a:schemeClr>
              </a:gs>
              <a:gs pos="1000">
                <a:schemeClr val="accent1">
                  <a:tint val="23500"/>
                  <a:satMod val="160000"/>
                  <a:alpha val="5200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Cube 27"/>
          <p:cNvSpPr/>
          <p:nvPr/>
        </p:nvSpPr>
        <p:spPr>
          <a:xfrm>
            <a:off x="5586393" y="2515314"/>
            <a:ext cx="1689616" cy="1654945"/>
          </a:xfrm>
          <a:prstGeom prst="cube">
            <a:avLst/>
          </a:prstGeom>
          <a:gradFill>
            <a:gsLst>
              <a:gs pos="0">
                <a:schemeClr val="bg2">
                  <a:lumMod val="10000"/>
                </a:schemeClr>
              </a:gs>
              <a:gs pos="50000">
                <a:schemeClr val="bg2">
                  <a:lumMod val="50000"/>
                </a:schemeClr>
              </a:gs>
              <a:gs pos="100000">
                <a:schemeClr val="bg2">
                  <a:lumMod val="25000"/>
                </a:schemeClr>
              </a:gs>
            </a:gsLst>
            <a:lin ang="5400000" scaled="0"/>
          </a:gradFill>
          <a:ln>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fr-FR" b="1" dirty="0" smtClean="0">
                <a:latin typeface="Verdana" panose="020B0604030504040204" pitchFamily="34" charset="0"/>
                <a:ea typeface="Verdana" panose="020B0604030504040204" pitchFamily="34" charset="0"/>
                <a:cs typeface="Verdana" panose="020B0604030504040204" pitchFamily="34" charset="0"/>
              </a:rPr>
              <a:t>« Clic »</a:t>
            </a:r>
            <a:endParaRPr lang="fr-FR" b="1" dirty="0">
              <a:latin typeface="Verdana" panose="020B0604030504040204" pitchFamily="34" charset="0"/>
              <a:ea typeface="Verdana" panose="020B0604030504040204" pitchFamily="34" charset="0"/>
              <a:cs typeface="Verdana" panose="020B0604030504040204" pitchFamily="34" charset="0"/>
            </a:endParaRPr>
          </a:p>
        </p:txBody>
      </p:sp>
      <p:pic>
        <p:nvPicPr>
          <p:cNvPr id="29" name="Image 2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68770" y="2731338"/>
            <a:ext cx="1162050" cy="1543050"/>
          </a:xfrm>
          <a:prstGeom prst="rect">
            <a:avLst/>
          </a:prstGeom>
        </p:spPr>
      </p:pic>
      <p:grpSp>
        <p:nvGrpSpPr>
          <p:cNvPr id="30" name="Groupe 29"/>
          <p:cNvGrpSpPr/>
          <p:nvPr/>
        </p:nvGrpSpPr>
        <p:grpSpPr>
          <a:xfrm>
            <a:off x="7277783" y="2713983"/>
            <a:ext cx="1033806" cy="1610029"/>
            <a:chOff x="647244" y="1286633"/>
            <a:chExt cx="684213" cy="1010902"/>
          </a:xfrm>
        </p:grpSpPr>
        <p:sp>
          <p:nvSpPr>
            <p:cNvPr id="31" name="Forme libre 30"/>
            <p:cNvSpPr/>
            <p:nvPr/>
          </p:nvSpPr>
          <p:spPr>
            <a:xfrm rot="6532212" flipH="1">
              <a:off x="549273" y="1871654"/>
              <a:ext cx="286378" cy="90435"/>
            </a:xfrm>
            <a:custGeom>
              <a:avLst/>
              <a:gdLst>
                <a:gd name="connsiteX0" fmla="*/ 0 w 286378"/>
                <a:gd name="connsiteY0" fmla="*/ 90435 h 90435"/>
                <a:gd name="connsiteX1" fmla="*/ 286378 w 286378"/>
                <a:gd name="connsiteY1" fmla="*/ 55266 h 90435"/>
                <a:gd name="connsiteX2" fmla="*/ 160773 w 286378"/>
                <a:gd name="connsiteY2" fmla="*/ 0 h 90435"/>
                <a:gd name="connsiteX3" fmla="*/ 165797 w 286378"/>
                <a:gd name="connsiteY3" fmla="*/ 10048 h 90435"/>
              </a:gdLst>
              <a:ahLst/>
              <a:cxnLst>
                <a:cxn ang="0">
                  <a:pos x="connsiteX0" y="connsiteY0"/>
                </a:cxn>
                <a:cxn ang="0">
                  <a:pos x="connsiteX1" y="connsiteY1"/>
                </a:cxn>
                <a:cxn ang="0">
                  <a:pos x="connsiteX2" y="connsiteY2"/>
                </a:cxn>
                <a:cxn ang="0">
                  <a:pos x="connsiteX3" y="connsiteY3"/>
                </a:cxn>
              </a:cxnLst>
              <a:rect l="l" t="t" r="r" b="b"/>
              <a:pathLst>
                <a:path w="286378" h="90435">
                  <a:moveTo>
                    <a:pt x="0" y="90435"/>
                  </a:moveTo>
                  <a:lnTo>
                    <a:pt x="286378" y="55266"/>
                  </a:lnTo>
                  <a:lnTo>
                    <a:pt x="160773" y="0"/>
                  </a:lnTo>
                  <a:lnTo>
                    <a:pt x="165797" y="10048"/>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4" name="Forme libre 53"/>
            <p:cNvSpPr/>
            <p:nvPr/>
          </p:nvSpPr>
          <p:spPr>
            <a:xfrm rot="15238563">
              <a:off x="1143051" y="1890852"/>
              <a:ext cx="286378" cy="90435"/>
            </a:xfrm>
            <a:custGeom>
              <a:avLst/>
              <a:gdLst>
                <a:gd name="connsiteX0" fmla="*/ 0 w 286378"/>
                <a:gd name="connsiteY0" fmla="*/ 90435 h 90435"/>
                <a:gd name="connsiteX1" fmla="*/ 286378 w 286378"/>
                <a:gd name="connsiteY1" fmla="*/ 55266 h 90435"/>
                <a:gd name="connsiteX2" fmla="*/ 160773 w 286378"/>
                <a:gd name="connsiteY2" fmla="*/ 0 h 90435"/>
                <a:gd name="connsiteX3" fmla="*/ 165797 w 286378"/>
                <a:gd name="connsiteY3" fmla="*/ 10048 h 90435"/>
              </a:gdLst>
              <a:ahLst/>
              <a:cxnLst>
                <a:cxn ang="0">
                  <a:pos x="connsiteX0" y="connsiteY0"/>
                </a:cxn>
                <a:cxn ang="0">
                  <a:pos x="connsiteX1" y="connsiteY1"/>
                </a:cxn>
                <a:cxn ang="0">
                  <a:pos x="connsiteX2" y="connsiteY2"/>
                </a:cxn>
                <a:cxn ang="0">
                  <a:pos x="connsiteX3" y="connsiteY3"/>
                </a:cxn>
              </a:cxnLst>
              <a:rect l="l" t="t" r="r" b="b"/>
              <a:pathLst>
                <a:path w="286378" h="90435">
                  <a:moveTo>
                    <a:pt x="0" y="90435"/>
                  </a:moveTo>
                  <a:lnTo>
                    <a:pt x="286378" y="55266"/>
                  </a:lnTo>
                  <a:lnTo>
                    <a:pt x="160773" y="0"/>
                  </a:lnTo>
                  <a:lnTo>
                    <a:pt x="165797" y="10048"/>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55" name="Groupe 54"/>
            <p:cNvGrpSpPr/>
            <p:nvPr/>
          </p:nvGrpSpPr>
          <p:grpSpPr>
            <a:xfrm>
              <a:off x="756460" y="1286633"/>
              <a:ext cx="504056" cy="874681"/>
              <a:chOff x="3733740" y="1197198"/>
              <a:chExt cx="504056" cy="874681"/>
            </a:xfrm>
          </p:grpSpPr>
          <p:sp>
            <p:nvSpPr>
              <p:cNvPr id="60" name="Ellipse 59"/>
              <p:cNvSpPr/>
              <p:nvPr/>
            </p:nvSpPr>
            <p:spPr>
              <a:xfrm>
                <a:off x="3733740" y="1197198"/>
                <a:ext cx="504056" cy="648072"/>
              </a:xfrm>
              <a:prstGeom prst="ellipse">
                <a:avLst/>
              </a:prstGeom>
              <a:gradFill>
                <a:gsLst>
                  <a:gs pos="100000">
                    <a:schemeClr val="accent1">
                      <a:tint val="66000"/>
                      <a:satMod val="160000"/>
                      <a:alpha val="66000"/>
                    </a:schemeClr>
                  </a:gs>
                  <a:gs pos="49000">
                    <a:schemeClr val="accent1">
                      <a:tint val="44500"/>
                      <a:satMod val="160000"/>
                      <a:alpha val="46000"/>
                    </a:schemeClr>
                  </a:gs>
                  <a:gs pos="1000">
                    <a:schemeClr val="accent1">
                      <a:tint val="23500"/>
                      <a:satMod val="160000"/>
                      <a:alpha val="5200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1" name="Rectangle à coins arrondis 60"/>
              <p:cNvSpPr/>
              <p:nvPr/>
            </p:nvSpPr>
            <p:spPr>
              <a:xfrm>
                <a:off x="3805748" y="1413222"/>
                <a:ext cx="360040" cy="108012"/>
              </a:xfrm>
              <a:prstGeom prst="roundRect">
                <a:avLst/>
              </a:prstGeom>
              <a:gradFill flip="none" rotWithShape="1">
                <a:gsLst>
                  <a:gs pos="41000">
                    <a:schemeClr val="accent1">
                      <a:tint val="66000"/>
                      <a:satMod val="160000"/>
                      <a:alpha val="35000"/>
                    </a:schemeClr>
                  </a:gs>
                  <a:gs pos="93000">
                    <a:schemeClr val="accent1">
                      <a:tint val="44500"/>
                      <a:satMod val="160000"/>
                      <a:alpha val="46000"/>
                    </a:schemeClr>
                  </a:gs>
                  <a:gs pos="1000">
                    <a:schemeClr val="accent1">
                      <a:tint val="23500"/>
                      <a:satMod val="160000"/>
                      <a:alpha val="52000"/>
                    </a:schemeClr>
                  </a:gs>
                </a:gsLst>
                <a:lin ang="5400000" scaled="0"/>
                <a:tileRect/>
              </a:gradFill>
              <a:ln w="3175">
                <a:solidFill>
                  <a:schemeClr val="tx1">
                    <a:alpha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2" name="Forme libre 61"/>
              <p:cNvSpPr/>
              <p:nvPr/>
            </p:nvSpPr>
            <p:spPr>
              <a:xfrm>
                <a:off x="3784636" y="1463982"/>
                <a:ext cx="161049" cy="364259"/>
              </a:xfrm>
              <a:custGeom>
                <a:avLst/>
                <a:gdLst>
                  <a:gd name="connsiteX0" fmla="*/ 23095 w 173585"/>
                  <a:gd name="connsiteY0" fmla="*/ 0 h 361848"/>
                  <a:gd name="connsiteX1" fmla="*/ 10870 w 173585"/>
                  <a:gd name="connsiteY1" fmla="*/ 83127 h 361848"/>
                  <a:gd name="connsiteX2" fmla="*/ 160010 w 173585"/>
                  <a:gd name="connsiteY2" fmla="*/ 232268 h 361848"/>
                  <a:gd name="connsiteX3" fmla="*/ 157565 w 173585"/>
                  <a:gd name="connsiteY3" fmla="*/ 361848 h 361848"/>
                  <a:gd name="connsiteX0" fmla="*/ 21520 w 162517"/>
                  <a:gd name="connsiteY0" fmla="*/ 0 h 361848"/>
                  <a:gd name="connsiteX1" fmla="*/ 9295 w 162517"/>
                  <a:gd name="connsiteY1" fmla="*/ 83127 h 361848"/>
                  <a:gd name="connsiteX2" fmla="*/ 137146 w 162517"/>
                  <a:gd name="connsiteY2" fmla="*/ 234634 h 361848"/>
                  <a:gd name="connsiteX3" fmla="*/ 155990 w 162517"/>
                  <a:gd name="connsiteY3" fmla="*/ 361848 h 361848"/>
                  <a:gd name="connsiteX0" fmla="*/ 20820 w 159984"/>
                  <a:gd name="connsiteY0" fmla="*/ 0 h 361848"/>
                  <a:gd name="connsiteX1" fmla="*/ 8595 w 159984"/>
                  <a:gd name="connsiteY1" fmla="*/ 83127 h 361848"/>
                  <a:gd name="connsiteX2" fmla="*/ 126984 w 159984"/>
                  <a:gd name="connsiteY2" fmla="*/ 236999 h 361848"/>
                  <a:gd name="connsiteX3" fmla="*/ 155290 w 159984"/>
                  <a:gd name="connsiteY3" fmla="*/ 361848 h 361848"/>
                </a:gdLst>
                <a:ahLst/>
                <a:cxnLst>
                  <a:cxn ang="0">
                    <a:pos x="connsiteX0" y="connsiteY0"/>
                  </a:cxn>
                  <a:cxn ang="0">
                    <a:pos x="connsiteX1" y="connsiteY1"/>
                  </a:cxn>
                  <a:cxn ang="0">
                    <a:pos x="connsiteX2" y="connsiteY2"/>
                  </a:cxn>
                  <a:cxn ang="0">
                    <a:pos x="connsiteX3" y="connsiteY3"/>
                  </a:cxn>
                </a:cxnLst>
                <a:rect l="l" t="t" r="r" b="b"/>
                <a:pathLst>
                  <a:path w="159984" h="361848">
                    <a:moveTo>
                      <a:pt x="20820" y="0"/>
                    </a:moveTo>
                    <a:cubicBezTo>
                      <a:pt x="3298" y="22208"/>
                      <a:pt x="-9099" y="43627"/>
                      <a:pt x="8595" y="83127"/>
                    </a:cubicBezTo>
                    <a:cubicBezTo>
                      <a:pt x="26289" y="122627"/>
                      <a:pt x="102535" y="190546"/>
                      <a:pt x="126984" y="236999"/>
                    </a:cubicBezTo>
                    <a:cubicBezTo>
                      <a:pt x="151433" y="283452"/>
                      <a:pt x="168737" y="320284"/>
                      <a:pt x="155290" y="36184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3" name="Forme libre 62"/>
              <p:cNvSpPr/>
              <p:nvPr/>
            </p:nvSpPr>
            <p:spPr>
              <a:xfrm flipH="1">
                <a:off x="4024756" y="1467228"/>
                <a:ext cx="162199" cy="364259"/>
              </a:xfrm>
              <a:custGeom>
                <a:avLst/>
                <a:gdLst>
                  <a:gd name="connsiteX0" fmla="*/ 23095 w 173585"/>
                  <a:gd name="connsiteY0" fmla="*/ 0 h 361848"/>
                  <a:gd name="connsiteX1" fmla="*/ 10870 w 173585"/>
                  <a:gd name="connsiteY1" fmla="*/ 83127 h 361848"/>
                  <a:gd name="connsiteX2" fmla="*/ 160010 w 173585"/>
                  <a:gd name="connsiteY2" fmla="*/ 232268 h 361848"/>
                  <a:gd name="connsiteX3" fmla="*/ 157565 w 173585"/>
                  <a:gd name="connsiteY3" fmla="*/ 361848 h 361848"/>
                  <a:gd name="connsiteX0" fmla="*/ 21870 w 164235"/>
                  <a:gd name="connsiteY0" fmla="*/ 0 h 361848"/>
                  <a:gd name="connsiteX1" fmla="*/ 9645 w 164235"/>
                  <a:gd name="connsiteY1" fmla="*/ 83127 h 361848"/>
                  <a:gd name="connsiteX2" fmla="*/ 142227 w 164235"/>
                  <a:gd name="connsiteY2" fmla="*/ 229903 h 361848"/>
                  <a:gd name="connsiteX3" fmla="*/ 156340 w 164235"/>
                  <a:gd name="connsiteY3" fmla="*/ 361848 h 361848"/>
                  <a:gd name="connsiteX0" fmla="*/ 21170 w 161126"/>
                  <a:gd name="connsiteY0" fmla="*/ 0 h 361848"/>
                  <a:gd name="connsiteX1" fmla="*/ 8945 w 161126"/>
                  <a:gd name="connsiteY1" fmla="*/ 83127 h 361848"/>
                  <a:gd name="connsiteX2" fmla="*/ 132065 w 161126"/>
                  <a:gd name="connsiteY2" fmla="*/ 220441 h 361848"/>
                  <a:gd name="connsiteX3" fmla="*/ 155640 w 161126"/>
                  <a:gd name="connsiteY3" fmla="*/ 361848 h 361848"/>
                </a:gdLst>
                <a:ahLst/>
                <a:cxnLst>
                  <a:cxn ang="0">
                    <a:pos x="connsiteX0" y="connsiteY0"/>
                  </a:cxn>
                  <a:cxn ang="0">
                    <a:pos x="connsiteX1" y="connsiteY1"/>
                  </a:cxn>
                  <a:cxn ang="0">
                    <a:pos x="connsiteX2" y="connsiteY2"/>
                  </a:cxn>
                  <a:cxn ang="0">
                    <a:pos x="connsiteX3" y="connsiteY3"/>
                  </a:cxn>
                </a:cxnLst>
                <a:rect l="l" t="t" r="r" b="b"/>
                <a:pathLst>
                  <a:path w="161126" h="361848">
                    <a:moveTo>
                      <a:pt x="21170" y="0"/>
                    </a:moveTo>
                    <a:cubicBezTo>
                      <a:pt x="3648" y="22208"/>
                      <a:pt x="-9538" y="46387"/>
                      <a:pt x="8945" y="83127"/>
                    </a:cubicBezTo>
                    <a:cubicBezTo>
                      <a:pt x="27428" y="119867"/>
                      <a:pt x="107616" y="173988"/>
                      <a:pt x="132065" y="220441"/>
                    </a:cubicBezTo>
                    <a:cubicBezTo>
                      <a:pt x="156514" y="266894"/>
                      <a:pt x="169087" y="320284"/>
                      <a:pt x="155640" y="36184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4" name="Forme libre 63"/>
              <p:cNvSpPr/>
              <p:nvPr/>
            </p:nvSpPr>
            <p:spPr>
              <a:xfrm>
                <a:off x="3808601" y="1427934"/>
                <a:ext cx="357187" cy="73821"/>
              </a:xfrm>
              <a:custGeom>
                <a:avLst/>
                <a:gdLst>
                  <a:gd name="connsiteX0" fmla="*/ 0 w 400050"/>
                  <a:gd name="connsiteY0" fmla="*/ 38100 h 123825"/>
                  <a:gd name="connsiteX1" fmla="*/ 0 w 400050"/>
                  <a:gd name="connsiteY1" fmla="*/ 38100 h 123825"/>
                  <a:gd name="connsiteX2" fmla="*/ 66675 w 400050"/>
                  <a:gd name="connsiteY2" fmla="*/ 0 h 123825"/>
                  <a:gd name="connsiteX3" fmla="*/ 100013 w 400050"/>
                  <a:gd name="connsiteY3" fmla="*/ 123825 h 123825"/>
                  <a:gd name="connsiteX4" fmla="*/ 152400 w 400050"/>
                  <a:gd name="connsiteY4" fmla="*/ 28575 h 123825"/>
                  <a:gd name="connsiteX5" fmla="*/ 200025 w 400050"/>
                  <a:gd name="connsiteY5" fmla="*/ 100012 h 123825"/>
                  <a:gd name="connsiteX6" fmla="*/ 257175 w 400050"/>
                  <a:gd name="connsiteY6" fmla="*/ 33337 h 123825"/>
                  <a:gd name="connsiteX7" fmla="*/ 290513 w 400050"/>
                  <a:gd name="connsiteY7" fmla="*/ 90487 h 123825"/>
                  <a:gd name="connsiteX8" fmla="*/ 342900 w 400050"/>
                  <a:gd name="connsiteY8" fmla="*/ 38100 h 123825"/>
                  <a:gd name="connsiteX9" fmla="*/ 366713 w 400050"/>
                  <a:gd name="connsiteY9" fmla="*/ 95250 h 123825"/>
                  <a:gd name="connsiteX10" fmla="*/ 400050 w 400050"/>
                  <a:gd name="connsiteY10" fmla="*/ 47625 h 123825"/>
                  <a:gd name="connsiteX0" fmla="*/ 0 w 400050"/>
                  <a:gd name="connsiteY0" fmla="*/ 38100 h 100012"/>
                  <a:gd name="connsiteX1" fmla="*/ 0 w 400050"/>
                  <a:gd name="connsiteY1" fmla="*/ 38100 h 100012"/>
                  <a:gd name="connsiteX2" fmla="*/ 66675 w 400050"/>
                  <a:gd name="connsiteY2" fmla="*/ 0 h 100012"/>
                  <a:gd name="connsiteX3" fmla="*/ 97631 w 400050"/>
                  <a:gd name="connsiteY3" fmla="*/ 95250 h 100012"/>
                  <a:gd name="connsiteX4" fmla="*/ 152400 w 400050"/>
                  <a:gd name="connsiteY4" fmla="*/ 28575 h 100012"/>
                  <a:gd name="connsiteX5" fmla="*/ 200025 w 400050"/>
                  <a:gd name="connsiteY5" fmla="*/ 100012 h 100012"/>
                  <a:gd name="connsiteX6" fmla="*/ 257175 w 400050"/>
                  <a:gd name="connsiteY6" fmla="*/ 33337 h 100012"/>
                  <a:gd name="connsiteX7" fmla="*/ 290513 w 400050"/>
                  <a:gd name="connsiteY7" fmla="*/ 90487 h 100012"/>
                  <a:gd name="connsiteX8" fmla="*/ 342900 w 400050"/>
                  <a:gd name="connsiteY8" fmla="*/ 38100 h 100012"/>
                  <a:gd name="connsiteX9" fmla="*/ 366713 w 400050"/>
                  <a:gd name="connsiteY9" fmla="*/ 95250 h 100012"/>
                  <a:gd name="connsiteX10" fmla="*/ 400050 w 400050"/>
                  <a:gd name="connsiteY10" fmla="*/ 47625 h 100012"/>
                  <a:gd name="connsiteX0" fmla="*/ 0 w 400050"/>
                  <a:gd name="connsiteY0" fmla="*/ 38100 h 100012"/>
                  <a:gd name="connsiteX1" fmla="*/ 0 w 400050"/>
                  <a:gd name="connsiteY1" fmla="*/ 38100 h 100012"/>
                  <a:gd name="connsiteX2" fmla="*/ 66675 w 400050"/>
                  <a:gd name="connsiteY2" fmla="*/ 0 h 100012"/>
                  <a:gd name="connsiteX3" fmla="*/ 83344 w 400050"/>
                  <a:gd name="connsiteY3" fmla="*/ 23812 h 100012"/>
                  <a:gd name="connsiteX4" fmla="*/ 97631 w 400050"/>
                  <a:gd name="connsiteY4" fmla="*/ 95250 h 100012"/>
                  <a:gd name="connsiteX5" fmla="*/ 152400 w 400050"/>
                  <a:gd name="connsiteY5" fmla="*/ 28575 h 100012"/>
                  <a:gd name="connsiteX6" fmla="*/ 200025 w 400050"/>
                  <a:gd name="connsiteY6" fmla="*/ 100012 h 100012"/>
                  <a:gd name="connsiteX7" fmla="*/ 257175 w 400050"/>
                  <a:gd name="connsiteY7" fmla="*/ 33337 h 100012"/>
                  <a:gd name="connsiteX8" fmla="*/ 290513 w 400050"/>
                  <a:gd name="connsiteY8" fmla="*/ 90487 h 100012"/>
                  <a:gd name="connsiteX9" fmla="*/ 342900 w 400050"/>
                  <a:gd name="connsiteY9" fmla="*/ 38100 h 100012"/>
                  <a:gd name="connsiteX10" fmla="*/ 366713 w 400050"/>
                  <a:gd name="connsiteY10" fmla="*/ 95250 h 100012"/>
                  <a:gd name="connsiteX11" fmla="*/ 400050 w 400050"/>
                  <a:gd name="connsiteY11" fmla="*/ 47625 h 100012"/>
                  <a:gd name="connsiteX0" fmla="*/ 0 w 400050"/>
                  <a:gd name="connsiteY0" fmla="*/ 14371 h 76283"/>
                  <a:gd name="connsiteX1" fmla="*/ 0 w 400050"/>
                  <a:gd name="connsiteY1" fmla="*/ 14371 h 76283"/>
                  <a:gd name="connsiteX2" fmla="*/ 57150 w 400050"/>
                  <a:gd name="connsiteY2" fmla="*/ 45327 h 76283"/>
                  <a:gd name="connsiteX3" fmla="*/ 83344 w 400050"/>
                  <a:gd name="connsiteY3" fmla="*/ 83 h 76283"/>
                  <a:gd name="connsiteX4" fmla="*/ 97631 w 400050"/>
                  <a:gd name="connsiteY4" fmla="*/ 71521 h 76283"/>
                  <a:gd name="connsiteX5" fmla="*/ 152400 w 400050"/>
                  <a:gd name="connsiteY5" fmla="*/ 4846 h 76283"/>
                  <a:gd name="connsiteX6" fmla="*/ 200025 w 400050"/>
                  <a:gd name="connsiteY6" fmla="*/ 76283 h 76283"/>
                  <a:gd name="connsiteX7" fmla="*/ 257175 w 400050"/>
                  <a:gd name="connsiteY7" fmla="*/ 9608 h 76283"/>
                  <a:gd name="connsiteX8" fmla="*/ 290513 w 400050"/>
                  <a:gd name="connsiteY8" fmla="*/ 66758 h 76283"/>
                  <a:gd name="connsiteX9" fmla="*/ 342900 w 400050"/>
                  <a:gd name="connsiteY9" fmla="*/ 14371 h 76283"/>
                  <a:gd name="connsiteX10" fmla="*/ 366713 w 400050"/>
                  <a:gd name="connsiteY10" fmla="*/ 71521 h 76283"/>
                  <a:gd name="connsiteX11" fmla="*/ 400050 w 400050"/>
                  <a:gd name="connsiteY11" fmla="*/ 23896 h 76283"/>
                  <a:gd name="connsiteX0" fmla="*/ 0 w 400050"/>
                  <a:gd name="connsiteY0" fmla="*/ 14371 h 76283"/>
                  <a:gd name="connsiteX1" fmla="*/ 0 w 400050"/>
                  <a:gd name="connsiteY1" fmla="*/ 14371 h 76283"/>
                  <a:gd name="connsiteX2" fmla="*/ 57150 w 400050"/>
                  <a:gd name="connsiteY2" fmla="*/ 45327 h 76283"/>
                  <a:gd name="connsiteX3" fmla="*/ 83344 w 400050"/>
                  <a:gd name="connsiteY3" fmla="*/ 83 h 76283"/>
                  <a:gd name="connsiteX4" fmla="*/ 116681 w 400050"/>
                  <a:gd name="connsiteY4" fmla="*/ 76283 h 76283"/>
                  <a:gd name="connsiteX5" fmla="*/ 152400 w 400050"/>
                  <a:gd name="connsiteY5" fmla="*/ 4846 h 76283"/>
                  <a:gd name="connsiteX6" fmla="*/ 200025 w 400050"/>
                  <a:gd name="connsiteY6" fmla="*/ 76283 h 76283"/>
                  <a:gd name="connsiteX7" fmla="*/ 257175 w 400050"/>
                  <a:gd name="connsiteY7" fmla="*/ 9608 h 76283"/>
                  <a:gd name="connsiteX8" fmla="*/ 290513 w 400050"/>
                  <a:gd name="connsiteY8" fmla="*/ 66758 h 76283"/>
                  <a:gd name="connsiteX9" fmla="*/ 342900 w 400050"/>
                  <a:gd name="connsiteY9" fmla="*/ 14371 h 76283"/>
                  <a:gd name="connsiteX10" fmla="*/ 366713 w 400050"/>
                  <a:gd name="connsiteY10" fmla="*/ 71521 h 76283"/>
                  <a:gd name="connsiteX11" fmla="*/ 400050 w 400050"/>
                  <a:gd name="connsiteY11" fmla="*/ 23896 h 76283"/>
                  <a:gd name="connsiteX0" fmla="*/ 0 w 400050"/>
                  <a:gd name="connsiteY0" fmla="*/ 14371 h 81046"/>
                  <a:gd name="connsiteX1" fmla="*/ 0 w 400050"/>
                  <a:gd name="connsiteY1" fmla="*/ 14371 h 81046"/>
                  <a:gd name="connsiteX2" fmla="*/ 57150 w 400050"/>
                  <a:gd name="connsiteY2" fmla="*/ 45327 h 81046"/>
                  <a:gd name="connsiteX3" fmla="*/ 83344 w 400050"/>
                  <a:gd name="connsiteY3" fmla="*/ 83 h 81046"/>
                  <a:gd name="connsiteX4" fmla="*/ 116681 w 400050"/>
                  <a:gd name="connsiteY4" fmla="*/ 76283 h 81046"/>
                  <a:gd name="connsiteX5" fmla="*/ 152400 w 400050"/>
                  <a:gd name="connsiteY5" fmla="*/ 4846 h 81046"/>
                  <a:gd name="connsiteX6" fmla="*/ 226219 w 400050"/>
                  <a:gd name="connsiteY6" fmla="*/ 81046 h 81046"/>
                  <a:gd name="connsiteX7" fmla="*/ 257175 w 400050"/>
                  <a:gd name="connsiteY7" fmla="*/ 9608 h 81046"/>
                  <a:gd name="connsiteX8" fmla="*/ 290513 w 400050"/>
                  <a:gd name="connsiteY8" fmla="*/ 66758 h 81046"/>
                  <a:gd name="connsiteX9" fmla="*/ 342900 w 400050"/>
                  <a:gd name="connsiteY9" fmla="*/ 14371 h 81046"/>
                  <a:gd name="connsiteX10" fmla="*/ 366713 w 400050"/>
                  <a:gd name="connsiteY10" fmla="*/ 71521 h 81046"/>
                  <a:gd name="connsiteX11" fmla="*/ 400050 w 400050"/>
                  <a:gd name="connsiteY11" fmla="*/ 23896 h 81046"/>
                  <a:gd name="connsiteX0" fmla="*/ 0 w 400050"/>
                  <a:gd name="connsiteY0" fmla="*/ 14371 h 83427"/>
                  <a:gd name="connsiteX1" fmla="*/ 0 w 400050"/>
                  <a:gd name="connsiteY1" fmla="*/ 14371 h 83427"/>
                  <a:gd name="connsiteX2" fmla="*/ 57150 w 400050"/>
                  <a:gd name="connsiteY2" fmla="*/ 45327 h 83427"/>
                  <a:gd name="connsiteX3" fmla="*/ 83344 w 400050"/>
                  <a:gd name="connsiteY3" fmla="*/ 83 h 83427"/>
                  <a:gd name="connsiteX4" fmla="*/ 116681 w 400050"/>
                  <a:gd name="connsiteY4" fmla="*/ 76283 h 83427"/>
                  <a:gd name="connsiteX5" fmla="*/ 152400 w 400050"/>
                  <a:gd name="connsiteY5" fmla="*/ 4846 h 83427"/>
                  <a:gd name="connsiteX6" fmla="*/ 211931 w 400050"/>
                  <a:gd name="connsiteY6" fmla="*/ 83427 h 83427"/>
                  <a:gd name="connsiteX7" fmla="*/ 257175 w 400050"/>
                  <a:gd name="connsiteY7" fmla="*/ 9608 h 83427"/>
                  <a:gd name="connsiteX8" fmla="*/ 290513 w 400050"/>
                  <a:gd name="connsiteY8" fmla="*/ 66758 h 83427"/>
                  <a:gd name="connsiteX9" fmla="*/ 342900 w 400050"/>
                  <a:gd name="connsiteY9" fmla="*/ 14371 h 83427"/>
                  <a:gd name="connsiteX10" fmla="*/ 366713 w 400050"/>
                  <a:gd name="connsiteY10" fmla="*/ 71521 h 83427"/>
                  <a:gd name="connsiteX11" fmla="*/ 400050 w 400050"/>
                  <a:gd name="connsiteY11" fmla="*/ 23896 h 83427"/>
                  <a:gd name="connsiteX0" fmla="*/ 0 w 400050"/>
                  <a:gd name="connsiteY0" fmla="*/ 14371 h 83427"/>
                  <a:gd name="connsiteX1" fmla="*/ 0 w 400050"/>
                  <a:gd name="connsiteY1" fmla="*/ 14371 h 83427"/>
                  <a:gd name="connsiteX2" fmla="*/ 57150 w 400050"/>
                  <a:gd name="connsiteY2" fmla="*/ 45327 h 83427"/>
                  <a:gd name="connsiteX3" fmla="*/ 83344 w 400050"/>
                  <a:gd name="connsiteY3" fmla="*/ 83 h 83427"/>
                  <a:gd name="connsiteX4" fmla="*/ 116681 w 400050"/>
                  <a:gd name="connsiteY4" fmla="*/ 76283 h 83427"/>
                  <a:gd name="connsiteX5" fmla="*/ 152400 w 400050"/>
                  <a:gd name="connsiteY5" fmla="*/ 4846 h 83427"/>
                  <a:gd name="connsiteX6" fmla="*/ 211931 w 400050"/>
                  <a:gd name="connsiteY6" fmla="*/ 83427 h 83427"/>
                  <a:gd name="connsiteX7" fmla="*/ 257175 w 400050"/>
                  <a:gd name="connsiteY7" fmla="*/ 9608 h 83427"/>
                  <a:gd name="connsiteX8" fmla="*/ 300038 w 400050"/>
                  <a:gd name="connsiteY8" fmla="*/ 76283 h 83427"/>
                  <a:gd name="connsiteX9" fmla="*/ 342900 w 400050"/>
                  <a:gd name="connsiteY9" fmla="*/ 14371 h 83427"/>
                  <a:gd name="connsiteX10" fmla="*/ 366713 w 400050"/>
                  <a:gd name="connsiteY10" fmla="*/ 71521 h 83427"/>
                  <a:gd name="connsiteX11" fmla="*/ 400050 w 400050"/>
                  <a:gd name="connsiteY11" fmla="*/ 23896 h 83427"/>
                  <a:gd name="connsiteX0" fmla="*/ 0 w 400050"/>
                  <a:gd name="connsiteY0" fmla="*/ 14371 h 83427"/>
                  <a:gd name="connsiteX1" fmla="*/ 57150 w 400050"/>
                  <a:gd name="connsiteY1" fmla="*/ 45327 h 83427"/>
                  <a:gd name="connsiteX2" fmla="*/ 83344 w 400050"/>
                  <a:gd name="connsiteY2" fmla="*/ 83 h 83427"/>
                  <a:gd name="connsiteX3" fmla="*/ 116681 w 400050"/>
                  <a:gd name="connsiteY3" fmla="*/ 76283 h 83427"/>
                  <a:gd name="connsiteX4" fmla="*/ 152400 w 400050"/>
                  <a:gd name="connsiteY4" fmla="*/ 4846 h 83427"/>
                  <a:gd name="connsiteX5" fmla="*/ 211931 w 400050"/>
                  <a:gd name="connsiteY5" fmla="*/ 83427 h 83427"/>
                  <a:gd name="connsiteX6" fmla="*/ 257175 w 400050"/>
                  <a:gd name="connsiteY6" fmla="*/ 9608 h 83427"/>
                  <a:gd name="connsiteX7" fmla="*/ 300038 w 400050"/>
                  <a:gd name="connsiteY7" fmla="*/ 76283 h 83427"/>
                  <a:gd name="connsiteX8" fmla="*/ 342900 w 400050"/>
                  <a:gd name="connsiteY8" fmla="*/ 14371 h 83427"/>
                  <a:gd name="connsiteX9" fmla="*/ 366713 w 400050"/>
                  <a:gd name="connsiteY9" fmla="*/ 71521 h 83427"/>
                  <a:gd name="connsiteX10" fmla="*/ 400050 w 400050"/>
                  <a:gd name="connsiteY10" fmla="*/ 23896 h 83427"/>
                  <a:gd name="connsiteX0" fmla="*/ 0 w 342900"/>
                  <a:gd name="connsiteY0" fmla="*/ 45327 h 83427"/>
                  <a:gd name="connsiteX1" fmla="*/ 26194 w 342900"/>
                  <a:gd name="connsiteY1" fmla="*/ 83 h 83427"/>
                  <a:gd name="connsiteX2" fmla="*/ 59531 w 342900"/>
                  <a:gd name="connsiteY2" fmla="*/ 76283 h 83427"/>
                  <a:gd name="connsiteX3" fmla="*/ 95250 w 342900"/>
                  <a:gd name="connsiteY3" fmla="*/ 4846 h 83427"/>
                  <a:gd name="connsiteX4" fmla="*/ 154781 w 342900"/>
                  <a:gd name="connsiteY4" fmla="*/ 83427 h 83427"/>
                  <a:gd name="connsiteX5" fmla="*/ 200025 w 342900"/>
                  <a:gd name="connsiteY5" fmla="*/ 9608 h 83427"/>
                  <a:gd name="connsiteX6" fmla="*/ 242888 w 342900"/>
                  <a:gd name="connsiteY6" fmla="*/ 76283 h 83427"/>
                  <a:gd name="connsiteX7" fmla="*/ 285750 w 342900"/>
                  <a:gd name="connsiteY7" fmla="*/ 14371 h 83427"/>
                  <a:gd name="connsiteX8" fmla="*/ 309563 w 342900"/>
                  <a:gd name="connsiteY8" fmla="*/ 71521 h 83427"/>
                  <a:gd name="connsiteX9" fmla="*/ 342900 w 342900"/>
                  <a:gd name="connsiteY9" fmla="*/ 23896 h 83427"/>
                  <a:gd name="connsiteX0" fmla="*/ 0 w 357187"/>
                  <a:gd name="connsiteY0" fmla="*/ 35820 h 83445"/>
                  <a:gd name="connsiteX1" fmla="*/ 40481 w 357187"/>
                  <a:gd name="connsiteY1" fmla="*/ 101 h 83445"/>
                  <a:gd name="connsiteX2" fmla="*/ 73818 w 357187"/>
                  <a:gd name="connsiteY2" fmla="*/ 76301 h 83445"/>
                  <a:gd name="connsiteX3" fmla="*/ 109537 w 357187"/>
                  <a:gd name="connsiteY3" fmla="*/ 4864 h 83445"/>
                  <a:gd name="connsiteX4" fmla="*/ 169068 w 357187"/>
                  <a:gd name="connsiteY4" fmla="*/ 83445 h 83445"/>
                  <a:gd name="connsiteX5" fmla="*/ 214312 w 357187"/>
                  <a:gd name="connsiteY5" fmla="*/ 9626 h 83445"/>
                  <a:gd name="connsiteX6" fmla="*/ 257175 w 357187"/>
                  <a:gd name="connsiteY6" fmla="*/ 76301 h 83445"/>
                  <a:gd name="connsiteX7" fmla="*/ 300037 w 357187"/>
                  <a:gd name="connsiteY7" fmla="*/ 14389 h 83445"/>
                  <a:gd name="connsiteX8" fmla="*/ 323850 w 357187"/>
                  <a:gd name="connsiteY8" fmla="*/ 71539 h 83445"/>
                  <a:gd name="connsiteX9" fmla="*/ 357187 w 357187"/>
                  <a:gd name="connsiteY9" fmla="*/ 23914 h 83445"/>
                  <a:gd name="connsiteX0" fmla="*/ 0 w 357187"/>
                  <a:gd name="connsiteY0" fmla="*/ 35820 h 83445"/>
                  <a:gd name="connsiteX1" fmla="*/ 40481 w 357187"/>
                  <a:gd name="connsiteY1" fmla="*/ 101 h 83445"/>
                  <a:gd name="connsiteX2" fmla="*/ 69055 w 357187"/>
                  <a:gd name="connsiteY2" fmla="*/ 81064 h 83445"/>
                  <a:gd name="connsiteX3" fmla="*/ 109537 w 357187"/>
                  <a:gd name="connsiteY3" fmla="*/ 4864 h 83445"/>
                  <a:gd name="connsiteX4" fmla="*/ 169068 w 357187"/>
                  <a:gd name="connsiteY4" fmla="*/ 83445 h 83445"/>
                  <a:gd name="connsiteX5" fmla="*/ 214312 w 357187"/>
                  <a:gd name="connsiteY5" fmla="*/ 9626 h 83445"/>
                  <a:gd name="connsiteX6" fmla="*/ 257175 w 357187"/>
                  <a:gd name="connsiteY6" fmla="*/ 76301 h 83445"/>
                  <a:gd name="connsiteX7" fmla="*/ 300037 w 357187"/>
                  <a:gd name="connsiteY7" fmla="*/ 14389 h 83445"/>
                  <a:gd name="connsiteX8" fmla="*/ 323850 w 357187"/>
                  <a:gd name="connsiteY8" fmla="*/ 71539 h 83445"/>
                  <a:gd name="connsiteX9" fmla="*/ 357187 w 357187"/>
                  <a:gd name="connsiteY9" fmla="*/ 23914 h 83445"/>
                  <a:gd name="connsiteX0" fmla="*/ 0 w 357187"/>
                  <a:gd name="connsiteY0" fmla="*/ 35820 h 83445"/>
                  <a:gd name="connsiteX1" fmla="*/ 40481 w 357187"/>
                  <a:gd name="connsiteY1" fmla="*/ 101 h 83445"/>
                  <a:gd name="connsiteX2" fmla="*/ 69055 w 357187"/>
                  <a:gd name="connsiteY2" fmla="*/ 81064 h 83445"/>
                  <a:gd name="connsiteX3" fmla="*/ 119063 w 357187"/>
                  <a:gd name="connsiteY3" fmla="*/ 4862 h 83445"/>
                  <a:gd name="connsiteX4" fmla="*/ 109537 w 357187"/>
                  <a:gd name="connsiteY4" fmla="*/ 4864 h 83445"/>
                  <a:gd name="connsiteX5" fmla="*/ 169068 w 357187"/>
                  <a:gd name="connsiteY5" fmla="*/ 83445 h 83445"/>
                  <a:gd name="connsiteX6" fmla="*/ 214312 w 357187"/>
                  <a:gd name="connsiteY6" fmla="*/ 9626 h 83445"/>
                  <a:gd name="connsiteX7" fmla="*/ 257175 w 357187"/>
                  <a:gd name="connsiteY7" fmla="*/ 76301 h 83445"/>
                  <a:gd name="connsiteX8" fmla="*/ 300037 w 357187"/>
                  <a:gd name="connsiteY8" fmla="*/ 14389 h 83445"/>
                  <a:gd name="connsiteX9" fmla="*/ 323850 w 357187"/>
                  <a:gd name="connsiteY9" fmla="*/ 71539 h 83445"/>
                  <a:gd name="connsiteX10" fmla="*/ 357187 w 357187"/>
                  <a:gd name="connsiteY10" fmla="*/ 23914 h 83445"/>
                  <a:gd name="connsiteX0" fmla="*/ 0 w 357187"/>
                  <a:gd name="connsiteY0" fmla="*/ 35820 h 81064"/>
                  <a:gd name="connsiteX1" fmla="*/ 40481 w 357187"/>
                  <a:gd name="connsiteY1" fmla="*/ 101 h 81064"/>
                  <a:gd name="connsiteX2" fmla="*/ 69055 w 357187"/>
                  <a:gd name="connsiteY2" fmla="*/ 81064 h 81064"/>
                  <a:gd name="connsiteX3" fmla="*/ 119063 w 357187"/>
                  <a:gd name="connsiteY3" fmla="*/ 4862 h 81064"/>
                  <a:gd name="connsiteX4" fmla="*/ 109537 w 357187"/>
                  <a:gd name="connsiteY4" fmla="*/ 4864 h 81064"/>
                  <a:gd name="connsiteX5" fmla="*/ 173831 w 357187"/>
                  <a:gd name="connsiteY5" fmla="*/ 73920 h 81064"/>
                  <a:gd name="connsiteX6" fmla="*/ 214312 w 357187"/>
                  <a:gd name="connsiteY6" fmla="*/ 9626 h 81064"/>
                  <a:gd name="connsiteX7" fmla="*/ 257175 w 357187"/>
                  <a:gd name="connsiteY7" fmla="*/ 76301 h 81064"/>
                  <a:gd name="connsiteX8" fmla="*/ 300037 w 357187"/>
                  <a:gd name="connsiteY8" fmla="*/ 14389 h 81064"/>
                  <a:gd name="connsiteX9" fmla="*/ 323850 w 357187"/>
                  <a:gd name="connsiteY9" fmla="*/ 71539 h 81064"/>
                  <a:gd name="connsiteX10" fmla="*/ 357187 w 357187"/>
                  <a:gd name="connsiteY10" fmla="*/ 23914 h 81064"/>
                  <a:gd name="connsiteX0" fmla="*/ 0 w 357187"/>
                  <a:gd name="connsiteY0" fmla="*/ 35820 h 76301"/>
                  <a:gd name="connsiteX1" fmla="*/ 40481 w 357187"/>
                  <a:gd name="connsiteY1" fmla="*/ 101 h 76301"/>
                  <a:gd name="connsiteX2" fmla="*/ 83342 w 357187"/>
                  <a:gd name="connsiteY2" fmla="*/ 71539 h 76301"/>
                  <a:gd name="connsiteX3" fmla="*/ 119063 w 357187"/>
                  <a:gd name="connsiteY3" fmla="*/ 4862 h 76301"/>
                  <a:gd name="connsiteX4" fmla="*/ 109537 w 357187"/>
                  <a:gd name="connsiteY4" fmla="*/ 4864 h 76301"/>
                  <a:gd name="connsiteX5" fmla="*/ 173831 w 357187"/>
                  <a:gd name="connsiteY5" fmla="*/ 73920 h 76301"/>
                  <a:gd name="connsiteX6" fmla="*/ 214312 w 357187"/>
                  <a:gd name="connsiteY6" fmla="*/ 9626 h 76301"/>
                  <a:gd name="connsiteX7" fmla="*/ 257175 w 357187"/>
                  <a:gd name="connsiteY7" fmla="*/ 76301 h 76301"/>
                  <a:gd name="connsiteX8" fmla="*/ 300037 w 357187"/>
                  <a:gd name="connsiteY8" fmla="*/ 14389 h 76301"/>
                  <a:gd name="connsiteX9" fmla="*/ 323850 w 357187"/>
                  <a:gd name="connsiteY9" fmla="*/ 71539 h 76301"/>
                  <a:gd name="connsiteX10" fmla="*/ 357187 w 357187"/>
                  <a:gd name="connsiteY10" fmla="*/ 23914 h 76301"/>
                  <a:gd name="connsiteX0" fmla="*/ 0 w 357187"/>
                  <a:gd name="connsiteY0" fmla="*/ 38099 h 78580"/>
                  <a:gd name="connsiteX1" fmla="*/ 40481 w 357187"/>
                  <a:gd name="connsiteY1" fmla="*/ 2380 h 78580"/>
                  <a:gd name="connsiteX2" fmla="*/ 83342 w 357187"/>
                  <a:gd name="connsiteY2" fmla="*/ 73818 h 78580"/>
                  <a:gd name="connsiteX3" fmla="*/ 119063 w 357187"/>
                  <a:gd name="connsiteY3" fmla="*/ 7141 h 78580"/>
                  <a:gd name="connsiteX4" fmla="*/ 123825 w 357187"/>
                  <a:gd name="connsiteY4" fmla="*/ 0 h 78580"/>
                  <a:gd name="connsiteX5" fmla="*/ 173831 w 357187"/>
                  <a:gd name="connsiteY5" fmla="*/ 76199 h 78580"/>
                  <a:gd name="connsiteX6" fmla="*/ 214312 w 357187"/>
                  <a:gd name="connsiteY6" fmla="*/ 11905 h 78580"/>
                  <a:gd name="connsiteX7" fmla="*/ 257175 w 357187"/>
                  <a:gd name="connsiteY7" fmla="*/ 78580 h 78580"/>
                  <a:gd name="connsiteX8" fmla="*/ 300037 w 357187"/>
                  <a:gd name="connsiteY8" fmla="*/ 16668 h 78580"/>
                  <a:gd name="connsiteX9" fmla="*/ 323850 w 357187"/>
                  <a:gd name="connsiteY9" fmla="*/ 73818 h 78580"/>
                  <a:gd name="connsiteX10" fmla="*/ 357187 w 357187"/>
                  <a:gd name="connsiteY10" fmla="*/ 26193 h 78580"/>
                  <a:gd name="connsiteX0" fmla="*/ 0 w 357187"/>
                  <a:gd name="connsiteY0" fmla="*/ 35821 h 76302"/>
                  <a:gd name="connsiteX1" fmla="*/ 40481 w 357187"/>
                  <a:gd name="connsiteY1" fmla="*/ 102 h 76302"/>
                  <a:gd name="connsiteX2" fmla="*/ 83342 w 357187"/>
                  <a:gd name="connsiteY2" fmla="*/ 71540 h 76302"/>
                  <a:gd name="connsiteX3" fmla="*/ 119063 w 357187"/>
                  <a:gd name="connsiteY3" fmla="*/ 4863 h 76302"/>
                  <a:gd name="connsiteX4" fmla="*/ 173831 w 357187"/>
                  <a:gd name="connsiteY4" fmla="*/ 73921 h 76302"/>
                  <a:gd name="connsiteX5" fmla="*/ 214312 w 357187"/>
                  <a:gd name="connsiteY5" fmla="*/ 9627 h 76302"/>
                  <a:gd name="connsiteX6" fmla="*/ 257175 w 357187"/>
                  <a:gd name="connsiteY6" fmla="*/ 76302 h 76302"/>
                  <a:gd name="connsiteX7" fmla="*/ 300037 w 357187"/>
                  <a:gd name="connsiteY7" fmla="*/ 14390 h 76302"/>
                  <a:gd name="connsiteX8" fmla="*/ 323850 w 357187"/>
                  <a:gd name="connsiteY8" fmla="*/ 71540 h 76302"/>
                  <a:gd name="connsiteX9" fmla="*/ 357187 w 357187"/>
                  <a:gd name="connsiteY9" fmla="*/ 23915 h 76302"/>
                  <a:gd name="connsiteX0" fmla="*/ 0 w 357187"/>
                  <a:gd name="connsiteY0" fmla="*/ 38102 h 78583"/>
                  <a:gd name="connsiteX1" fmla="*/ 40481 w 357187"/>
                  <a:gd name="connsiteY1" fmla="*/ 2383 h 78583"/>
                  <a:gd name="connsiteX2" fmla="*/ 83342 w 357187"/>
                  <a:gd name="connsiteY2" fmla="*/ 73821 h 78583"/>
                  <a:gd name="connsiteX3" fmla="*/ 135732 w 357187"/>
                  <a:gd name="connsiteY3" fmla="*/ 0 h 78583"/>
                  <a:gd name="connsiteX4" fmla="*/ 173831 w 357187"/>
                  <a:gd name="connsiteY4" fmla="*/ 76202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8583"/>
                  <a:gd name="connsiteX1" fmla="*/ 40481 w 357187"/>
                  <a:gd name="connsiteY1" fmla="*/ 2383 h 78583"/>
                  <a:gd name="connsiteX2" fmla="*/ 83342 w 357187"/>
                  <a:gd name="connsiteY2" fmla="*/ 73821 h 78583"/>
                  <a:gd name="connsiteX3" fmla="*/ 135732 w 357187"/>
                  <a:gd name="connsiteY3" fmla="*/ 0 h 78583"/>
                  <a:gd name="connsiteX4" fmla="*/ 173831 w 357187"/>
                  <a:gd name="connsiteY4" fmla="*/ 66677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8583"/>
                  <a:gd name="connsiteX1" fmla="*/ 40481 w 357187"/>
                  <a:gd name="connsiteY1" fmla="*/ 2383 h 78583"/>
                  <a:gd name="connsiteX2" fmla="*/ 85723 w 357187"/>
                  <a:gd name="connsiteY2" fmla="*/ 69058 h 78583"/>
                  <a:gd name="connsiteX3" fmla="*/ 135732 w 357187"/>
                  <a:gd name="connsiteY3" fmla="*/ 0 h 78583"/>
                  <a:gd name="connsiteX4" fmla="*/ 173831 w 357187"/>
                  <a:gd name="connsiteY4" fmla="*/ 66677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3821"/>
                  <a:gd name="connsiteX1" fmla="*/ 40481 w 357187"/>
                  <a:gd name="connsiteY1" fmla="*/ 2383 h 73821"/>
                  <a:gd name="connsiteX2" fmla="*/ 85723 w 357187"/>
                  <a:gd name="connsiteY2" fmla="*/ 69058 h 73821"/>
                  <a:gd name="connsiteX3" fmla="*/ 135732 w 357187"/>
                  <a:gd name="connsiteY3" fmla="*/ 0 h 73821"/>
                  <a:gd name="connsiteX4" fmla="*/ 173831 w 357187"/>
                  <a:gd name="connsiteY4" fmla="*/ 66677 h 73821"/>
                  <a:gd name="connsiteX5" fmla="*/ 214312 w 357187"/>
                  <a:gd name="connsiteY5" fmla="*/ 11908 h 73821"/>
                  <a:gd name="connsiteX6" fmla="*/ 254794 w 357187"/>
                  <a:gd name="connsiteY6" fmla="*/ 71439 h 73821"/>
                  <a:gd name="connsiteX7" fmla="*/ 300037 w 357187"/>
                  <a:gd name="connsiteY7" fmla="*/ 16671 h 73821"/>
                  <a:gd name="connsiteX8" fmla="*/ 323850 w 357187"/>
                  <a:gd name="connsiteY8" fmla="*/ 73821 h 73821"/>
                  <a:gd name="connsiteX9" fmla="*/ 357187 w 357187"/>
                  <a:gd name="connsiteY9" fmla="*/ 26196 h 73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7187" h="73821">
                    <a:moveTo>
                      <a:pt x="0" y="38102"/>
                    </a:moveTo>
                    <a:cubicBezTo>
                      <a:pt x="0" y="40483"/>
                      <a:pt x="40481" y="2"/>
                      <a:pt x="40481" y="2383"/>
                    </a:cubicBezTo>
                    <a:lnTo>
                      <a:pt x="85723" y="69058"/>
                    </a:lnTo>
                    <a:cubicBezTo>
                      <a:pt x="98424" y="46039"/>
                      <a:pt x="123031" y="23019"/>
                      <a:pt x="135732" y="0"/>
                    </a:cubicBezTo>
                    <a:lnTo>
                      <a:pt x="173831" y="66677"/>
                    </a:lnTo>
                    <a:lnTo>
                      <a:pt x="214312" y="11908"/>
                    </a:lnTo>
                    <a:lnTo>
                      <a:pt x="254794" y="71439"/>
                    </a:lnTo>
                    <a:lnTo>
                      <a:pt x="300037" y="16671"/>
                    </a:lnTo>
                    <a:lnTo>
                      <a:pt x="323850" y="73821"/>
                    </a:lnTo>
                    <a:lnTo>
                      <a:pt x="357187" y="26196"/>
                    </a:lnTo>
                  </a:path>
                </a:pathLst>
              </a:custGeom>
              <a:noFill/>
              <a:ln>
                <a:prstDash val="solid"/>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5" name="Triangle isocèle 64"/>
              <p:cNvSpPr/>
              <p:nvPr/>
            </p:nvSpPr>
            <p:spPr>
              <a:xfrm flipV="1">
                <a:off x="3909889" y="1986731"/>
                <a:ext cx="151758" cy="72008"/>
              </a:xfrm>
              <a:prstGeom prst="triangle">
                <a:avLst/>
              </a:prstGeom>
              <a:gradFill>
                <a:gsLst>
                  <a:gs pos="3000">
                    <a:schemeClr val="bg1">
                      <a:lumMod val="75000"/>
                    </a:schemeClr>
                  </a:gs>
                  <a:gs pos="58000">
                    <a:schemeClr val="tx1"/>
                  </a:gs>
                  <a:gs pos="39000">
                    <a:schemeClr val="tx1"/>
                  </a:gs>
                  <a:gs pos="100000">
                    <a:schemeClr val="bg1">
                      <a:lumMod val="85000"/>
                    </a:schemeClr>
                  </a:gs>
                </a:gsLst>
                <a:lin ang="0" scaled="0"/>
              </a:gra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6" name="Forme libre 65"/>
              <p:cNvSpPr/>
              <p:nvPr/>
            </p:nvSpPr>
            <p:spPr>
              <a:xfrm>
                <a:off x="3859189" y="1825724"/>
                <a:ext cx="259581" cy="171450"/>
              </a:xfrm>
              <a:custGeom>
                <a:avLst/>
                <a:gdLst>
                  <a:gd name="connsiteX0" fmla="*/ 45244 w 309562"/>
                  <a:gd name="connsiteY0" fmla="*/ 0 h 171450"/>
                  <a:gd name="connsiteX1" fmla="*/ 264319 w 309562"/>
                  <a:gd name="connsiteY1" fmla="*/ 2381 h 171450"/>
                  <a:gd name="connsiteX2" fmla="*/ 307181 w 309562"/>
                  <a:gd name="connsiteY2" fmla="*/ 35719 h 171450"/>
                  <a:gd name="connsiteX3" fmla="*/ 264319 w 309562"/>
                  <a:gd name="connsiteY3" fmla="*/ 66675 h 171450"/>
                  <a:gd name="connsiteX4" fmla="*/ 309562 w 309562"/>
                  <a:gd name="connsiteY4" fmla="*/ 92869 h 171450"/>
                  <a:gd name="connsiteX5" fmla="*/ 266700 w 309562"/>
                  <a:gd name="connsiteY5" fmla="*/ 119062 h 171450"/>
                  <a:gd name="connsiteX6" fmla="*/ 309562 w 309562"/>
                  <a:gd name="connsiteY6" fmla="*/ 147637 h 171450"/>
                  <a:gd name="connsiteX7" fmla="*/ 264319 w 309562"/>
                  <a:gd name="connsiteY7" fmla="*/ 159544 h 171450"/>
                  <a:gd name="connsiteX8" fmla="*/ 14287 w 309562"/>
                  <a:gd name="connsiteY8" fmla="*/ 171450 h 171450"/>
                  <a:gd name="connsiteX9" fmla="*/ 38100 w 309562"/>
                  <a:gd name="connsiteY9" fmla="*/ 150019 h 171450"/>
                  <a:gd name="connsiteX10" fmla="*/ 0 w 309562"/>
                  <a:gd name="connsiteY10" fmla="*/ 128587 h 171450"/>
                  <a:gd name="connsiteX11" fmla="*/ 42862 w 309562"/>
                  <a:gd name="connsiteY11" fmla="*/ 107156 h 171450"/>
                  <a:gd name="connsiteX12" fmla="*/ 4762 w 309562"/>
                  <a:gd name="connsiteY12" fmla="*/ 78581 h 171450"/>
                  <a:gd name="connsiteX13" fmla="*/ 33337 w 309562"/>
                  <a:gd name="connsiteY13" fmla="*/ 64294 h 171450"/>
                  <a:gd name="connsiteX14" fmla="*/ 0 w 309562"/>
                  <a:gd name="connsiteY14" fmla="*/ 38100 h 171450"/>
                  <a:gd name="connsiteX15" fmla="*/ 45244 w 309562"/>
                  <a:gd name="connsiteY15"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562" h="171450">
                    <a:moveTo>
                      <a:pt x="45244" y="0"/>
                    </a:moveTo>
                    <a:lnTo>
                      <a:pt x="264319" y="2381"/>
                    </a:lnTo>
                    <a:lnTo>
                      <a:pt x="307181" y="35719"/>
                    </a:lnTo>
                    <a:lnTo>
                      <a:pt x="264319" y="66675"/>
                    </a:lnTo>
                    <a:lnTo>
                      <a:pt x="309562" y="92869"/>
                    </a:lnTo>
                    <a:lnTo>
                      <a:pt x="266700" y="119062"/>
                    </a:lnTo>
                    <a:lnTo>
                      <a:pt x="309562" y="147637"/>
                    </a:lnTo>
                    <a:lnTo>
                      <a:pt x="264319" y="159544"/>
                    </a:lnTo>
                    <a:lnTo>
                      <a:pt x="14287" y="171450"/>
                    </a:lnTo>
                    <a:lnTo>
                      <a:pt x="38100" y="150019"/>
                    </a:lnTo>
                    <a:lnTo>
                      <a:pt x="0" y="128587"/>
                    </a:lnTo>
                    <a:lnTo>
                      <a:pt x="42862" y="107156"/>
                    </a:lnTo>
                    <a:lnTo>
                      <a:pt x="4762" y="78581"/>
                    </a:lnTo>
                    <a:lnTo>
                      <a:pt x="33337" y="64294"/>
                    </a:lnTo>
                    <a:lnTo>
                      <a:pt x="0" y="38100"/>
                    </a:lnTo>
                    <a:lnTo>
                      <a:pt x="45244" y="0"/>
                    </a:lnTo>
                    <a:close/>
                  </a:path>
                </a:pathLst>
              </a:custGeom>
              <a:gradFill flip="none" rotWithShape="1">
                <a:gsLst>
                  <a:gs pos="7000">
                    <a:schemeClr val="bg2">
                      <a:lumMod val="50000"/>
                    </a:schemeClr>
                  </a:gs>
                  <a:gs pos="56000">
                    <a:schemeClr val="bg2">
                      <a:lumMod val="90000"/>
                    </a:schemeClr>
                  </a:gs>
                  <a:gs pos="38000">
                    <a:schemeClr val="bg2">
                      <a:lumMod val="50000"/>
                    </a:schemeClr>
                  </a:gs>
                  <a:gs pos="21000">
                    <a:schemeClr val="bg2">
                      <a:lumMod val="75000"/>
                    </a:schemeClr>
                  </a:gs>
                  <a:gs pos="90000">
                    <a:schemeClr val="bg2">
                      <a:lumMod val="50000"/>
                    </a:schemeClr>
                  </a:gs>
                  <a:gs pos="44000">
                    <a:schemeClr val="bg2">
                      <a:lumMod val="50000"/>
                    </a:schemeClr>
                  </a:gs>
                  <a:gs pos="81000">
                    <a:schemeClr val="bg2">
                      <a:lumMod val="90000"/>
                    </a:schemeClr>
                  </a:gs>
                  <a:gs pos="65000">
                    <a:schemeClr val="bg2">
                      <a:lumMod val="50000"/>
                    </a:schemeClr>
                  </a:gs>
                  <a:gs pos="100000">
                    <a:schemeClr val="bg2">
                      <a:lumMod val="7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7" name="Ellipse 66"/>
              <p:cNvSpPr/>
              <p:nvPr/>
            </p:nvSpPr>
            <p:spPr>
              <a:xfrm>
                <a:off x="3970319" y="2035879"/>
                <a:ext cx="45719" cy="36000"/>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cxnSp>
          <p:nvCxnSpPr>
            <p:cNvPr id="56" name="Connecteur droit 55"/>
            <p:cNvCxnSpPr/>
            <p:nvPr/>
          </p:nvCxnSpPr>
          <p:spPr>
            <a:xfrm flipV="1">
              <a:off x="800934" y="2204864"/>
              <a:ext cx="161049" cy="7200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57" name="Connecteur droit 56"/>
            <p:cNvCxnSpPr/>
            <p:nvPr/>
          </p:nvCxnSpPr>
          <p:spPr>
            <a:xfrm>
              <a:off x="1038183" y="2217143"/>
              <a:ext cx="152400" cy="80392"/>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58" name="Forme libre 57"/>
            <p:cNvSpPr/>
            <p:nvPr/>
          </p:nvSpPr>
          <p:spPr>
            <a:xfrm>
              <a:off x="829849" y="1453019"/>
              <a:ext cx="134753" cy="18789"/>
            </a:xfrm>
            <a:custGeom>
              <a:avLst/>
              <a:gdLst>
                <a:gd name="connsiteX0" fmla="*/ 0 w 134753"/>
                <a:gd name="connsiteY0" fmla="*/ 18789 h 18789"/>
                <a:gd name="connsiteX1" fmla="*/ 0 w 134753"/>
                <a:gd name="connsiteY1" fmla="*/ 18789 h 18789"/>
                <a:gd name="connsiteX2" fmla="*/ 25052 w 134753"/>
                <a:gd name="connsiteY2" fmla="*/ 6263 h 18789"/>
                <a:gd name="connsiteX3" fmla="*/ 43841 w 134753"/>
                <a:gd name="connsiteY3" fmla="*/ 0 h 18789"/>
                <a:gd name="connsiteX4" fmla="*/ 125261 w 134753"/>
                <a:gd name="connsiteY4" fmla="*/ 3132 h 18789"/>
                <a:gd name="connsiteX5" fmla="*/ 134655 w 134753"/>
                <a:gd name="connsiteY5" fmla="*/ 15658 h 18789"/>
                <a:gd name="connsiteX6" fmla="*/ 134655 w 134753"/>
                <a:gd name="connsiteY6" fmla="*/ 15658 h 18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753" h="18789">
                  <a:moveTo>
                    <a:pt x="0" y="18789"/>
                  </a:moveTo>
                  <a:lnTo>
                    <a:pt x="0" y="18789"/>
                  </a:lnTo>
                  <a:cubicBezTo>
                    <a:pt x="8351" y="14614"/>
                    <a:pt x="16471" y="9941"/>
                    <a:pt x="25052" y="6263"/>
                  </a:cubicBezTo>
                  <a:cubicBezTo>
                    <a:pt x="31120" y="3662"/>
                    <a:pt x="43841" y="0"/>
                    <a:pt x="43841" y="0"/>
                  </a:cubicBezTo>
                  <a:cubicBezTo>
                    <a:pt x="70981" y="1044"/>
                    <a:pt x="98245" y="337"/>
                    <a:pt x="125261" y="3132"/>
                  </a:cubicBezTo>
                  <a:cubicBezTo>
                    <a:pt x="136392" y="4284"/>
                    <a:pt x="134655" y="9109"/>
                    <a:pt x="134655" y="15658"/>
                  </a:cubicBezTo>
                  <a:lnTo>
                    <a:pt x="134655" y="15658"/>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Forme libre 58"/>
            <p:cNvSpPr/>
            <p:nvPr/>
          </p:nvSpPr>
          <p:spPr>
            <a:xfrm flipH="1">
              <a:off x="1052871" y="1456600"/>
              <a:ext cx="134753" cy="18789"/>
            </a:xfrm>
            <a:custGeom>
              <a:avLst/>
              <a:gdLst>
                <a:gd name="connsiteX0" fmla="*/ 0 w 134753"/>
                <a:gd name="connsiteY0" fmla="*/ 18789 h 18789"/>
                <a:gd name="connsiteX1" fmla="*/ 0 w 134753"/>
                <a:gd name="connsiteY1" fmla="*/ 18789 h 18789"/>
                <a:gd name="connsiteX2" fmla="*/ 25052 w 134753"/>
                <a:gd name="connsiteY2" fmla="*/ 6263 h 18789"/>
                <a:gd name="connsiteX3" fmla="*/ 43841 w 134753"/>
                <a:gd name="connsiteY3" fmla="*/ 0 h 18789"/>
                <a:gd name="connsiteX4" fmla="*/ 125261 w 134753"/>
                <a:gd name="connsiteY4" fmla="*/ 3132 h 18789"/>
                <a:gd name="connsiteX5" fmla="*/ 134655 w 134753"/>
                <a:gd name="connsiteY5" fmla="*/ 15658 h 18789"/>
                <a:gd name="connsiteX6" fmla="*/ 134655 w 134753"/>
                <a:gd name="connsiteY6" fmla="*/ 15658 h 18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753" h="18789">
                  <a:moveTo>
                    <a:pt x="0" y="18789"/>
                  </a:moveTo>
                  <a:lnTo>
                    <a:pt x="0" y="18789"/>
                  </a:lnTo>
                  <a:cubicBezTo>
                    <a:pt x="8351" y="14614"/>
                    <a:pt x="16471" y="9941"/>
                    <a:pt x="25052" y="6263"/>
                  </a:cubicBezTo>
                  <a:cubicBezTo>
                    <a:pt x="31120" y="3662"/>
                    <a:pt x="43841" y="0"/>
                    <a:pt x="43841" y="0"/>
                  </a:cubicBezTo>
                  <a:cubicBezTo>
                    <a:pt x="70981" y="1044"/>
                    <a:pt x="98245" y="337"/>
                    <a:pt x="125261" y="3132"/>
                  </a:cubicBezTo>
                  <a:cubicBezTo>
                    <a:pt x="136392" y="4284"/>
                    <a:pt x="134655" y="9109"/>
                    <a:pt x="134655" y="15658"/>
                  </a:cubicBezTo>
                  <a:lnTo>
                    <a:pt x="134655" y="15658"/>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4" name="Rectangle 33"/>
          <p:cNvSpPr/>
          <p:nvPr/>
        </p:nvSpPr>
        <p:spPr>
          <a:xfrm>
            <a:off x="1115616" y="2060848"/>
            <a:ext cx="7704856" cy="2750880"/>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057232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70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par>
                          <p:cTn id="12" fill="hold">
                            <p:stCondLst>
                              <p:cond delay="4450"/>
                            </p:stCondLst>
                            <p:childTnLst>
                              <p:par>
                                <p:cTn id="13" presetID="10" presetClass="entr" presetSubtype="0" fill="hold" nodeType="afterEffect">
                                  <p:stCondLst>
                                    <p:cond delay="500"/>
                                  </p:stCondLst>
                                  <p:iterate type="wd">
                                    <p:tmPct val="10000"/>
                                  </p:iterate>
                                  <p:childTnLst>
                                    <p:set>
                                      <p:cBhvr>
                                        <p:cTn id="14" dur="1" fill="hold">
                                          <p:stCondLst>
                                            <p:cond delay="0"/>
                                          </p:stCondLst>
                                        </p:cTn>
                                        <p:tgtEl>
                                          <p:spTgt spid="30"/>
                                        </p:tgtEl>
                                        <p:attrNameLst>
                                          <p:attrName>style.visibility</p:attrName>
                                        </p:attrNameLst>
                                      </p:cBhvr>
                                      <p:to>
                                        <p:strVal val="visible"/>
                                      </p:to>
                                    </p:set>
                                    <p:animEffect transition="in" filter="fade">
                                      <p:cBhvr>
                                        <p:cTn id="15" dur="500"/>
                                        <p:tgtEl>
                                          <p:spTgt spid="30"/>
                                        </p:tgtEl>
                                      </p:cBhvr>
                                    </p:animEffect>
                                  </p:childTnLst>
                                </p:cTn>
                              </p:par>
                            </p:childTnLst>
                          </p:cTn>
                        </p:par>
                        <p:par>
                          <p:cTn id="16" fill="hold">
                            <p:stCondLst>
                              <p:cond delay="5450"/>
                            </p:stCondLst>
                            <p:childTnLst>
                              <p:par>
                                <p:cTn id="17" presetID="10" presetClass="entr" presetSubtype="0" fill="hold" grpId="3" nodeType="afterEffect">
                                  <p:stCondLst>
                                    <p:cond delay="500"/>
                                  </p:stCondLst>
                                  <p:iterate type="wd">
                                    <p:tmPct val="10000"/>
                                  </p:iterate>
                                  <p:childTnLst>
                                    <p:set>
                                      <p:cBhvr>
                                        <p:cTn id="18" dur="1" fill="hold">
                                          <p:stCondLst>
                                            <p:cond delay="0"/>
                                          </p:stCondLst>
                                        </p:cTn>
                                        <p:tgtEl>
                                          <p:spTgt spid="27"/>
                                        </p:tgtEl>
                                        <p:attrNameLst>
                                          <p:attrName>style.visibility</p:attrName>
                                        </p:attrNameLst>
                                      </p:cBhvr>
                                      <p:to>
                                        <p:strVal val="visible"/>
                                      </p:to>
                                    </p:set>
                                    <p:animEffect transition="in" filter="fade">
                                      <p:cBhvr>
                                        <p:cTn id="19" dur="500"/>
                                        <p:tgtEl>
                                          <p:spTgt spid="27"/>
                                        </p:tgtEl>
                                      </p:cBhvr>
                                    </p:animEffect>
                                  </p:childTnLst>
                                </p:cTn>
                              </p:par>
                            </p:childTnLst>
                          </p:cTn>
                        </p:par>
                        <p:par>
                          <p:cTn id="20" fill="hold">
                            <p:stCondLst>
                              <p:cond delay="6450"/>
                            </p:stCondLst>
                            <p:childTnLst>
                              <p:par>
                                <p:cTn id="21" presetID="10" presetClass="entr" presetSubtype="0" fill="hold" grpId="1" nodeType="afterEffect">
                                  <p:stCondLst>
                                    <p:cond delay="500"/>
                                  </p:stCondLst>
                                  <p:iterate type="wd">
                                    <p:tmPct val="10000"/>
                                  </p:iterate>
                                  <p:childTnLst>
                                    <p:set>
                                      <p:cBhvr>
                                        <p:cTn id="22" dur="1" fill="hold">
                                          <p:stCondLst>
                                            <p:cond delay="0"/>
                                          </p:stCondLst>
                                        </p:cTn>
                                        <p:tgtEl>
                                          <p:spTgt spid="28"/>
                                        </p:tgtEl>
                                        <p:attrNameLst>
                                          <p:attrName>style.visibility</p:attrName>
                                        </p:attrNameLst>
                                      </p:cBhvr>
                                      <p:to>
                                        <p:strVal val="visible"/>
                                      </p:to>
                                    </p:set>
                                    <p:animEffect transition="in" filter="fade">
                                      <p:cBhvr>
                                        <p:cTn id="23" dur="500"/>
                                        <p:tgtEl>
                                          <p:spTgt spid="28"/>
                                        </p:tgtEl>
                                      </p:cBhvr>
                                    </p:animEffect>
                                  </p:childTnLst>
                                </p:cTn>
                              </p:par>
                            </p:childTnLst>
                          </p:cTn>
                        </p:par>
                        <p:par>
                          <p:cTn id="24" fill="hold">
                            <p:stCondLst>
                              <p:cond delay="7550"/>
                            </p:stCondLst>
                            <p:childTnLst>
                              <p:par>
                                <p:cTn id="25" presetID="1" presetClass="entr" presetSubtype="0" fill="hold" grpId="0" nodeType="afterEffect">
                                  <p:stCondLst>
                                    <p:cond delay="0"/>
                                  </p:stCondLst>
                                  <p:iterate type="wd">
                                    <p:tmAbs val="0"/>
                                  </p:iterate>
                                  <p:childTnLst>
                                    <p:set>
                                      <p:cBhvr>
                                        <p:cTn id="26" dur="1" fill="hold">
                                          <p:stCondLst>
                                            <p:cond delay="0"/>
                                          </p:stCondLst>
                                        </p:cTn>
                                        <p:tgtEl>
                                          <p:spTgt spid="34"/>
                                        </p:tgtEl>
                                        <p:attrNameLst>
                                          <p:attrName>style.visibility</p:attrName>
                                        </p:attrNameLst>
                                      </p:cBhvr>
                                      <p:to>
                                        <p:strVal val="visible"/>
                                      </p:to>
                                    </p:set>
                                  </p:childTnLst>
                                </p:cTn>
                              </p:par>
                            </p:childTnLst>
                          </p:cTn>
                        </p:par>
                        <p:par>
                          <p:cTn id="27" fill="hold">
                            <p:stCondLst>
                              <p:cond delay="7550"/>
                            </p:stCondLst>
                            <p:childTnLst>
                              <p:par>
                                <p:cTn id="28" presetID="10" presetClass="entr" presetSubtype="0" fill="hold" grpId="0" nodeType="afterEffect">
                                  <p:stCondLst>
                                    <p:cond delay="500"/>
                                  </p:stCondLst>
                                  <p:iterate type="wd">
                                    <p:tmPct val="10000"/>
                                  </p:iterate>
                                  <p:childTnLst>
                                    <p:set>
                                      <p:cBhvr>
                                        <p:cTn id="29" dur="1" fill="hold">
                                          <p:stCondLst>
                                            <p:cond delay="0"/>
                                          </p:stCondLst>
                                        </p:cTn>
                                        <p:tgtEl>
                                          <p:spTgt spid="32"/>
                                        </p:tgtEl>
                                        <p:attrNameLst>
                                          <p:attrName>style.visibility</p:attrName>
                                        </p:attrNameLst>
                                      </p:cBhvr>
                                      <p:to>
                                        <p:strVal val="visible"/>
                                      </p:to>
                                    </p:set>
                                    <p:animEffect transition="in" filter="fade">
                                      <p:cBhvr>
                                        <p:cTn id="30" dur="500"/>
                                        <p:tgtEl>
                                          <p:spTgt spid="32"/>
                                        </p:tgtEl>
                                      </p:cBhvr>
                                    </p:animEffect>
                                  </p:childTnLst>
                                </p:cTn>
                              </p:par>
                            </p:childTnLst>
                          </p:cTn>
                        </p:par>
                        <p:par>
                          <p:cTn id="31" fill="hold">
                            <p:stCondLst>
                              <p:cond delay="8950"/>
                            </p:stCondLst>
                            <p:childTnLst>
                              <p:par>
                                <p:cTn id="32" presetID="10" presetClass="entr" presetSubtype="0" fill="hold" grpId="0" nodeType="afterEffect">
                                  <p:stCondLst>
                                    <p:cond delay="500"/>
                                  </p:stCondLst>
                                  <p:iterate type="wd">
                                    <p:tmPct val="10000"/>
                                  </p:iterate>
                                  <p:childTnLst>
                                    <p:set>
                                      <p:cBhvr>
                                        <p:cTn id="33" dur="1" fill="hold">
                                          <p:stCondLst>
                                            <p:cond delay="0"/>
                                          </p:stCondLst>
                                        </p:cTn>
                                        <p:tgtEl>
                                          <p:spTgt spid="33"/>
                                        </p:tgtEl>
                                        <p:attrNameLst>
                                          <p:attrName>style.visibility</p:attrName>
                                        </p:attrNameLst>
                                      </p:cBhvr>
                                      <p:to>
                                        <p:strVal val="visible"/>
                                      </p:to>
                                    </p:set>
                                    <p:animEffect transition="in" filter="fade">
                                      <p:cBhvr>
                                        <p:cTn id="34" dur="500"/>
                                        <p:tgtEl>
                                          <p:spTgt spid="33"/>
                                        </p:tgtEl>
                                      </p:cBhvr>
                                    </p:animEffect>
                                  </p:childTnLst>
                                </p:cTn>
                              </p:par>
                              <p:par>
                                <p:cTn id="35" presetID="10" presetClass="entr" presetSubtype="0" fill="hold" grpId="0" nodeType="withEffect">
                                  <p:stCondLst>
                                    <p:cond delay="500"/>
                                  </p:stCondLst>
                                  <p:iterate type="wd">
                                    <p:tmPct val="10000"/>
                                  </p:iterate>
                                  <p:childTnLst>
                                    <p:set>
                                      <p:cBhvr>
                                        <p:cTn id="36" dur="1" fill="hold">
                                          <p:stCondLst>
                                            <p:cond delay="0"/>
                                          </p:stCondLst>
                                        </p:cTn>
                                        <p:tgtEl>
                                          <p:spTgt spid="53"/>
                                        </p:tgtEl>
                                        <p:attrNameLst>
                                          <p:attrName>style.visibility</p:attrName>
                                        </p:attrNameLst>
                                      </p:cBhvr>
                                      <p:to>
                                        <p:strVal val="visible"/>
                                      </p:to>
                                    </p:set>
                                    <p:animEffect transition="in" filter="fade">
                                      <p:cBhvr>
                                        <p:cTn id="37"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8" restart="whenNotActive" fill="hold" evtFilter="cancelBubble" nodeType="interactiveSeq">
                <p:stCondLst>
                  <p:cond evt="onClick" delay="0">
                    <p:tgtEl>
                      <p:spTgt spid="34"/>
                    </p:tgtEl>
                  </p:cond>
                </p:stCondLst>
                <p:endSync evt="end" delay="0">
                  <p:rtn val="all"/>
                </p:endSync>
                <p:childTnLst>
                  <p:par>
                    <p:cTn id="39" fill="hold">
                      <p:stCondLst>
                        <p:cond delay="0"/>
                      </p:stCondLst>
                      <p:childTnLst>
                        <p:par>
                          <p:cTn id="40" fill="hold">
                            <p:stCondLst>
                              <p:cond delay="0"/>
                            </p:stCondLst>
                            <p:childTnLst>
                              <p:par>
                                <p:cTn id="41" presetID="1" presetClass="exit" presetSubtype="0" fill="hold" nodeType="clickEffect">
                                  <p:stCondLst>
                                    <p:cond delay="0"/>
                                  </p:stCondLst>
                                  <p:iterate type="wd">
                                    <p:tmAbs val="0"/>
                                  </p:iterate>
                                  <p:childTnLst>
                                    <p:set>
                                      <p:cBhvr>
                                        <p:cTn id="42" dur="1" fill="hold">
                                          <p:stCondLst>
                                            <p:cond delay="0"/>
                                          </p:stCondLst>
                                        </p:cTn>
                                        <p:tgtEl>
                                          <p:spTgt spid="30"/>
                                        </p:tgtEl>
                                        <p:attrNameLst>
                                          <p:attrName>style.visibility</p:attrName>
                                        </p:attrNameLst>
                                      </p:cBhvr>
                                      <p:to>
                                        <p:strVal val="hidden"/>
                                      </p:to>
                                    </p:set>
                                  </p:childTnLst>
                                </p:cTn>
                              </p:par>
                              <p:par>
                                <p:cTn id="43" presetID="1" presetClass="entr" presetSubtype="0" fill="hold" nodeType="withEffect">
                                  <p:stCondLst>
                                    <p:cond delay="0"/>
                                  </p:stCondLst>
                                  <p:iterate type="wd">
                                    <p:tmAbs val="0"/>
                                  </p:iterate>
                                  <p:childTnLst>
                                    <p:set>
                                      <p:cBhvr>
                                        <p:cTn id="44" dur="1" fill="hold">
                                          <p:stCondLst>
                                            <p:cond delay="0"/>
                                          </p:stCondLst>
                                        </p:cTn>
                                        <p:tgtEl>
                                          <p:spTgt spid="29"/>
                                        </p:tgtEl>
                                        <p:attrNameLst>
                                          <p:attrName>style.visibility</p:attrName>
                                        </p:attrNameLst>
                                      </p:cBhvr>
                                      <p:to>
                                        <p:strVal val="visible"/>
                                      </p:to>
                                    </p:set>
                                  </p:childTnLst>
                                </p:cTn>
                              </p:par>
                              <p:par>
                                <p:cTn id="45" presetID="1" presetClass="entr" presetSubtype="0" fill="hold" grpId="0" nodeType="withEffect">
                                  <p:stCondLst>
                                    <p:cond delay="0"/>
                                  </p:stCondLst>
                                  <p:iterate type="wd">
                                    <p:tmAbs val="0"/>
                                  </p:iterate>
                                  <p:childTnLst>
                                    <p:set>
                                      <p:cBhvr>
                                        <p:cTn id="46" dur="1" fill="hold">
                                          <p:stCondLst>
                                            <p:cond delay="0"/>
                                          </p:stCondLst>
                                        </p:cTn>
                                        <p:tgtEl>
                                          <p:spTgt spid="27"/>
                                        </p:tgtEl>
                                        <p:attrNameLst>
                                          <p:attrName>style.visibility</p:attrName>
                                        </p:attrNameLst>
                                      </p:cBhvr>
                                      <p:to>
                                        <p:strVal val="visible"/>
                                      </p:to>
                                    </p:set>
                                  </p:childTnLst>
                                </p:cTn>
                              </p:par>
                              <p:par>
                                <p:cTn id="47" presetID="35" presetClass="path" presetSubtype="0" accel="9000" decel="8000" fill="hold" grpId="1" nodeType="withEffect">
                                  <p:stCondLst>
                                    <p:cond delay="0"/>
                                  </p:stCondLst>
                                  <p:iterate type="wd">
                                    <p:tmPct val="0"/>
                                  </p:iterate>
                                  <p:childTnLst>
                                    <p:animMotion origin="layout" path="M -3.88889E-6 -2.22222E-6 L -0.38003 0.00301 " pathEditMode="relative" rAng="0" ptsTypes="AA">
                                      <p:cBhvr>
                                        <p:cTn id="48" dur="5000" fill="hold"/>
                                        <p:tgtEl>
                                          <p:spTgt spid="27"/>
                                        </p:tgtEl>
                                        <p:attrNameLst>
                                          <p:attrName>ppt_x</p:attrName>
                                          <p:attrName>ppt_y</p:attrName>
                                        </p:attrNameLst>
                                      </p:cBhvr>
                                      <p:rCtr x="-19010" y="139"/>
                                    </p:animMotion>
                                  </p:childTnLst>
                                </p:cTn>
                              </p:par>
                              <p:par>
                                <p:cTn id="49" presetID="35" presetClass="path" presetSubtype="0" accel="9000" decel="8000" fill="hold" nodeType="withEffect">
                                  <p:stCondLst>
                                    <p:cond delay="0"/>
                                  </p:stCondLst>
                                  <p:iterate type="wd">
                                    <p:tmPct val="0"/>
                                  </p:iterate>
                                  <p:childTnLst>
                                    <p:animMotion origin="layout" path="M -3.88889E-6 -2.22222E-6 L -0.38003 0.00301 " pathEditMode="relative" rAng="0" ptsTypes="AA">
                                      <p:cBhvr>
                                        <p:cTn id="50" dur="5000" fill="hold"/>
                                        <p:tgtEl>
                                          <p:spTgt spid="29"/>
                                        </p:tgtEl>
                                        <p:attrNameLst>
                                          <p:attrName>ppt_x</p:attrName>
                                          <p:attrName>ppt_y</p:attrName>
                                        </p:attrNameLst>
                                      </p:cBhvr>
                                      <p:rCtr x="-19010" y="139"/>
                                    </p:animMotion>
                                  </p:childTnLst>
                                </p:cTn>
                              </p:par>
                              <p:par>
                                <p:cTn id="51" presetID="35" presetClass="path" presetSubtype="0" accel="9000" decel="8000" fill="hold" grpId="0" nodeType="withEffect">
                                  <p:stCondLst>
                                    <p:cond delay="0"/>
                                  </p:stCondLst>
                                  <p:iterate type="wd">
                                    <p:tmPct val="0"/>
                                  </p:iterate>
                                  <p:childTnLst>
                                    <p:animMotion origin="layout" path="M -3.88889E-6 -2.22222E-6 L -0.38003 0.00301 " pathEditMode="relative" rAng="0" ptsTypes="AA">
                                      <p:cBhvr>
                                        <p:cTn id="52" dur="5000" fill="hold"/>
                                        <p:tgtEl>
                                          <p:spTgt spid="28"/>
                                        </p:tgtEl>
                                        <p:attrNameLst>
                                          <p:attrName>ppt_x</p:attrName>
                                          <p:attrName>ppt_y</p:attrName>
                                        </p:attrNameLst>
                                      </p:cBhvr>
                                      <p:rCtr x="-19010" y="139"/>
                                    </p:animMotion>
                                  </p:childTnLst>
                                </p:cTn>
                              </p:par>
                              <p:par>
                                <p:cTn id="53" presetID="35" presetClass="path" presetSubtype="0" accel="9000" decel="8000" fill="hold" nodeType="withEffect">
                                  <p:stCondLst>
                                    <p:cond delay="0"/>
                                  </p:stCondLst>
                                  <p:iterate type="wd">
                                    <p:tmPct val="0"/>
                                  </p:iterate>
                                  <p:childTnLst>
                                    <p:animMotion origin="layout" path="M -3.88889E-6 -2.22222E-6 L -0.38003 0.00301 " pathEditMode="relative" rAng="0" ptsTypes="AA">
                                      <p:cBhvr>
                                        <p:cTn id="54" dur="5000" fill="hold"/>
                                        <p:tgtEl>
                                          <p:spTgt spid="30"/>
                                        </p:tgtEl>
                                        <p:attrNameLst>
                                          <p:attrName>ppt_x</p:attrName>
                                          <p:attrName>ppt_y</p:attrName>
                                        </p:attrNameLst>
                                      </p:cBhvr>
                                      <p:rCtr x="-19010" y="139"/>
                                    </p:animMotion>
                                  </p:childTnLst>
                                </p:cTn>
                              </p:par>
                            </p:childTnLst>
                          </p:cTn>
                        </p:par>
                        <p:par>
                          <p:cTn id="55" fill="hold">
                            <p:stCondLst>
                              <p:cond delay="5000"/>
                            </p:stCondLst>
                            <p:childTnLst>
                              <p:par>
                                <p:cTn id="56" presetID="1" presetClass="entr" presetSubtype="0" fill="hold" nodeType="afterEffect">
                                  <p:stCondLst>
                                    <p:cond delay="0"/>
                                  </p:stCondLst>
                                  <p:iterate type="wd">
                                    <p:tmAbs val="0"/>
                                  </p:iterate>
                                  <p:childTnLst>
                                    <p:set>
                                      <p:cBhvr>
                                        <p:cTn id="57" dur="1" fill="hold">
                                          <p:stCondLst>
                                            <p:cond delay="0"/>
                                          </p:stCondLst>
                                        </p:cTn>
                                        <p:tgtEl>
                                          <p:spTgt spid="30"/>
                                        </p:tgtEl>
                                        <p:attrNameLst>
                                          <p:attrName>style.visibility</p:attrName>
                                        </p:attrNameLst>
                                      </p:cBhvr>
                                      <p:to>
                                        <p:strVal val="visible"/>
                                      </p:to>
                                    </p:set>
                                  </p:childTnLst>
                                </p:cTn>
                              </p:par>
                              <p:par>
                                <p:cTn id="58" presetID="1" presetClass="exit" presetSubtype="0" fill="hold" nodeType="withEffect">
                                  <p:stCondLst>
                                    <p:cond delay="0"/>
                                  </p:stCondLst>
                                  <p:iterate type="wd">
                                    <p:tmAbs val="0"/>
                                  </p:iterate>
                                  <p:childTnLst>
                                    <p:set>
                                      <p:cBhvr>
                                        <p:cTn id="59" dur="1" fill="hold">
                                          <p:stCondLst>
                                            <p:cond delay="0"/>
                                          </p:stCondLst>
                                        </p:cTn>
                                        <p:tgtEl>
                                          <p:spTgt spid="29"/>
                                        </p:tgtEl>
                                        <p:attrNameLst>
                                          <p:attrName>style.visibility</p:attrName>
                                        </p:attrNameLst>
                                      </p:cBhvr>
                                      <p:to>
                                        <p:strVal val="hidden"/>
                                      </p:to>
                                    </p:set>
                                  </p:childTnLst>
                                </p:cTn>
                              </p:par>
                              <p:par>
                                <p:cTn id="60" presetID="1" presetClass="exit" presetSubtype="0" fill="hold" grpId="2" nodeType="withEffect">
                                  <p:stCondLst>
                                    <p:cond delay="0"/>
                                  </p:stCondLst>
                                  <p:iterate type="wd">
                                    <p:tmAbs val="0"/>
                                  </p:iterate>
                                  <p:childTnLst>
                                    <p:set>
                                      <p:cBhvr>
                                        <p:cTn id="61" dur="1" fill="hold">
                                          <p:stCondLst>
                                            <p:cond delay="0"/>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34"/>
                  </p:tgtEl>
                </p:cond>
              </p:nextCondLst>
            </p:seq>
          </p:childTnLst>
        </p:cTn>
      </p:par>
    </p:tnLst>
    <p:bldLst>
      <p:bldP spid="2" grpId="0"/>
      <p:bldP spid="3" grpId="0" build="p"/>
      <p:bldP spid="32" grpId="0"/>
      <p:bldP spid="33" grpId="0"/>
      <p:bldP spid="53" grpId="0"/>
      <p:bldP spid="27" grpId="0" animBg="1"/>
      <p:bldP spid="27" grpId="1" animBg="1"/>
      <p:bldP spid="27" grpId="2" animBg="1"/>
      <p:bldP spid="27" grpId="3" animBg="1"/>
      <p:bldP spid="28" grpId="0" animBg="1"/>
      <p:bldP spid="28" grpId="1" animBg="1"/>
      <p:bldP spid="3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196752"/>
          </a:xfrm>
        </p:spPr>
        <p:txBody>
          <a:bodyPr>
            <a:normAutofit/>
          </a:bodyPr>
          <a:lstStyle/>
          <a:p>
            <a:r>
              <a:rPr lang="fr-FR" dirty="0" smtClean="0">
                <a:latin typeface="Verdana" panose="020B0604030504040204" pitchFamily="34" charset="0"/>
                <a:ea typeface="Verdana" panose="020B0604030504040204" pitchFamily="34" charset="0"/>
                <a:cs typeface="Verdana" panose="020B0604030504040204" pitchFamily="34" charset="0"/>
              </a:rPr>
              <a:t>L’énergie, le travail.</a:t>
            </a:r>
            <a:endParaRPr lang="fr-FR" dirty="0"/>
          </a:p>
        </p:txBody>
      </p:sp>
      <p:sp>
        <p:nvSpPr>
          <p:cNvPr id="32" name="Espace réservé du contenu 2"/>
          <p:cNvSpPr txBox="1">
            <a:spLocks/>
          </p:cNvSpPr>
          <p:nvPr/>
        </p:nvSpPr>
        <p:spPr>
          <a:xfrm>
            <a:off x="1256720" y="1556792"/>
            <a:ext cx="6876503" cy="349187"/>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sz="1800" dirty="0" smtClean="0">
                <a:latin typeface="Verdana" panose="020B0604030504040204" pitchFamily="34" charset="0"/>
                <a:ea typeface="Verdana" panose="020B0604030504040204" pitchFamily="34" charset="0"/>
                <a:cs typeface="Verdana" panose="020B0604030504040204" pitchFamily="34" charset="0"/>
              </a:rPr>
              <a:t>Quelle est l’énergie produite par une charge qui tombe ?</a:t>
            </a:r>
            <a:endParaRPr lang="fr-FR" sz="1800" dirty="0">
              <a:latin typeface="Verdana" panose="020B0604030504040204" pitchFamily="34" charset="0"/>
              <a:ea typeface="Verdana" panose="020B0604030504040204" pitchFamily="34" charset="0"/>
              <a:cs typeface="Verdana" panose="020B0604030504040204" pitchFamily="34" charset="0"/>
            </a:endParaRPr>
          </a:p>
        </p:txBody>
      </p:sp>
      <p:sp>
        <p:nvSpPr>
          <p:cNvPr id="33" name="Espace réservé du contenu 2"/>
          <p:cNvSpPr txBox="1">
            <a:spLocks/>
          </p:cNvSpPr>
          <p:nvPr/>
        </p:nvSpPr>
        <p:spPr>
          <a:xfrm>
            <a:off x="2411760" y="2789539"/>
            <a:ext cx="7058848" cy="69837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sz="1600" dirty="0" smtClean="0">
                <a:latin typeface="Verdana" panose="020B0604030504040204" pitchFamily="34" charset="0"/>
                <a:ea typeface="Verdana" panose="020B0604030504040204" pitchFamily="34" charset="0"/>
                <a:cs typeface="Verdana" panose="020B0604030504040204" pitchFamily="34" charset="0"/>
              </a:rPr>
              <a:t>La charge tombant sur « </a:t>
            </a:r>
            <a:r>
              <a:rPr lang="fr-FR" sz="1600" dirty="0" err="1" smtClean="0">
                <a:latin typeface="Verdana" panose="020B0604030504040204" pitchFamily="34" charset="0"/>
                <a:ea typeface="Verdana" panose="020B0604030504040204" pitchFamily="34" charset="0"/>
                <a:cs typeface="Verdana" panose="020B0604030504040204" pitchFamily="34" charset="0"/>
              </a:rPr>
              <a:t>têtdampoule</a:t>
            </a:r>
            <a:r>
              <a:rPr lang="fr-FR" sz="1600" dirty="0" smtClean="0">
                <a:latin typeface="Verdana" panose="020B0604030504040204" pitchFamily="34" charset="0"/>
                <a:ea typeface="Verdana" panose="020B0604030504040204" pitchFamily="34" charset="0"/>
                <a:cs typeface="Verdana" panose="020B0604030504040204" pitchFamily="34" charset="0"/>
              </a:rPr>
              <a:t> » a fourni un travail …. </a:t>
            </a:r>
            <a:br>
              <a:rPr lang="fr-FR" sz="1600" dirty="0" smtClean="0">
                <a:latin typeface="Verdana" panose="020B0604030504040204" pitchFamily="34" charset="0"/>
                <a:ea typeface="Verdana" panose="020B0604030504040204" pitchFamily="34" charset="0"/>
                <a:cs typeface="Verdana" panose="020B0604030504040204" pitchFamily="34" charset="0"/>
              </a:rPr>
            </a:br>
            <a:r>
              <a:rPr lang="fr-FR" sz="1600" dirty="0" smtClean="0">
                <a:latin typeface="Verdana" panose="020B0604030504040204" pitchFamily="34" charset="0"/>
                <a:ea typeface="Verdana" panose="020B0604030504040204" pitchFamily="34" charset="0"/>
                <a:cs typeface="Verdana" panose="020B0604030504040204" pitchFamily="34" charset="0"/>
              </a:rPr>
              <a:t>Puisqu’un mouvement s’est fait……</a:t>
            </a:r>
            <a:endParaRPr lang="fr-FR" sz="1600" b="1" dirty="0">
              <a:latin typeface="Verdana" panose="020B0604030504040204" pitchFamily="34" charset="0"/>
              <a:ea typeface="Verdana" panose="020B0604030504040204" pitchFamily="34" charset="0"/>
              <a:cs typeface="Verdana" panose="020B0604030504040204" pitchFamily="34" charset="0"/>
            </a:endParaRPr>
          </a:p>
        </p:txBody>
      </p:sp>
      <p:grpSp>
        <p:nvGrpSpPr>
          <p:cNvPr id="35" name="Groupe 34"/>
          <p:cNvGrpSpPr/>
          <p:nvPr/>
        </p:nvGrpSpPr>
        <p:grpSpPr>
          <a:xfrm>
            <a:off x="609018" y="5087407"/>
            <a:ext cx="1221953" cy="1776826"/>
            <a:chOff x="647244" y="1286633"/>
            <a:chExt cx="684213" cy="1010902"/>
          </a:xfrm>
        </p:grpSpPr>
        <p:sp>
          <p:nvSpPr>
            <p:cNvPr id="36" name="Forme libre 35"/>
            <p:cNvSpPr/>
            <p:nvPr/>
          </p:nvSpPr>
          <p:spPr>
            <a:xfrm rot="6532212" flipH="1">
              <a:off x="549273" y="1871654"/>
              <a:ext cx="286378" cy="90435"/>
            </a:xfrm>
            <a:custGeom>
              <a:avLst/>
              <a:gdLst>
                <a:gd name="connsiteX0" fmla="*/ 0 w 286378"/>
                <a:gd name="connsiteY0" fmla="*/ 90435 h 90435"/>
                <a:gd name="connsiteX1" fmla="*/ 286378 w 286378"/>
                <a:gd name="connsiteY1" fmla="*/ 55266 h 90435"/>
                <a:gd name="connsiteX2" fmla="*/ 160773 w 286378"/>
                <a:gd name="connsiteY2" fmla="*/ 0 h 90435"/>
                <a:gd name="connsiteX3" fmla="*/ 165797 w 286378"/>
                <a:gd name="connsiteY3" fmla="*/ 10048 h 90435"/>
              </a:gdLst>
              <a:ahLst/>
              <a:cxnLst>
                <a:cxn ang="0">
                  <a:pos x="connsiteX0" y="connsiteY0"/>
                </a:cxn>
                <a:cxn ang="0">
                  <a:pos x="connsiteX1" y="connsiteY1"/>
                </a:cxn>
                <a:cxn ang="0">
                  <a:pos x="connsiteX2" y="connsiteY2"/>
                </a:cxn>
                <a:cxn ang="0">
                  <a:pos x="connsiteX3" y="connsiteY3"/>
                </a:cxn>
              </a:cxnLst>
              <a:rect l="l" t="t" r="r" b="b"/>
              <a:pathLst>
                <a:path w="286378" h="90435">
                  <a:moveTo>
                    <a:pt x="0" y="90435"/>
                  </a:moveTo>
                  <a:lnTo>
                    <a:pt x="286378" y="55266"/>
                  </a:lnTo>
                  <a:lnTo>
                    <a:pt x="160773" y="0"/>
                  </a:lnTo>
                  <a:lnTo>
                    <a:pt x="165797" y="10048"/>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Forme libre 36"/>
            <p:cNvSpPr/>
            <p:nvPr/>
          </p:nvSpPr>
          <p:spPr>
            <a:xfrm rot="15238563">
              <a:off x="1143051" y="1890852"/>
              <a:ext cx="286378" cy="90435"/>
            </a:xfrm>
            <a:custGeom>
              <a:avLst/>
              <a:gdLst>
                <a:gd name="connsiteX0" fmla="*/ 0 w 286378"/>
                <a:gd name="connsiteY0" fmla="*/ 90435 h 90435"/>
                <a:gd name="connsiteX1" fmla="*/ 286378 w 286378"/>
                <a:gd name="connsiteY1" fmla="*/ 55266 h 90435"/>
                <a:gd name="connsiteX2" fmla="*/ 160773 w 286378"/>
                <a:gd name="connsiteY2" fmla="*/ 0 h 90435"/>
                <a:gd name="connsiteX3" fmla="*/ 165797 w 286378"/>
                <a:gd name="connsiteY3" fmla="*/ 10048 h 90435"/>
              </a:gdLst>
              <a:ahLst/>
              <a:cxnLst>
                <a:cxn ang="0">
                  <a:pos x="connsiteX0" y="connsiteY0"/>
                </a:cxn>
                <a:cxn ang="0">
                  <a:pos x="connsiteX1" y="connsiteY1"/>
                </a:cxn>
                <a:cxn ang="0">
                  <a:pos x="connsiteX2" y="connsiteY2"/>
                </a:cxn>
                <a:cxn ang="0">
                  <a:pos x="connsiteX3" y="connsiteY3"/>
                </a:cxn>
              </a:cxnLst>
              <a:rect l="l" t="t" r="r" b="b"/>
              <a:pathLst>
                <a:path w="286378" h="90435">
                  <a:moveTo>
                    <a:pt x="0" y="90435"/>
                  </a:moveTo>
                  <a:lnTo>
                    <a:pt x="286378" y="55266"/>
                  </a:lnTo>
                  <a:lnTo>
                    <a:pt x="160773" y="0"/>
                  </a:lnTo>
                  <a:lnTo>
                    <a:pt x="165797" y="10048"/>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38" name="Groupe 37"/>
            <p:cNvGrpSpPr/>
            <p:nvPr/>
          </p:nvGrpSpPr>
          <p:grpSpPr>
            <a:xfrm>
              <a:off x="756460" y="1286633"/>
              <a:ext cx="504056" cy="874681"/>
              <a:chOff x="3733740" y="1197198"/>
              <a:chExt cx="504056" cy="874681"/>
            </a:xfrm>
          </p:grpSpPr>
          <p:sp>
            <p:nvSpPr>
              <p:cNvPr id="43" name="Ellipse 42"/>
              <p:cNvSpPr/>
              <p:nvPr/>
            </p:nvSpPr>
            <p:spPr>
              <a:xfrm>
                <a:off x="3733740" y="1197198"/>
                <a:ext cx="504056" cy="648072"/>
              </a:xfrm>
              <a:prstGeom prst="ellipse">
                <a:avLst/>
              </a:prstGeom>
              <a:gradFill>
                <a:gsLst>
                  <a:gs pos="100000">
                    <a:schemeClr val="accent1">
                      <a:tint val="66000"/>
                      <a:satMod val="160000"/>
                      <a:alpha val="66000"/>
                    </a:schemeClr>
                  </a:gs>
                  <a:gs pos="49000">
                    <a:schemeClr val="accent1">
                      <a:tint val="44500"/>
                      <a:satMod val="160000"/>
                      <a:alpha val="46000"/>
                    </a:schemeClr>
                  </a:gs>
                  <a:gs pos="1000">
                    <a:schemeClr val="accent1">
                      <a:tint val="23500"/>
                      <a:satMod val="160000"/>
                      <a:alpha val="5200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Rectangle à coins arrondis 43"/>
              <p:cNvSpPr/>
              <p:nvPr/>
            </p:nvSpPr>
            <p:spPr>
              <a:xfrm>
                <a:off x="3805748" y="1413222"/>
                <a:ext cx="360040" cy="108012"/>
              </a:xfrm>
              <a:prstGeom prst="roundRect">
                <a:avLst/>
              </a:prstGeom>
              <a:gradFill flip="none" rotWithShape="1">
                <a:gsLst>
                  <a:gs pos="41000">
                    <a:schemeClr val="accent1">
                      <a:tint val="66000"/>
                      <a:satMod val="160000"/>
                      <a:alpha val="35000"/>
                    </a:schemeClr>
                  </a:gs>
                  <a:gs pos="93000">
                    <a:schemeClr val="accent1">
                      <a:tint val="44500"/>
                      <a:satMod val="160000"/>
                      <a:alpha val="46000"/>
                    </a:schemeClr>
                  </a:gs>
                  <a:gs pos="1000">
                    <a:schemeClr val="accent1">
                      <a:tint val="23500"/>
                      <a:satMod val="160000"/>
                      <a:alpha val="52000"/>
                    </a:schemeClr>
                  </a:gs>
                </a:gsLst>
                <a:lin ang="5400000" scaled="0"/>
                <a:tileRect/>
              </a:gradFill>
              <a:ln w="3175">
                <a:solidFill>
                  <a:schemeClr val="tx1">
                    <a:alpha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5" name="Forme libre 44"/>
              <p:cNvSpPr/>
              <p:nvPr/>
            </p:nvSpPr>
            <p:spPr>
              <a:xfrm>
                <a:off x="3784636" y="1463982"/>
                <a:ext cx="161049" cy="364259"/>
              </a:xfrm>
              <a:custGeom>
                <a:avLst/>
                <a:gdLst>
                  <a:gd name="connsiteX0" fmla="*/ 23095 w 173585"/>
                  <a:gd name="connsiteY0" fmla="*/ 0 h 361848"/>
                  <a:gd name="connsiteX1" fmla="*/ 10870 w 173585"/>
                  <a:gd name="connsiteY1" fmla="*/ 83127 h 361848"/>
                  <a:gd name="connsiteX2" fmla="*/ 160010 w 173585"/>
                  <a:gd name="connsiteY2" fmla="*/ 232268 h 361848"/>
                  <a:gd name="connsiteX3" fmla="*/ 157565 w 173585"/>
                  <a:gd name="connsiteY3" fmla="*/ 361848 h 361848"/>
                  <a:gd name="connsiteX0" fmla="*/ 21520 w 162517"/>
                  <a:gd name="connsiteY0" fmla="*/ 0 h 361848"/>
                  <a:gd name="connsiteX1" fmla="*/ 9295 w 162517"/>
                  <a:gd name="connsiteY1" fmla="*/ 83127 h 361848"/>
                  <a:gd name="connsiteX2" fmla="*/ 137146 w 162517"/>
                  <a:gd name="connsiteY2" fmla="*/ 234634 h 361848"/>
                  <a:gd name="connsiteX3" fmla="*/ 155990 w 162517"/>
                  <a:gd name="connsiteY3" fmla="*/ 361848 h 361848"/>
                  <a:gd name="connsiteX0" fmla="*/ 20820 w 159984"/>
                  <a:gd name="connsiteY0" fmla="*/ 0 h 361848"/>
                  <a:gd name="connsiteX1" fmla="*/ 8595 w 159984"/>
                  <a:gd name="connsiteY1" fmla="*/ 83127 h 361848"/>
                  <a:gd name="connsiteX2" fmla="*/ 126984 w 159984"/>
                  <a:gd name="connsiteY2" fmla="*/ 236999 h 361848"/>
                  <a:gd name="connsiteX3" fmla="*/ 155290 w 159984"/>
                  <a:gd name="connsiteY3" fmla="*/ 361848 h 361848"/>
                </a:gdLst>
                <a:ahLst/>
                <a:cxnLst>
                  <a:cxn ang="0">
                    <a:pos x="connsiteX0" y="connsiteY0"/>
                  </a:cxn>
                  <a:cxn ang="0">
                    <a:pos x="connsiteX1" y="connsiteY1"/>
                  </a:cxn>
                  <a:cxn ang="0">
                    <a:pos x="connsiteX2" y="connsiteY2"/>
                  </a:cxn>
                  <a:cxn ang="0">
                    <a:pos x="connsiteX3" y="connsiteY3"/>
                  </a:cxn>
                </a:cxnLst>
                <a:rect l="l" t="t" r="r" b="b"/>
                <a:pathLst>
                  <a:path w="159984" h="361848">
                    <a:moveTo>
                      <a:pt x="20820" y="0"/>
                    </a:moveTo>
                    <a:cubicBezTo>
                      <a:pt x="3298" y="22208"/>
                      <a:pt x="-9099" y="43627"/>
                      <a:pt x="8595" y="83127"/>
                    </a:cubicBezTo>
                    <a:cubicBezTo>
                      <a:pt x="26289" y="122627"/>
                      <a:pt x="102535" y="190546"/>
                      <a:pt x="126984" y="236999"/>
                    </a:cubicBezTo>
                    <a:cubicBezTo>
                      <a:pt x="151433" y="283452"/>
                      <a:pt x="168737" y="320284"/>
                      <a:pt x="155290" y="36184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6" name="Forme libre 45"/>
              <p:cNvSpPr/>
              <p:nvPr/>
            </p:nvSpPr>
            <p:spPr>
              <a:xfrm flipH="1">
                <a:off x="4024756" y="1467228"/>
                <a:ext cx="162199" cy="364259"/>
              </a:xfrm>
              <a:custGeom>
                <a:avLst/>
                <a:gdLst>
                  <a:gd name="connsiteX0" fmla="*/ 23095 w 173585"/>
                  <a:gd name="connsiteY0" fmla="*/ 0 h 361848"/>
                  <a:gd name="connsiteX1" fmla="*/ 10870 w 173585"/>
                  <a:gd name="connsiteY1" fmla="*/ 83127 h 361848"/>
                  <a:gd name="connsiteX2" fmla="*/ 160010 w 173585"/>
                  <a:gd name="connsiteY2" fmla="*/ 232268 h 361848"/>
                  <a:gd name="connsiteX3" fmla="*/ 157565 w 173585"/>
                  <a:gd name="connsiteY3" fmla="*/ 361848 h 361848"/>
                  <a:gd name="connsiteX0" fmla="*/ 21870 w 164235"/>
                  <a:gd name="connsiteY0" fmla="*/ 0 h 361848"/>
                  <a:gd name="connsiteX1" fmla="*/ 9645 w 164235"/>
                  <a:gd name="connsiteY1" fmla="*/ 83127 h 361848"/>
                  <a:gd name="connsiteX2" fmla="*/ 142227 w 164235"/>
                  <a:gd name="connsiteY2" fmla="*/ 229903 h 361848"/>
                  <a:gd name="connsiteX3" fmla="*/ 156340 w 164235"/>
                  <a:gd name="connsiteY3" fmla="*/ 361848 h 361848"/>
                  <a:gd name="connsiteX0" fmla="*/ 21170 w 161126"/>
                  <a:gd name="connsiteY0" fmla="*/ 0 h 361848"/>
                  <a:gd name="connsiteX1" fmla="*/ 8945 w 161126"/>
                  <a:gd name="connsiteY1" fmla="*/ 83127 h 361848"/>
                  <a:gd name="connsiteX2" fmla="*/ 132065 w 161126"/>
                  <a:gd name="connsiteY2" fmla="*/ 220441 h 361848"/>
                  <a:gd name="connsiteX3" fmla="*/ 155640 w 161126"/>
                  <a:gd name="connsiteY3" fmla="*/ 361848 h 361848"/>
                </a:gdLst>
                <a:ahLst/>
                <a:cxnLst>
                  <a:cxn ang="0">
                    <a:pos x="connsiteX0" y="connsiteY0"/>
                  </a:cxn>
                  <a:cxn ang="0">
                    <a:pos x="connsiteX1" y="connsiteY1"/>
                  </a:cxn>
                  <a:cxn ang="0">
                    <a:pos x="connsiteX2" y="connsiteY2"/>
                  </a:cxn>
                  <a:cxn ang="0">
                    <a:pos x="connsiteX3" y="connsiteY3"/>
                  </a:cxn>
                </a:cxnLst>
                <a:rect l="l" t="t" r="r" b="b"/>
                <a:pathLst>
                  <a:path w="161126" h="361848">
                    <a:moveTo>
                      <a:pt x="21170" y="0"/>
                    </a:moveTo>
                    <a:cubicBezTo>
                      <a:pt x="3648" y="22208"/>
                      <a:pt x="-9538" y="46387"/>
                      <a:pt x="8945" y="83127"/>
                    </a:cubicBezTo>
                    <a:cubicBezTo>
                      <a:pt x="27428" y="119867"/>
                      <a:pt x="107616" y="173988"/>
                      <a:pt x="132065" y="220441"/>
                    </a:cubicBezTo>
                    <a:cubicBezTo>
                      <a:pt x="156514" y="266894"/>
                      <a:pt x="169087" y="320284"/>
                      <a:pt x="155640" y="361848"/>
                    </a:cubicBez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Forme libre 46"/>
              <p:cNvSpPr/>
              <p:nvPr/>
            </p:nvSpPr>
            <p:spPr>
              <a:xfrm>
                <a:off x="3808601" y="1427934"/>
                <a:ext cx="357187" cy="73821"/>
              </a:xfrm>
              <a:custGeom>
                <a:avLst/>
                <a:gdLst>
                  <a:gd name="connsiteX0" fmla="*/ 0 w 400050"/>
                  <a:gd name="connsiteY0" fmla="*/ 38100 h 123825"/>
                  <a:gd name="connsiteX1" fmla="*/ 0 w 400050"/>
                  <a:gd name="connsiteY1" fmla="*/ 38100 h 123825"/>
                  <a:gd name="connsiteX2" fmla="*/ 66675 w 400050"/>
                  <a:gd name="connsiteY2" fmla="*/ 0 h 123825"/>
                  <a:gd name="connsiteX3" fmla="*/ 100013 w 400050"/>
                  <a:gd name="connsiteY3" fmla="*/ 123825 h 123825"/>
                  <a:gd name="connsiteX4" fmla="*/ 152400 w 400050"/>
                  <a:gd name="connsiteY4" fmla="*/ 28575 h 123825"/>
                  <a:gd name="connsiteX5" fmla="*/ 200025 w 400050"/>
                  <a:gd name="connsiteY5" fmla="*/ 100012 h 123825"/>
                  <a:gd name="connsiteX6" fmla="*/ 257175 w 400050"/>
                  <a:gd name="connsiteY6" fmla="*/ 33337 h 123825"/>
                  <a:gd name="connsiteX7" fmla="*/ 290513 w 400050"/>
                  <a:gd name="connsiteY7" fmla="*/ 90487 h 123825"/>
                  <a:gd name="connsiteX8" fmla="*/ 342900 w 400050"/>
                  <a:gd name="connsiteY8" fmla="*/ 38100 h 123825"/>
                  <a:gd name="connsiteX9" fmla="*/ 366713 w 400050"/>
                  <a:gd name="connsiteY9" fmla="*/ 95250 h 123825"/>
                  <a:gd name="connsiteX10" fmla="*/ 400050 w 400050"/>
                  <a:gd name="connsiteY10" fmla="*/ 47625 h 123825"/>
                  <a:gd name="connsiteX0" fmla="*/ 0 w 400050"/>
                  <a:gd name="connsiteY0" fmla="*/ 38100 h 100012"/>
                  <a:gd name="connsiteX1" fmla="*/ 0 w 400050"/>
                  <a:gd name="connsiteY1" fmla="*/ 38100 h 100012"/>
                  <a:gd name="connsiteX2" fmla="*/ 66675 w 400050"/>
                  <a:gd name="connsiteY2" fmla="*/ 0 h 100012"/>
                  <a:gd name="connsiteX3" fmla="*/ 97631 w 400050"/>
                  <a:gd name="connsiteY3" fmla="*/ 95250 h 100012"/>
                  <a:gd name="connsiteX4" fmla="*/ 152400 w 400050"/>
                  <a:gd name="connsiteY4" fmla="*/ 28575 h 100012"/>
                  <a:gd name="connsiteX5" fmla="*/ 200025 w 400050"/>
                  <a:gd name="connsiteY5" fmla="*/ 100012 h 100012"/>
                  <a:gd name="connsiteX6" fmla="*/ 257175 w 400050"/>
                  <a:gd name="connsiteY6" fmla="*/ 33337 h 100012"/>
                  <a:gd name="connsiteX7" fmla="*/ 290513 w 400050"/>
                  <a:gd name="connsiteY7" fmla="*/ 90487 h 100012"/>
                  <a:gd name="connsiteX8" fmla="*/ 342900 w 400050"/>
                  <a:gd name="connsiteY8" fmla="*/ 38100 h 100012"/>
                  <a:gd name="connsiteX9" fmla="*/ 366713 w 400050"/>
                  <a:gd name="connsiteY9" fmla="*/ 95250 h 100012"/>
                  <a:gd name="connsiteX10" fmla="*/ 400050 w 400050"/>
                  <a:gd name="connsiteY10" fmla="*/ 47625 h 100012"/>
                  <a:gd name="connsiteX0" fmla="*/ 0 w 400050"/>
                  <a:gd name="connsiteY0" fmla="*/ 38100 h 100012"/>
                  <a:gd name="connsiteX1" fmla="*/ 0 w 400050"/>
                  <a:gd name="connsiteY1" fmla="*/ 38100 h 100012"/>
                  <a:gd name="connsiteX2" fmla="*/ 66675 w 400050"/>
                  <a:gd name="connsiteY2" fmla="*/ 0 h 100012"/>
                  <a:gd name="connsiteX3" fmla="*/ 83344 w 400050"/>
                  <a:gd name="connsiteY3" fmla="*/ 23812 h 100012"/>
                  <a:gd name="connsiteX4" fmla="*/ 97631 w 400050"/>
                  <a:gd name="connsiteY4" fmla="*/ 95250 h 100012"/>
                  <a:gd name="connsiteX5" fmla="*/ 152400 w 400050"/>
                  <a:gd name="connsiteY5" fmla="*/ 28575 h 100012"/>
                  <a:gd name="connsiteX6" fmla="*/ 200025 w 400050"/>
                  <a:gd name="connsiteY6" fmla="*/ 100012 h 100012"/>
                  <a:gd name="connsiteX7" fmla="*/ 257175 w 400050"/>
                  <a:gd name="connsiteY7" fmla="*/ 33337 h 100012"/>
                  <a:gd name="connsiteX8" fmla="*/ 290513 w 400050"/>
                  <a:gd name="connsiteY8" fmla="*/ 90487 h 100012"/>
                  <a:gd name="connsiteX9" fmla="*/ 342900 w 400050"/>
                  <a:gd name="connsiteY9" fmla="*/ 38100 h 100012"/>
                  <a:gd name="connsiteX10" fmla="*/ 366713 w 400050"/>
                  <a:gd name="connsiteY10" fmla="*/ 95250 h 100012"/>
                  <a:gd name="connsiteX11" fmla="*/ 400050 w 400050"/>
                  <a:gd name="connsiteY11" fmla="*/ 47625 h 100012"/>
                  <a:gd name="connsiteX0" fmla="*/ 0 w 400050"/>
                  <a:gd name="connsiteY0" fmla="*/ 14371 h 76283"/>
                  <a:gd name="connsiteX1" fmla="*/ 0 w 400050"/>
                  <a:gd name="connsiteY1" fmla="*/ 14371 h 76283"/>
                  <a:gd name="connsiteX2" fmla="*/ 57150 w 400050"/>
                  <a:gd name="connsiteY2" fmla="*/ 45327 h 76283"/>
                  <a:gd name="connsiteX3" fmla="*/ 83344 w 400050"/>
                  <a:gd name="connsiteY3" fmla="*/ 83 h 76283"/>
                  <a:gd name="connsiteX4" fmla="*/ 97631 w 400050"/>
                  <a:gd name="connsiteY4" fmla="*/ 71521 h 76283"/>
                  <a:gd name="connsiteX5" fmla="*/ 152400 w 400050"/>
                  <a:gd name="connsiteY5" fmla="*/ 4846 h 76283"/>
                  <a:gd name="connsiteX6" fmla="*/ 200025 w 400050"/>
                  <a:gd name="connsiteY6" fmla="*/ 76283 h 76283"/>
                  <a:gd name="connsiteX7" fmla="*/ 257175 w 400050"/>
                  <a:gd name="connsiteY7" fmla="*/ 9608 h 76283"/>
                  <a:gd name="connsiteX8" fmla="*/ 290513 w 400050"/>
                  <a:gd name="connsiteY8" fmla="*/ 66758 h 76283"/>
                  <a:gd name="connsiteX9" fmla="*/ 342900 w 400050"/>
                  <a:gd name="connsiteY9" fmla="*/ 14371 h 76283"/>
                  <a:gd name="connsiteX10" fmla="*/ 366713 w 400050"/>
                  <a:gd name="connsiteY10" fmla="*/ 71521 h 76283"/>
                  <a:gd name="connsiteX11" fmla="*/ 400050 w 400050"/>
                  <a:gd name="connsiteY11" fmla="*/ 23896 h 76283"/>
                  <a:gd name="connsiteX0" fmla="*/ 0 w 400050"/>
                  <a:gd name="connsiteY0" fmla="*/ 14371 h 76283"/>
                  <a:gd name="connsiteX1" fmla="*/ 0 w 400050"/>
                  <a:gd name="connsiteY1" fmla="*/ 14371 h 76283"/>
                  <a:gd name="connsiteX2" fmla="*/ 57150 w 400050"/>
                  <a:gd name="connsiteY2" fmla="*/ 45327 h 76283"/>
                  <a:gd name="connsiteX3" fmla="*/ 83344 w 400050"/>
                  <a:gd name="connsiteY3" fmla="*/ 83 h 76283"/>
                  <a:gd name="connsiteX4" fmla="*/ 116681 w 400050"/>
                  <a:gd name="connsiteY4" fmla="*/ 76283 h 76283"/>
                  <a:gd name="connsiteX5" fmla="*/ 152400 w 400050"/>
                  <a:gd name="connsiteY5" fmla="*/ 4846 h 76283"/>
                  <a:gd name="connsiteX6" fmla="*/ 200025 w 400050"/>
                  <a:gd name="connsiteY6" fmla="*/ 76283 h 76283"/>
                  <a:gd name="connsiteX7" fmla="*/ 257175 w 400050"/>
                  <a:gd name="connsiteY7" fmla="*/ 9608 h 76283"/>
                  <a:gd name="connsiteX8" fmla="*/ 290513 w 400050"/>
                  <a:gd name="connsiteY8" fmla="*/ 66758 h 76283"/>
                  <a:gd name="connsiteX9" fmla="*/ 342900 w 400050"/>
                  <a:gd name="connsiteY9" fmla="*/ 14371 h 76283"/>
                  <a:gd name="connsiteX10" fmla="*/ 366713 w 400050"/>
                  <a:gd name="connsiteY10" fmla="*/ 71521 h 76283"/>
                  <a:gd name="connsiteX11" fmla="*/ 400050 w 400050"/>
                  <a:gd name="connsiteY11" fmla="*/ 23896 h 76283"/>
                  <a:gd name="connsiteX0" fmla="*/ 0 w 400050"/>
                  <a:gd name="connsiteY0" fmla="*/ 14371 h 81046"/>
                  <a:gd name="connsiteX1" fmla="*/ 0 w 400050"/>
                  <a:gd name="connsiteY1" fmla="*/ 14371 h 81046"/>
                  <a:gd name="connsiteX2" fmla="*/ 57150 w 400050"/>
                  <a:gd name="connsiteY2" fmla="*/ 45327 h 81046"/>
                  <a:gd name="connsiteX3" fmla="*/ 83344 w 400050"/>
                  <a:gd name="connsiteY3" fmla="*/ 83 h 81046"/>
                  <a:gd name="connsiteX4" fmla="*/ 116681 w 400050"/>
                  <a:gd name="connsiteY4" fmla="*/ 76283 h 81046"/>
                  <a:gd name="connsiteX5" fmla="*/ 152400 w 400050"/>
                  <a:gd name="connsiteY5" fmla="*/ 4846 h 81046"/>
                  <a:gd name="connsiteX6" fmla="*/ 226219 w 400050"/>
                  <a:gd name="connsiteY6" fmla="*/ 81046 h 81046"/>
                  <a:gd name="connsiteX7" fmla="*/ 257175 w 400050"/>
                  <a:gd name="connsiteY7" fmla="*/ 9608 h 81046"/>
                  <a:gd name="connsiteX8" fmla="*/ 290513 w 400050"/>
                  <a:gd name="connsiteY8" fmla="*/ 66758 h 81046"/>
                  <a:gd name="connsiteX9" fmla="*/ 342900 w 400050"/>
                  <a:gd name="connsiteY9" fmla="*/ 14371 h 81046"/>
                  <a:gd name="connsiteX10" fmla="*/ 366713 w 400050"/>
                  <a:gd name="connsiteY10" fmla="*/ 71521 h 81046"/>
                  <a:gd name="connsiteX11" fmla="*/ 400050 w 400050"/>
                  <a:gd name="connsiteY11" fmla="*/ 23896 h 81046"/>
                  <a:gd name="connsiteX0" fmla="*/ 0 w 400050"/>
                  <a:gd name="connsiteY0" fmla="*/ 14371 h 83427"/>
                  <a:gd name="connsiteX1" fmla="*/ 0 w 400050"/>
                  <a:gd name="connsiteY1" fmla="*/ 14371 h 83427"/>
                  <a:gd name="connsiteX2" fmla="*/ 57150 w 400050"/>
                  <a:gd name="connsiteY2" fmla="*/ 45327 h 83427"/>
                  <a:gd name="connsiteX3" fmla="*/ 83344 w 400050"/>
                  <a:gd name="connsiteY3" fmla="*/ 83 h 83427"/>
                  <a:gd name="connsiteX4" fmla="*/ 116681 w 400050"/>
                  <a:gd name="connsiteY4" fmla="*/ 76283 h 83427"/>
                  <a:gd name="connsiteX5" fmla="*/ 152400 w 400050"/>
                  <a:gd name="connsiteY5" fmla="*/ 4846 h 83427"/>
                  <a:gd name="connsiteX6" fmla="*/ 211931 w 400050"/>
                  <a:gd name="connsiteY6" fmla="*/ 83427 h 83427"/>
                  <a:gd name="connsiteX7" fmla="*/ 257175 w 400050"/>
                  <a:gd name="connsiteY7" fmla="*/ 9608 h 83427"/>
                  <a:gd name="connsiteX8" fmla="*/ 290513 w 400050"/>
                  <a:gd name="connsiteY8" fmla="*/ 66758 h 83427"/>
                  <a:gd name="connsiteX9" fmla="*/ 342900 w 400050"/>
                  <a:gd name="connsiteY9" fmla="*/ 14371 h 83427"/>
                  <a:gd name="connsiteX10" fmla="*/ 366713 w 400050"/>
                  <a:gd name="connsiteY10" fmla="*/ 71521 h 83427"/>
                  <a:gd name="connsiteX11" fmla="*/ 400050 w 400050"/>
                  <a:gd name="connsiteY11" fmla="*/ 23896 h 83427"/>
                  <a:gd name="connsiteX0" fmla="*/ 0 w 400050"/>
                  <a:gd name="connsiteY0" fmla="*/ 14371 h 83427"/>
                  <a:gd name="connsiteX1" fmla="*/ 0 w 400050"/>
                  <a:gd name="connsiteY1" fmla="*/ 14371 h 83427"/>
                  <a:gd name="connsiteX2" fmla="*/ 57150 w 400050"/>
                  <a:gd name="connsiteY2" fmla="*/ 45327 h 83427"/>
                  <a:gd name="connsiteX3" fmla="*/ 83344 w 400050"/>
                  <a:gd name="connsiteY3" fmla="*/ 83 h 83427"/>
                  <a:gd name="connsiteX4" fmla="*/ 116681 w 400050"/>
                  <a:gd name="connsiteY4" fmla="*/ 76283 h 83427"/>
                  <a:gd name="connsiteX5" fmla="*/ 152400 w 400050"/>
                  <a:gd name="connsiteY5" fmla="*/ 4846 h 83427"/>
                  <a:gd name="connsiteX6" fmla="*/ 211931 w 400050"/>
                  <a:gd name="connsiteY6" fmla="*/ 83427 h 83427"/>
                  <a:gd name="connsiteX7" fmla="*/ 257175 w 400050"/>
                  <a:gd name="connsiteY7" fmla="*/ 9608 h 83427"/>
                  <a:gd name="connsiteX8" fmla="*/ 300038 w 400050"/>
                  <a:gd name="connsiteY8" fmla="*/ 76283 h 83427"/>
                  <a:gd name="connsiteX9" fmla="*/ 342900 w 400050"/>
                  <a:gd name="connsiteY9" fmla="*/ 14371 h 83427"/>
                  <a:gd name="connsiteX10" fmla="*/ 366713 w 400050"/>
                  <a:gd name="connsiteY10" fmla="*/ 71521 h 83427"/>
                  <a:gd name="connsiteX11" fmla="*/ 400050 w 400050"/>
                  <a:gd name="connsiteY11" fmla="*/ 23896 h 83427"/>
                  <a:gd name="connsiteX0" fmla="*/ 0 w 400050"/>
                  <a:gd name="connsiteY0" fmla="*/ 14371 h 83427"/>
                  <a:gd name="connsiteX1" fmla="*/ 57150 w 400050"/>
                  <a:gd name="connsiteY1" fmla="*/ 45327 h 83427"/>
                  <a:gd name="connsiteX2" fmla="*/ 83344 w 400050"/>
                  <a:gd name="connsiteY2" fmla="*/ 83 h 83427"/>
                  <a:gd name="connsiteX3" fmla="*/ 116681 w 400050"/>
                  <a:gd name="connsiteY3" fmla="*/ 76283 h 83427"/>
                  <a:gd name="connsiteX4" fmla="*/ 152400 w 400050"/>
                  <a:gd name="connsiteY4" fmla="*/ 4846 h 83427"/>
                  <a:gd name="connsiteX5" fmla="*/ 211931 w 400050"/>
                  <a:gd name="connsiteY5" fmla="*/ 83427 h 83427"/>
                  <a:gd name="connsiteX6" fmla="*/ 257175 w 400050"/>
                  <a:gd name="connsiteY6" fmla="*/ 9608 h 83427"/>
                  <a:gd name="connsiteX7" fmla="*/ 300038 w 400050"/>
                  <a:gd name="connsiteY7" fmla="*/ 76283 h 83427"/>
                  <a:gd name="connsiteX8" fmla="*/ 342900 w 400050"/>
                  <a:gd name="connsiteY8" fmla="*/ 14371 h 83427"/>
                  <a:gd name="connsiteX9" fmla="*/ 366713 w 400050"/>
                  <a:gd name="connsiteY9" fmla="*/ 71521 h 83427"/>
                  <a:gd name="connsiteX10" fmla="*/ 400050 w 400050"/>
                  <a:gd name="connsiteY10" fmla="*/ 23896 h 83427"/>
                  <a:gd name="connsiteX0" fmla="*/ 0 w 342900"/>
                  <a:gd name="connsiteY0" fmla="*/ 45327 h 83427"/>
                  <a:gd name="connsiteX1" fmla="*/ 26194 w 342900"/>
                  <a:gd name="connsiteY1" fmla="*/ 83 h 83427"/>
                  <a:gd name="connsiteX2" fmla="*/ 59531 w 342900"/>
                  <a:gd name="connsiteY2" fmla="*/ 76283 h 83427"/>
                  <a:gd name="connsiteX3" fmla="*/ 95250 w 342900"/>
                  <a:gd name="connsiteY3" fmla="*/ 4846 h 83427"/>
                  <a:gd name="connsiteX4" fmla="*/ 154781 w 342900"/>
                  <a:gd name="connsiteY4" fmla="*/ 83427 h 83427"/>
                  <a:gd name="connsiteX5" fmla="*/ 200025 w 342900"/>
                  <a:gd name="connsiteY5" fmla="*/ 9608 h 83427"/>
                  <a:gd name="connsiteX6" fmla="*/ 242888 w 342900"/>
                  <a:gd name="connsiteY6" fmla="*/ 76283 h 83427"/>
                  <a:gd name="connsiteX7" fmla="*/ 285750 w 342900"/>
                  <a:gd name="connsiteY7" fmla="*/ 14371 h 83427"/>
                  <a:gd name="connsiteX8" fmla="*/ 309563 w 342900"/>
                  <a:gd name="connsiteY8" fmla="*/ 71521 h 83427"/>
                  <a:gd name="connsiteX9" fmla="*/ 342900 w 342900"/>
                  <a:gd name="connsiteY9" fmla="*/ 23896 h 83427"/>
                  <a:gd name="connsiteX0" fmla="*/ 0 w 357187"/>
                  <a:gd name="connsiteY0" fmla="*/ 35820 h 83445"/>
                  <a:gd name="connsiteX1" fmla="*/ 40481 w 357187"/>
                  <a:gd name="connsiteY1" fmla="*/ 101 h 83445"/>
                  <a:gd name="connsiteX2" fmla="*/ 73818 w 357187"/>
                  <a:gd name="connsiteY2" fmla="*/ 76301 h 83445"/>
                  <a:gd name="connsiteX3" fmla="*/ 109537 w 357187"/>
                  <a:gd name="connsiteY3" fmla="*/ 4864 h 83445"/>
                  <a:gd name="connsiteX4" fmla="*/ 169068 w 357187"/>
                  <a:gd name="connsiteY4" fmla="*/ 83445 h 83445"/>
                  <a:gd name="connsiteX5" fmla="*/ 214312 w 357187"/>
                  <a:gd name="connsiteY5" fmla="*/ 9626 h 83445"/>
                  <a:gd name="connsiteX6" fmla="*/ 257175 w 357187"/>
                  <a:gd name="connsiteY6" fmla="*/ 76301 h 83445"/>
                  <a:gd name="connsiteX7" fmla="*/ 300037 w 357187"/>
                  <a:gd name="connsiteY7" fmla="*/ 14389 h 83445"/>
                  <a:gd name="connsiteX8" fmla="*/ 323850 w 357187"/>
                  <a:gd name="connsiteY8" fmla="*/ 71539 h 83445"/>
                  <a:gd name="connsiteX9" fmla="*/ 357187 w 357187"/>
                  <a:gd name="connsiteY9" fmla="*/ 23914 h 83445"/>
                  <a:gd name="connsiteX0" fmla="*/ 0 w 357187"/>
                  <a:gd name="connsiteY0" fmla="*/ 35820 h 83445"/>
                  <a:gd name="connsiteX1" fmla="*/ 40481 w 357187"/>
                  <a:gd name="connsiteY1" fmla="*/ 101 h 83445"/>
                  <a:gd name="connsiteX2" fmla="*/ 69055 w 357187"/>
                  <a:gd name="connsiteY2" fmla="*/ 81064 h 83445"/>
                  <a:gd name="connsiteX3" fmla="*/ 109537 w 357187"/>
                  <a:gd name="connsiteY3" fmla="*/ 4864 h 83445"/>
                  <a:gd name="connsiteX4" fmla="*/ 169068 w 357187"/>
                  <a:gd name="connsiteY4" fmla="*/ 83445 h 83445"/>
                  <a:gd name="connsiteX5" fmla="*/ 214312 w 357187"/>
                  <a:gd name="connsiteY5" fmla="*/ 9626 h 83445"/>
                  <a:gd name="connsiteX6" fmla="*/ 257175 w 357187"/>
                  <a:gd name="connsiteY6" fmla="*/ 76301 h 83445"/>
                  <a:gd name="connsiteX7" fmla="*/ 300037 w 357187"/>
                  <a:gd name="connsiteY7" fmla="*/ 14389 h 83445"/>
                  <a:gd name="connsiteX8" fmla="*/ 323850 w 357187"/>
                  <a:gd name="connsiteY8" fmla="*/ 71539 h 83445"/>
                  <a:gd name="connsiteX9" fmla="*/ 357187 w 357187"/>
                  <a:gd name="connsiteY9" fmla="*/ 23914 h 83445"/>
                  <a:gd name="connsiteX0" fmla="*/ 0 w 357187"/>
                  <a:gd name="connsiteY0" fmla="*/ 35820 h 83445"/>
                  <a:gd name="connsiteX1" fmla="*/ 40481 w 357187"/>
                  <a:gd name="connsiteY1" fmla="*/ 101 h 83445"/>
                  <a:gd name="connsiteX2" fmla="*/ 69055 w 357187"/>
                  <a:gd name="connsiteY2" fmla="*/ 81064 h 83445"/>
                  <a:gd name="connsiteX3" fmla="*/ 119063 w 357187"/>
                  <a:gd name="connsiteY3" fmla="*/ 4862 h 83445"/>
                  <a:gd name="connsiteX4" fmla="*/ 109537 w 357187"/>
                  <a:gd name="connsiteY4" fmla="*/ 4864 h 83445"/>
                  <a:gd name="connsiteX5" fmla="*/ 169068 w 357187"/>
                  <a:gd name="connsiteY5" fmla="*/ 83445 h 83445"/>
                  <a:gd name="connsiteX6" fmla="*/ 214312 w 357187"/>
                  <a:gd name="connsiteY6" fmla="*/ 9626 h 83445"/>
                  <a:gd name="connsiteX7" fmla="*/ 257175 w 357187"/>
                  <a:gd name="connsiteY7" fmla="*/ 76301 h 83445"/>
                  <a:gd name="connsiteX8" fmla="*/ 300037 w 357187"/>
                  <a:gd name="connsiteY8" fmla="*/ 14389 h 83445"/>
                  <a:gd name="connsiteX9" fmla="*/ 323850 w 357187"/>
                  <a:gd name="connsiteY9" fmla="*/ 71539 h 83445"/>
                  <a:gd name="connsiteX10" fmla="*/ 357187 w 357187"/>
                  <a:gd name="connsiteY10" fmla="*/ 23914 h 83445"/>
                  <a:gd name="connsiteX0" fmla="*/ 0 w 357187"/>
                  <a:gd name="connsiteY0" fmla="*/ 35820 h 81064"/>
                  <a:gd name="connsiteX1" fmla="*/ 40481 w 357187"/>
                  <a:gd name="connsiteY1" fmla="*/ 101 h 81064"/>
                  <a:gd name="connsiteX2" fmla="*/ 69055 w 357187"/>
                  <a:gd name="connsiteY2" fmla="*/ 81064 h 81064"/>
                  <a:gd name="connsiteX3" fmla="*/ 119063 w 357187"/>
                  <a:gd name="connsiteY3" fmla="*/ 4862 h 81064"/>
                  <a:gd name="connsiteX4" fmla="*/ 109537 w 357187"/>
                  <a:gd name="connsiteY4" fmla="*/ 4864 h 81064"/>
                  <a:gd name="connsiteX5" fmla="*/ 173831 w 357187"/>
                  <a:gd name="connsiteY5" fmla="*/ 73920 h 81064"/>
                  <a:gd name="connsiteX6" fmla="*/ 214312 w 357187"/>
                  <a:gd name="connsiteY6" fmla="*/ 9626 h 81064"/>
                  <a:gd name="connsiteX7" fmla="*/ 257175 w 357187"/>
                  <a:gd name="connsiteY7" fmla="*/ 76301 h 81064"/>
                  <a:gd name="connsiteX8" fmla="*/ 300037 w 357187"/>
                  <a:gd name="connsiteY8" fmla="*/ 14389 h 81064"/>
                  <a:gd name="connsiteX9" fmla="*/ 323850 w 357187"/>
                  <a:gd name="connsiteY9" fmla="*/ 71539 h 81064"/>
                  <a:gd name="connsiteX10" fmla="*/ 357187 w 357187"/>
                  <a:gd name="connsiteY10" fmla="*/ 23914 h 81064"/>
                  <a:gd name="connsiteX0" fmla="*/ 0 w 357187"/>
                  <a:gd name="connsiteY0" fmla="*/ 35820 h 76301"/>
                  <a:gd name="connsiteX1" fmla="*/ 40481 w 357187"/>
                  <a:gd name="connsiteY1" fmla="*/ 101 h 76301"/>
                  <a:gd name="connsiteX2" fmla="*/ 83342 w 357187"/>
                  <a:gd name="connsiteY2" fmla="*/ 71539 h 76301"/>
                  <a:gd name="connsiteX3" fmla="*/ 119063 w 357187"/>
                  <a:gd name="connsiteY3" fmla="*/ 4862 h 76301"/>
                  <a:gd name="connsiteX4" fmla="*/ 109537 w 357187"/>
                  <a:gd name="connsiteY4" fmla="*/ 4864 h 76301"/>
                  <a:gd name="connsiteX5" fmla="*/ 173831 w 357187"/>
                  <a:gd name="connsiteY5" fmla="*/ 73920 h 76301"/>
                  <a:gd name="connsiteX6" fmla="*/ 214312 w 357187"/>
                  <a:gd name="connsiteY6" fmla="*/ 9626 h 76301"/>
                  <a:gd name="connsiteX7" fmla="*/ 257175 w 357187"/>
                  <a:gd name="connsiteY7" fmla="*/ 76301 h 76301"/>
                  <a:gd name="connsiteX8" fmla="*/ 300037 w 357187"/>
                  <a:gd name="connsiteY8" fmla="*/ 14389 h 76301"/>
                  <a:gd name="connsiteX9" fmla="*/ 323850 w 357187"/>
                  <a:gd name="connsiteY9" fmla="*/ 71539 h 76301"/>
                  <a:gd name="connsiteX10" fmla="*/ 357187 w 357187"/>
                  <a:gd name="connsiteY10" fmla="*/ 23914 h 76301"/>
                  <a:gd name="connsiteX0" fmla="*/ 0 w 357187"/>
                  <a:gd name="connsiteY0" fmla="*/ 38099 h 78580"/>
                  <a:gd name="connsiteX1" fmla="*/ 40481 w 357187"/>
                  <a:gd name="connsiteY1" fmla="*/ 2380 h 78580"/>
                  <a:gd name="connsiteX2" fmla="*/ 83342 w 357187"/>
                  <a:gd name="connsiteY2" fmla="*/ 73818 h 78580"/>
                  <a:gd name="connsiteX3" fmla="*/ 119063 w 357187"/>
                  <a:gd name="connsiteY3" fmla="*/ 7141 h 78580"/>
                  <a:gd name="connsiteX4" fmla="*/ 123825 w 357187"/>
                  <a:gd name="connsiteY4" fmla="*/ 0 h 78580"/>
                  <a:gd name="connsiteX5" fmla="*/ 173831 w 357187"/>
                  <a:gd name="connsiteY5" fmla="*/ 76199 h 78580"/>
                  <a:gd name="connsiteX6" fmla="*/ 214312 w 357187"/>
                  <a:gd name="connsiteY6" fmla="*/ 11905 h 78580"/>
                  <a:gd name="connsiteX7" fmla="*/ 257175 w 357187"/>
                  <a:gd name="connsiteY7" fmla="*/ 78580 h 78580"/>
                  <a:gd name="connsiteX8" fmla="*/ 300037 w 357187"/>
                  <a:gd name="connsiteY8" fmla="*/ 16668 h 78580"/>
                  <a:gd name="connsiteX9" fmla="*/ 323850 w 357187"/>
                  <a:gd name="connsiteY9" fmla="*/ 73818 h 78580"/>
                  <a:gd name="connsiteX10" fmla="*/ 357187 w 357187"/>
                  <a:gd name="connsiteY10" fmla="*/ 26193 h 78580"/>
                  <a:gd name="connsiteX0" fmla="*/ 0 w 357187"/>
                  <a:gd name="connsiteY0" fmla="*/ 35821 h 76302"/>
                  <a:gd name="connsiteX1" fmla="*/ 40481 w 357187"/>
                  <a:gd name="connsiteY1" fmla="*/ 102 h 76302"/>
                  <a:gd name="connsiteX2" fmla="*/ 83342 w 357187"/>
                  <a:gd name="connsiteY2" fmla="*/ 71540 h 76302"/>
                  <a:gd name="connsiteX3" fmla="*/ 119063 w 357187"/>
                  <a:gd name="connsiteY3" fmla="*/ 4863 h 76302"/>
                  <a:gd name="connsiteX4" fmla="*/ 173831 w 357187"/>
                  <a:gd name="connsiteY4" fmla="*/ 73921 h 76302"/>
                  <a:gd name="connsiteX5" fmla="*/ 214312 w 357187"/>
                  <a:gd name="connsiteY5" fmla="*/ 9627 h 76302"/>
                  <a:gd name="connsiteX6" fmla="*/ 257175 w 357187"/>
                  <a:gd name="connsiteY6" fmla="*/ 76302 h 76302"/>
                  <a:gd name="connsiteX7" fmla="*/ 300037 w 357187"/>
                  <a:gd name="connsiteY7" fmla="*/ 14390 h 76302"/>
                  <a:gd name="connsiteX8" fmla="*/ 323850 w 357187"/>
                  <a:gd name="connsiteY8" fmla="*/ 71540 h 76302"/>
                  <a:gd name="connsiteX9" fmla="*/ 357187 w 357187"/>
                  <a:gd name="connsiteY9" fmla="*/ 23915 h 76302"/>
                  <a:gd name="connsiteX0" fmla="*/ 0 w 357187"/>
                  <a:gd name="connsiteY0" fmla="*/ 38102 h 78583"/>
                  <a:gd name="connsiteX1" fmla="*/ 40481 w 357187"/>
                  <a:gd name="connsiteY1" fmla="*/ 2383 h 78583"/>
                  <a:gd name="connsiteX2" fmla="*/ 83342 w 357187"/>
                  <a:gd name="connsiteY2" fmla="*/ 73821 h 78583"/>
                  <a:gd name="connsiteX3" fmla="*/ 135732 w 357187"/>
                  <a:gd name="connsiteY3" fmla="*/ 0 h 78583"/>
                  <a:gd name="connsiteX4" fmla="*/ 173831 w 357187"/>
                  <a:gd name="connsiteY4" fmla="*/ 76202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8583"/>
                  <a:gd name="connsiteX1" fmla="*/ 40481 w 357187"/>
                  <a:gd name="connsiteY1" fmla="*/ 2383 h 78583"/>
                  <a:gd name="connsiteX2" fmla="*/ 83342 w 357187"/>
                  <a:gd name="connsiteY2" fmla="*/ 73821 h 78583"/>
                  <a:gd name="connsiteX3" fmla="*/ 135732 w 357187"/>
                  <a:gd name="connsiteY3" fmla="*/ 0 h 78583"/>
                  <a:gd name="connsiteX4" fmla="*/ 173831 w 357187"/>
                  <a:gd name="connsiteY4" fmla="*/ 66677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8583"/>
                  <a:gd name="connsiteX1" fmla="*/ 40481 w 357187"/>
                  <a:gd name="connsiteY1" fmla="*/ 2383 h 78583"/>
                  <a:gd name="connsiteX2" fmla="*/ 85723 w 357187"/>
                  <a:gd name="connsiteY2" fmla="*/ 69058 h 78583"/>
                  <a:gd name="connsiteX3" fmla="*/ 135732 w 357187"/>
                  <a:gd name="connsiteY3" fmla="*/ 0 h 78583"/>
                  <a:gd name="connsiteX4" fmla="*/ 173831 w 357187"/>
                  <a:gd name="connsiteY4" fmla="*/ 66677 h 78583"/>
                  <a:gd name="connsiteX5" fmla="*/ 214312 w 357187"/>
                  <a:gd name="connsiteY5" fmla="*/ 11908 h 78583"/>
                  <a:gd name="connsiteX6" fmla="*/ 257175 w 357187"/>
                  <a:gd name="connsiteY6" fmla="*/ 78583 h 78583"/>
                  <a:gd name="connsiteX7" fmla="*/ 300037 w 357187"/>
                  <a:gd name="connsiteY7" fmla="*/ 16671 h 78583"/>
                  <a:gd name="connsiteX8" fmla="*/ 323850 w 357187"/>
                  <a:gd name="connsiteY8" fmla="*/ 73821 h 78583"/>
                  <a:gd name="connsiteX9" fmla="*/ 357187 w 357187"/>
                  <a:gd name="connsiteY9" fmla="*/ 26196 h 78583"/>
                  <a:gd name="connsiteX0" fmla="*/ 0 w 357187"/>
                  <a:gd name="connsiteY0" fmla="*/ 38102 h 73821"/>
                  <a:gd name="connsiteX1" fmla="*/ 40481 w 357187"/>
                  <a:gd name="connsiteY1" fmla="*/ 2383 h 73821"/>
                  <a:gd name="connsiteX2" fmla="*/ 85723 w 357187"/>
                  <a:gd name="connsiteY2" fmla="*/ 69058 h 73821"/>
                  <a:gd name="connsiteX3" fmla="*/ 135732 w 357187"/>
                  <a:gd name="connsiteY3" fmla="*/ 0 h 73821"/>
                  <a:gd name="connsiteX4" fmla="*/ 173831 w 357187"/>
                  <a:gd name="connsiteY4" fmla="*/ 66677 h 73821"/>
                  <a:gd name="connsiteX5" fmla="*/ 214312 w 357187"/>
                  <a:gd name="connsiteY5" fmla="*/ 11908 h 73821"/>
                  <a:gd name="connsiteX6" fmla="*/ 254794 w 357187"/>
                  <a:gd name="connsiteY6" fmla="*/ 71439 h 73821"/>
                  <a:gd name="connsiteX7" fmla="*/ 300037 w 357187"/>
                  <a:gd name="connsiteY7" fmla="*/ 16671 h 73821"/>
                  <a:gd name="connsiteX8" fmla="*/ 323850 w 357187"/>
                  <a:gd name="connsiteY8" fmla="*/ 73821 h 73821"/>
                  <a:gd name="connsiteX9" fmla="*/ 357187 w 357187"/>
                  <a:gd name="connsiteY9" fmla="*/ 26196 h 73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7187" h="73821">
                    <a:moveTo>
                      <a:pt x="0" y="38102"/>
                    </a:moveTo>
                    <a:cubicBezTo>
                      <a:pt x="0" y="40483"/>
                      <a:pt x="40481" y="2"/>
                      <a:pt x="40481" y="2383"/>
                    </a:cubicBezTo>
                    <a:lnTo>
                      <a:pt x="85723" y="69058"/>
                    </a:lnTo>
                    <a:cubicBezTo>
                      <a:pt x="98424" y="46039"/>
                      <a:pt x="123031" y="23019"/>
                      <a:pt x="135732" y="0"/>
                    </a:cubicBezTo>
                    <a:lnTo>
                      <a:pt x="173831" y="66677"/>
                    </a:lnTo>
                    <a:lnTo>
                      <a:pt x="214312" y="11908"/>
                    </a:lnTo>
                    <a:lnTo>
                      <a:pt x="254794" y="71439"/>
                    </a:lnTo>
                    <a:lnTo>
                      <a:pt x="300037" y="16671"/>
                    </a:lnTo>
                    <a:lnTo>
                      <a:pt x="323850" y="73821"/>
                    </a:lnTo>
                    <a:lnTo>
                      <a:pt x="357187" y="26196"/>
                    </a:lnTo>
                  </a:path>
                </a:pathLst>
              </a:custGeom>
              <a:noFill/>
              <a:ln>
                <a:prstDash val="solid"/>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Triangle isocèle 47"/>
              <p:cNvSpPr/>
              <p:nvPr/>
            </p:nvSpPr>
            <p:spPr>
              <a:xfrm flipV="1">
                <a:off x="3909889" y="1986731"/>
                <a:ext cx="151758" cy="72008"/>
              </a:xfrm>
              <a:prstGeom prst="triangle">
                <a:avLst/>
              </a:prstGeom>
              <a:gradFill>
                <a:gsLst>
                  <a:gs pos="3000">
                    <a:schemeClr val="bg1">
                      <a:lumMod val="75000"/>
                    </a:schemeClr>
                  </a:gs>
                  <a:gs pos="58000">
                    <a:schemeClr val="tx1"/>
                  </a:gs>
                  <a:gs pos="39000">
                    <a:schemeClr val="tx1"/>
                  </a:gs>
                  <a:gs pos="100000">
                    <a:schemeClr val="bg1">
                      <a:lumMod val="85000"/>
                    </a:schemeClr>
                  </a:gs>
                </a:gsLst>
                <a:lin ang="0" scaled="0"/>
              </a:gra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Forme libre 48"/>
              <p:cNvSpPr/>
              <p:nvPr/>
            </p:nvSpPr>
            <p:spPr>
              <a:xfrm>
                <a:off x="3859189" y="1825724"/>
                <a:ext cx="259581" cy="171450"/>
              </a:xfrm>
              <a:custGeom>
                <a:avLst/>
                <a:gdLst>
                  <a:gd name="connsiteX0" fmla="*/ 45244 w 309562"/>
                  <a:gd name="connsiteY0" fmla="*/ 0 h 171450"/>
                  <a:gd name="connsiteX1" fmla="*/ 264319 w 309562"/>
                  <a:gd name="connsiteY1" fmla="*/ 2381 h 171450"/>
                  <a:gd name="connsiteX2" fmla="*/ 307181 w 309562"/>
                  <a:gd name="connsiteY2" fmla="*/ 35719 h 171450"/>
                  <a:gd name="connsiteX3" fmla="*/ 264319 w 309562"/>
                  <a:gd name="connsiteY3" fmla="*/ 66675 h 171450"/>
                  <a:gd name="connsiteX4" fmla="*/ 309562 w 309562"/>
                  <a:gd name="connsiteY4" fmla="*/ 92869 h 171450"/>
                  <a:gd name="connsiteX5" fmla="*/ 266700 w 309562"/>
                  <a:gd name="connsiteY5" fmla="*/ 119062 h 171450"/>
                  <a:gd name="connsiteX6" fmla="*/ 309562 w 309562"/>
                  <a:gd name="connsiteY6" fmla="*/ 147637 h 171450"/>
                  <a:gd name="connsiteX7" fmla="*/ 264319 w 309562"/>
                  <a:gd name="connsiteY7" fmla="*/ 159544 h 171450"/>
                  <a:gd name="connsiteX8" fmla="*/ 14287 w 309562"/>
                  <a:gd name="connsiteY8" fmla="*/ 171450 h 171450"/>
                  <a:gd name="connsiteX9" fmla="*/ 38100 w 309562"/>
                  <a:gd name="connsiteY9" fmla="*/ 150019 h 171450"/>
                  <a:gd name="connsiteX10" fmla="*/ 0 w 309562"/>
                  <a:gd name="connsiteY10" fmla="*/ 128587 h 171450"/>
                  <a:gd name="connsiteX11" fmla="*/ 42862 w 309562"/>
                  <a:gd name="connsiteY11" fmla="*/ 107156 h 171450"/>
                  <a:gd name="connsiteX12" fmla="*/ 4762 w 309562"/>
                  <a:gd name="connsiteY12" fmla="*/ 78581 h 171450"/>
                  <a:gd name="connsiteX13" fmla="*/ 33337 w 309562"/>
                  <a:gd name="connsiteY13" fmla="*/ 64294 h 171450"/>
                  <a:gd name="connsiteX14" fmla="*/ 0 w 309562"/>
                  <a:gd name="connsiteY14" fmla="*/ 38100 h 171450"/>
                  <a:gd name="connsiteX15" fmla="*/ 45244 w 309562"/>
                  <a:gd name="connsiteY15" fmla="*/ 0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562" h="171450">
                    <a:moveTo>
                      <a:pt x="45244" y="0"/>
                    </a:moveTo>
                    <a:lnTo>
                      <a:pt x="264319" y="2381"/>
                    </a:lnTo>
                    <a:lnTo>
                      <a:pt x="307181" y="35719"/>
                    </a:lnTo>
                    <a:lnTo>
                      <a:pt x="264319" y="66675"/>
                    </a:lnTo>
                    <a:lnTo>
                      <a:pt x="309562" y="92869"/>
                    </a:lnTo>
                    <a:lnTo>
                      <a:pt x="266700" y="119062"/>
                    </a:lnTo>
                    <a:lnTo>
                      <a:pt x="309562" y="147637"/>
                    </a:lnTo>
                    <a:lnTo>
                      <a:pt x="264319" y="159544"/>
                    </a:lnTo>
                    <a:lnTo>
                      <a:pt x="14287" y="171450"/>
                    </a:lnTo>
                    <a:lnTo>
                      <a:pt x="38100" y="150019"/>
                    </a:lnTo>
                    <a:lnTo>
                      <a:pt x="0" y="128587"/>
                    </a:lnTo>
                    <a:lnTo>
                      <a:pt x="42862" y="107156"/>
                    </a:lnTo>
                    <a:lnTo>
                      <a:pt x="4762" y="78581"/>
                    </a:lnTo>
                    <a:lnTo>
                      <a:pt x="33337" y="64294"/>
                    </a:lnTo>
                    <a:lnTo>
                      <a:pt x="0" y="38100"/>
                    </a:lnTo>
                    <a:lnTo>
                      <a:pt x="45244" y="0"/>
                    </a:lnTo>
                    <a:close/>
                  </a:path>
                </a:pathLst>
              </a:custGeom>
              <a:gradFill flip="none" rotWithShape="1">
                <a:gsLst>
                  <a:gs pos="7000">
                    <a:schemeClr val="bg2">
                      <a:lumMod val="50000"/>
                    </a:schemeClr>
                  </a:gs>
                  <a:gs pos="56000">
                    <a:schemeClr val="bg2">
                      <a:lumMod val="90000"/>
                    </a:schemeClr>
                  </a:gs>
                  <a:gs pos="38000">
                    <a:schemeClr val="bg2">
                      <a:lumMod val="50000"/>
                    </a:schemeClr>
                  </a:gs>
                  <a:gs pos="21000">
                    <a:schemeClr val="bg2">
                      <a:lumMod val="75000"/>
                    </a:schemeClr>
                  </a:gs>
                  <a:gs pos="90000">
                    <a:schemeClr val="bg2">
                      <a:lumMod val="50000"/>
                    </a:schemeClr>
                  </a:gs>
                  <a:gs pos="44000">
                    <a:schemeClr val="bg2">
                      <a:lumMod val="50000"/>
                    </a:schemeClr>
                  </a:gs>
                  <a:gs pos="81000">
                    <a:schemeClr val="bg2">
                      <a:lumMod val="90000"/>
                    </a:schemeClr>
                  </a:gs>
                  <a:gs pos="65000">
                    <a:schemeClr val="bg2">
                      <a:lumMod val="50000"/>
                    </a:schemeClr>
                  </a:gs>
                  <a:gs pos="100000">
                    <a:schemeClr val="bg2">
                      <a:lumMod val="7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0" name="Ellipse 49"/>
              <p:cNvSpPr/>
              <p:nvPr/>
            </p:nvSpPr>
            <p:spPr>
              <a:xfrm>
                <a:off x="3970319" y="2035879"/>
                <a:ext cx="45719" cy="36000"/>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cxnSp>
          <p:nvCxnSpPr>
            <p:cNvPr id="39" name="Connecteur droit 38"/>
            <p:cNvCxnSpPr/>
            <p:nvPr/>
          </p:nvCxnSpPr>
          <p:spPr>
            <a:xfrm flipV="1">
              <a:off x="800934" y="2204864"/>
              <a:ext cx="161049" cy="7200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0" name="Connecteur droit 39"/>
            <p:cNvCxnSpPr/>
            <p:nvPr/>
          </p:nvCxnSpPr>
          <p:spPr>
            <a:xfrm>
              <a:off x="1038183" y="2217143"/>
              <a:ext cx="152400" cy="80392"/>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1" name="Forme libre 40"/>
            <p:cNvSpPr/>
            <p:nvPr/>
          </p:nvSpPr>
          <p:spPr>
            <a:xfrm>
              <a:off x="829849" y="1453019"/>
              <a:ext cx="134753" cy="18789"/>
            </a:xfrm>
            <a:custGeom>
              <a:avLst/>
              <a:gdLst>
                <a:gd name="connsiteX0" fmla="*/ 0 w 134753"/>
                <a:gd name="connsiteY0" fmla="*/ 18789 h 18789"/>
                <a:gd name="connsiteX1" fmla="*/ 0 w 134753"/>
                <a:gd name="connsiteY1" fmla="*/ 18789 h 18789"/>
                <a:gd name="connsiteX2" fmla="*/ 25052 w 134753"/>
                <a:gd name="connsiteY2" fmla="*/ 6263 h 18789"/>
                <a:gd name="connsiteX3" fmla="*/ 43841 w 134753"/>
                <a:gd name="connsiteY3" fmla="*/ 0 h 18789"/>
                <a:gd name="connsiteX4" fmla="*/ 125261 w 134753"/>
                <a:gd name="connsiteY4" fmla="*/ 3132 h 18789"/>
                <a:gd name="connsiteX5" fmla="*/ 134655 w 134753"/>
                <a:gd name="connsiteY5" fmla="*/ 15658 h 18789"/>
                <a:gd name="connsiteX6" fmla="*/ 134655 w 134753"/>
                <a:gd name="connsiteY6" fmla="*/ 15658 h 18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753" h="18789">
                  <a:moveTo>
                    <a:pt x="0" y="18789"/>
                  </a:moveTo>
                  <a:lnTo>
                    <a:pt x="0" y="18789"/>
                  </a:lnTo>
                  <a:cubicBezTo>
                    <a:pt x="8351" y="14614"/>
                    <a:pt x="16471" y="9941"/>
                    <a:pt x="25052" y="6263"/>
                  </a:cubicBezTo>
                  <a:cubicBezTo>
                    <a:pt x="31120" y="3662"/>
                    <a:pt x="43841" y="0"/>
                    <a:pt x="43841" y="0"/>
                  </a:cubicBezTo>
                  <a:cubicBezTo>
                    <a:pt x="70981" y="1044"/>
                    <a:pt x="98245" y="337"/>
                    <a:pt x="125261" y="3132"/>
                  </a:cubicBezTo>
                  <a:cubicBezTo>
                    <a:pt x="136392" y="4284"/>
                    <a:pt x="134655" y="9109"/>
                    <a:pt x="134655" y="15658"/>
                  </a:cubicBezTo>
                  <a:lnTo>
                    <a:pt x="134655" y="15658"/>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 name="Forme libre 41"/>
            <p:cNvSpPr/>
            <p:nvPr/>
          </p:nvSpPr>
          <p:spPr>
            <a:xfrm flipH="1">
              <a:off x="1052871" y="1456600"/>
              <a:ext cx="134753" cy="18789"/>
            </a:xfrm>
            <a:custGeom>
              <a:avLst/>
              <a:gdLst>
                <a:gd name="connsiteX0" fmla="*/ 0 w 134753"/>
                <a:gd name="connsiteY0" fmla="*/ 18789 h 18789"/>
                <a:gd name="connsiteX1" fmla="*/ 0 w 134753"/>
                <a:gd name="connsiteY1" fmla="*/ 18789 h 18789"/>
                <a:gd name="connsiteX2" fmla="*/ 25052 w 134753"/>
                <a:gd name="connsiteY2" fmla="*/ 6263 h 18789"/>
                <a:gd name="connsiteX3" fmla="*/ 43841 w 134753"/>
                <a:gd name="connsiteY3" fmla="*/ 0 h 18789"/>
                <a:gd name="connsiteX4" fmla="*/ 125261 w 134753"/>
                <a:gd name="connsiteY4" fmla="*/ 3132 h 18789"/>
                <a:gd name="connsiteX5" fmla="*/ 134655 w 134753"/>
                <a:gd name="connsiteY5" fmla="*/ 15658 h 18789"/>
                <a:gd name="connsiteX6" fmla="*/ 134655 w 134753"/>
                <a:gd name="connsiteY6" fmla="*/ 15658 h 18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753" h="18789">
                  <a:moveTo>
                    <a:pt x="0" y="18789"/>
                  </a:moveTo>
                  <a:lnTo>
                    <a:pt x="0" y="18789"/>
                  </a:lnTo>
                  <a:cubicBezTo>
                    <a:pt x="8351" y="14614"/>
                    <a:pt x="16471" y="9941"/>
                    <a:pt x="25052" y="6263"/>
                  </a:cubicBezTo>
                  <a:cubicBezTo>
                    <a:pt x="31120" y="3662"/>
                    <a:pt x="43841" y="0"/>
                    <a:pt x="43841" y="0"/>
                  </a:cubicBezTo>
                  <a:cubicBezTo>
                    <a:pt x="70981" y="1044"/>
                    <a:pt x="98245" y="337"/>
                    <a:pt x="125261" y="3132"/>
                  </a:cubicBezTo>
                  <a:cubicBezTo>
                    <a:pt x="136392" y="4284"/>
                    <a:pt x="134655" y="9109"/>
                    <a:pt x="134655" y="15658"/>
                  </a:cubicBezTo>
                  <a:lnTo>
                    <a:pt x="134655" y="15658"/>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4" name="Cube 13"/>
          <p:cNvSpPr/>
          <p:nvPr/>
        </p:nvSpPr>
        <p:spPr>
          <a:xfrm>
            <a:off x="395536" y="2311255"/>
            <a:ext cx="1689616" cy="1654945"/>
          </a:xfrm>
          <a:prstGeom prst="cube">
            <a:avLst/>
          </a:prstGeom>
          <a:gradFill>
            <a:gsLst>
              <a:gs pos="0">
                <a:schemeClr val="bg2">
                  <a:lumMod val="10000"/>
                </a:schemeClr>
              </a:gs>
              <a:gs pos="50000">
                <a:schemeClr val="bg2">
                  <a:lumMod val="50000"/>
                </a:schemeClr>
              </a:gs>
              <a:gs pos="100000">
                <a:schemeClr val="bg2">
                  <a:lumMod val="50000"/>
                </a:schemeClr>
              </a:gs>
            </a:gsLst>
            <a:lin ang="5400000" scaled="0"/>
          </a:gradFill>
          <a:ln>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fr-FR" b="1" dirty="0" smtClean="0"/>
              <a:t>« Clic »</a:t>
            </a:r>
            <a:endParaRPr lang="fr-FR" b="1" dirty="0"/>
          </a:p>
        </p:txBody>
      </p:sp>
      <p:sp>
        <p:nvSpPr>
          <p:cNvPr id="51" name="Espace réservé du contenu 2"/>
          <p:cNvSpPr txBox="1">
            <a:spLocks/>
          </p:cNvSpPr>
          <p:nvPr/>
        </p:nvSpPr>
        <p:spPr>
          <a:xfrm rot="20773160">
            <a:off x="2267744" y="6110236"/>
            <a:ext cx="2160240" cy="69837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sz="1600" dirty="0" smtClean="0">
                <a:latin typeface="Verdana" panose="020B0604030504040204" pitchFamily="34" charset="0"/>
                <a:ea typeface="Verdana" panose="020B0604030504040204" pitchFamily="34" charset="0"/>
                <a:cs typeface="Verdana" panose="020B0604030504040204" pitchFamily="34" charset="0"/>
              </a:rPr>
              <a:t>«Aie !!!! </a:t>
            </a:r>
            <a:br>
              <a:rPr lang="fr-FR" sz="1600" dirty="0" smtClean="0">
                <a:latin typeface="Verdana" panose="020B0604030504040204" pitchFamily="34" charset="0"/>
                <a:ea typeface="Verdana" panose="020B0604030504040204" pitchFamily="34" charset="0"/>
                <a:cs typeface="Verdana" panose="020B0604030504040204" pitchFamily="34" charset="0"/>
              </a:rPr>
            </a:br>
            <a:r>
              <a:rPr lang="fr-FR" sz="1600" dirty="0" smtClean="0">
                <a:latin typeface="Verdana" panose="020B0604030504040204" pitchFamily="34" charset="0"/>
                <a:ea typeface="Verdana" panose="020B0604030504040204" pitchFamily="34" charset="0"/>
                <a:cs typeface="Verdana" panose="020B0604030504040204" pitchFamily="34" charset="0"/>
              </a:rPr>
              <a:t>Pas sur la tête !!!</a:t>
            </a:r>
            <a:endParaRPr lang="fr-FR" sz="1600" b="1" dirty="0">
              <a:latin typeface="Verdana" panose="020B0604030504040204" pitchFamily="34" charset="0"/>
              <a:ea typeface="Verdana" panose="020B0604030504040204" pitchFamily="34" charset="0"/>
              <a:cs typeface="Verdana" panose="020B0604030504040204" pitchFamily="34" charset="0"/>
            </a:endParaRPr>
          </a:p>
        </p:txBody>
      </p:sp>
      <p:sp>
        <p:nvSpPr>
          <p:cNvPr id="52" name="Espace réservé du contenu 2"/>
          <p:cNvSpPr txBox="1">
            <a:spLocks/>
          </p:cNvSpPr>
          <p:nvPr/>
        </p:nvSpPr>
        <p:spPr>
          <a:xfrm>
            <a:off x="2215657" y="4113352"/>
            <a:ext cx="7058848" cy="69837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endParaRPr lang="fr-FR" sz="1600" dirty="0" smtClean="0">
              <a:latin typeface="Verdana" panose="020B0604030504040204" pitchFamily="34" charset="0"/>
              <a:ea typeface="Verdana" panose="020B0604030504040204" pitchFamily="34" charset="0"/>
              <a:cs typeface="Verdana" panose="020B0604030504040204" pitchFamily="34" charset="0"/>
            </a:endParaRPr>
          </a:p>
        </p:txBody>
      </p:sp>
      <p:sp>
        <p:nvSpPr>
          <p:cNvPr id="53" name="Espace réservé du contenu 2"/>
          <p:cNvSpPr txBox="1">
            <a:spLocks/>
          </p:cNvSpPr>
          <p:nvPr/>
        </p:nvSpPr>
        <p:spPr>
          <a:xfrm>
            <a:off x="2627784" y="3960098"/>
            <a:ext cx="7366643" cy="69837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sz="1600" dirty="0" smtClean="0">
                <a:latin typeface="Verdana" panose="020B0604030504040204" pitchFamily="34" charset="0"/>
                <a:ea typeface="Verdana" panose="020B0604030504040204" pitchFamily="34" charset="0"/>
                <a:cs typeface="Verdana" panose="020B0604030504040204" pitchFamily="34" charset="0"/>
              </a:rPr>
              <a:t>L’énergie développée W (Joules: J) est proportionnelle </a:t>
            </a:r>
          </a:p>
          <a:p>
            <a:pPr>
              <a:buFont typeface="Wingdings" panose="05000000000000000000" pitchFamily="2" charset="2"/>
              <a:buChar char="q"/>
            </a:pPr>
            <a:r>
              <a:rPr lang="fr-FR" sz="1600" dirty="0" smtClean="0">
                <a:latin typeface="Verdana" panose="020B0604030504040204" pitchFamily="34" charset="0"/>
                <a:ea typeface="Verdana" panose="020B0604030504040204" pitchFamily="34" charset="0"/>
                <a:cs typeface="Verdana" panose="020B0604030504040204" pitchFamily="34" charset="0"/>
              </a:rPr>
              <a:t>à la masse M (en Kg) </a:t>
            </a:r>
          </a:p>
          <a:p>
            <a:pPr>
              <a:buFont typeface="Wingdings" panose="05000000000000000000" pitchFamily="2" charset="2"/>
              <a:buChar char="q"/>
            </a:pPr>
            <a:r>
              <a:rPr lang="fr-FR" sz="1600" dirty="0" smtClean="0">
                <a:latin typeface="Verdana" panose="020B0604030504040204" pitchFamily="34" charset="0"/>
                <a:ea typeface="Verdana" panose="020B0604030504040204" pitchFamily="34" charset="0"/>
                <a:cs typeface="Verdana" panose="020B0604030504040204" pitchFamily="34" charset="0"/>
              </a:rPr>
              <a:t>à la gravitation (g: 9,81m.</a:t>
            </a:r>
            <a:r>
              <a:rPr lang="fr-FR" sz="1600" baseline="30000" dirty="0" smtClean="0">
                <a:latin typeface="Verdana" panose="020B0604030504040204" pitchFamily="34" charset="0"/>
                <a:ea typeface="Verdana" panose="020B0604030504040204" pitchFamily="34" charset="0"/>
                <a:cs typeface="Verdana" panose="020B0604030504040204" pitchFamily="34" charset="0"/>
              </a:rPr>
              <a:t>s-2</a:t>
            </a:r>
            <a:r>
              <a:rPr lang="fr-FR" sz="1600" dirty="0" smtClean="0">
                <a:latin typeface="Verdana" panose="020B0604030504040204" pitchFamily="34" charset="0"/>
                <a:ea typeface="Verdana" panose="020B0604030504040204" pitchFamily="34" charset="0"/>
                <a:cs typeface="Verdana" panose="020B0604030504040204" pitchFamily="34" charset="0"/>
              </a:rPr>
              <a:t>) sur terre, </a:t>
            </a:r>
          </a:p>
          <a:p>
            <a:pPr>
              <a:buFont typeface="Wingdings" panose="05000000000000000000" pitchFamily="2" charset="2"/>
              <a:buChar char="q"/>
            </a:pPr>
            <a:r>
              <a:rPr lang="fr-FR" sz="1600" dirty="0" smtClean="0">
                <a:latin typeface="Verdana" panose="020B0604030504040204" pitchFamily="34" charset="0"/>
                <a:ea typeface="Verdana" panose="020B0604030504040204" pitchFamily="34" charset="0"/>
                <a:cs typeface="Verdana" panose="020B0604030504040204" pitchFamily="34" charset="0"/>
              </a:rPr>
              <a:t>à la hauteur (mètre: m) de laquelle la charge chute…</a:t>
            </a:r>
          </a:p>
          <a:p>
            <a:pPr marL="0" indent="0">
              <a:buNone/>
            </a:pPr>
            <a:r>
              <a:rPr lang="fr-FR" sz="1600" dirty="0" smtClean="0">
                <a:latin typeface="Verdana" panose="020B0604030504040204" pitchFamily="34" charset="0"/>
                <a:ea typeface="Verdana" panose="020B0604030504040204" pitchFamily="34" charset="0"/>
                <a:cs typeface="Verdana" panose="020B0604030504040204" pitchFamily="34" charset="0"/>
              </a:rPr>
              <a:t> </a:t>
            </a:r>
          </a:p>
          <a:p>
            <a:pPr marL="0" indent="0" algn="ctr">
              <a:buNone/>
            </a:pPr>
            <a:r>
              <a:rPr lang="fr-FR" sz="1600" b="1" dirty="0" smtClean="0">
                <a:latin typeface="Verdana" panose="020B0604030504040204" pitchFamily="34" charset="0"/>
                <a:ea typeface="Verdana" panose="020B0604030504040204" pitchFamily="34" charset="0"/>
                <a:cs typeface="Verdana" panose="020B0604030504040204" pitchFamily="34" charset="0"/>
              </a:rPr>
              <a:t>W=M . g . h</a:t>
            </a:r>
          </a:p>
          <a:p>
            <a:pPr marL="0" indent="0" algn="ctr">
              <a:buNone/>
            </a:pPr>
            <a:endParaRPr lang="fr-FR" sz="1600" b="1" dirty="0">
              <a:latin typeface="Verdana" panose="020B0604030504040204" pitchFamily="34" charset="0"/>
              <a:ea typeface="Verdana" panose="020B0604030504040204" pitchFamily="34" charset="0"/>
              <a:cs typeface="Verdana" panose="020B0604030504040204" pitchFamily="34" charset="0"/>
            </a:endParaRPr>
          </a:p>
        </p:txBody>
      </p:sp>
      <p:sp>
        <p:nvSpPr>
          <p:cNvPr id="34" name="Rectangle 33"/>
          <p:cNvSpPr/>
          <p:nvPr/>
        </p:nvSpPr>
        <p:spPr>
          <a:xfrm>
            <a:off x="-36512" y="1844824"/>
            <a:ext cx="3600400" cy="4803385"/>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2926653598"/>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50"/>
                                      </p:stCondLst>
                                      <p:iterate type="wd">
                                        <p:tmPct val="10000"/>
                                      </p:iterate>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childTnLst>
                                    </p:cTn>
                                  </p:par>
                                </p:childTnLst>
                              </p:cTn>
                            </p:par>
                            <p:par>
                              <p:cTn id="8" fill="hold">
                                <p:stCondLst>
                                  <p:cond delay="1200"/>
                                </p:stCondLst>
                                <p:childTnLst>
                                  <p:par>
                                    <p:cTn id="9" presetID="10" presetClass="entr" presetSubtype="0" fill="hold" grpId="1" nodeType="afterEffect">
                                      <p:stCondLst>
                                        <p:cond delay="0"/>
                                      </p:stCondLst>
                                      <p:iterate type="wd">
                                        <p:tmPct val="10000"/>
                                      </p:iterate>
                                      <p:childTnLst>
                                        <p:set>
                                          <p:cBhvr>
                                            <p:cTn id="10" dur="1" fill="hold">
                                              <p:stCondLst>
                                                <p:cond delay="0"/>
                                              </p:stCondLst>
                                            </p:cTn>
                                            <p:tgtEl>
                                              <p:spTgt spid="14"/>
                                            </p:tgtEl>
                                            <p:attrNameLst>
                                              <p:attrName>style.visibility</p:attrName>
                                            </p:attrNameLst>
                                          </p:cBhvr>
                                          <p:to>
                                            <p:strVal val="visible"/>
                                          </p:to>
                                        </p:set>
                                        <p:animEffect transition="in" filter="fade">
                                          <p:cBhvr>
                                            <p:cTn id="11" dur="500"/>
                                            <p:tgtEl>
                                              <p:spTgt spid="14"/>
                                            </p:tgtEl>
                                          </p:cBhvr>
                                        </p:animEffect>
                                      </p:childTnLst>
                                    </p:cTn>
                                  </p:par>
                                </p:childTnLst>
                              </p:cTn>
                            </p:par>
                            <p:par>
                              <p:cTn id="12" fill="hold">
                                <p:stCondLst>
                                  <p:cond delay="1800"/>
                                </p:stCondLst>
                                <p:childTnLst>
                                  <p:par>
                                    <p:cTn id="13" presetID="10" presetClass="entr" presetSubtype="0" fill="hold" nodeType="afterEffect">
                                      <p:stCondLst>
                                        <p:cond delay="0"/>
                                      </p:stCondLst>
                                      <p:iterate type="wd">
                                        <p:tmPct val="10000"/>
                                      </p:iterate>
                                      <p:childTnLst>
                                        <p:set>
                                          <p:cBhvr>
                                            <p:cTn id="14" dur="1" fill="hold">
                                              <p:stCondLst>
                                                <p:cond delay="0"/>
                                              </p:stCondLst>
                                            </p:cTn>
                                            <p:tgtEl>
                                              <p:spTgt spid="35"/>
                                            </p:tgtEl>
                                            <p:attrNameLst>
                                              <p:attrName>style.visibility</p:attrName>
                                            </p:attrNameLst>
                                          </p:cBhvr>
                                          <p:to>
                                            <p:strVal val="visible"/>
                                          </p:to>
                                        </p:set>
                                        <p:animEffect transition="in" filter="fade">
                                          <p:cBhvr>
                                            <p:cTn id="15" dur="500"/>
                                            <p:tgtEl>
                                              <p:spTgt spid="35"/>
                                            </p:tgtEl>
                                          </p:cBhvr>
                                        </p:animEffect>
                                      </p:childTnLst>
                                    </p:cTn>
                                  </p:par>
                                </p:childTnLst>
                              </p:cTn>
                            </p:par>
                            <p:par>
                              <p:cTn id="16" fill="hold">
                                <p:stCondLst>
                                  <p:cond delay="2300"/>
                                </p:stCondLst>
                                <p:childTnLst>
                                  <p:par>
                                    <p:cTn id="17" presetID="10" presetClass="entr" presetSubtype="0" fill="hold" grpId="0" nodeType="afterEffect">
                                      <p:stCondLst>
                                        <p:cond delay="0"/>
                                      </p:stCondLst>
                                      <p:iterate type="wd">
                                        <p:tmPct val="10000"/>
                                      </p:iterate>
                                      <p:childTnLst>
                                        <p:set>
                                          <p:cBhvr>
                                            <p:cTn id="18" dur="1" fill="hold">
                                              <p:stCondLst>
                                                <p:cond delay="0"/>
                                              </p:stCondLst>
                                            </p:cTn>
                                            <p:tgtEl>
                                              <p:spTgt spid="33"/>
                                            </p:tgtEl>
                                            <p:attrNameLst>
                                              <p:attrName>style.visibility</p:attrName>
                                            </p:attrNameLst>
                                          </p:cBhvr>
                                          <p:to>
                                            <p:strVal val="visible"/>
                                          </p:to>
                                        </p:set>
                                        <p:animEffect transition="in" filter="fade">
                                          <p:cBhvr>
                                            <p:cTn id="19" dur="500"/>
                                            <p:tgtEl>
                                              <p:spTgt spid="33"/>
                                            </p:tgtEl>
                                          </p:cBhvr>
                                        </p:animEffect>
                                      </p:childTnLst>
                                    </p:cTn>
                                  </p:par>
                                </p:childTnLst>
                              </p:cTn>
                            </p:par>
                            <p:par>
                              <p:cTn id="20" fill="hold">
                                <p:stCondLst>
                                  <p:cond delay="3600"/>
                                </p:stCondLst>
                                <p:childTnLst>
                                  <p:par>
                                    <p:cTn id="21" presetID="1" presetClass="entr" presetSubtype="0" fill="hold" grpId="0" nodeType="afterEffect">
                                      <p:stCondLst>
                                        <p:cond delay="0"/>
                                      </p:stCondLst>
                                      <p:iterate type="wd">
                                        <p:tmAbs val="500"/>
                                      </p:iterate>
                                      <p:childTnLst>
                                        <p:set>
                                          <p:cBhvr>
                                            <p:cTn id="22" dur="1" fill="hold">
                                              <p:stCondLst>
                                                <p:cond delay="0"/>
                                              </p:stCondLst>
                                            </p:cTn>
                                            <p:tgtEl>
                                              <p:spTgt spid="3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iterate type="wd">
                                        <p:tmPct val="10000"/>
                                      </p:iterate>
                                      <p:childTnLst>
                                        <p:set>
                                          <p:cBhvr>
                                            <p:cTn id="26" dur="1" fill="hold">
                                              <p:stCondLst>
                                                <p:cond delay="0"/>
                                              </p:stCondLst>
                                            </p:cTn>
                                            <p:tgtEl>
                                              <p:spTgt spid="53"/>
                                            </p:tgtEl>
                                            <p:attrNameLst>
                                              <p:attrName>style.visibility</p:attrName>
                                            </p:attrNameLst>
                                          </p:cBhvr>
                                          <p:to>
                                            <p:strVal val="visible"/>
                                          </p:to>
                                        </p:set>
                                        <p:animEffect transition="in" filter="fade">
                                          <p:cBhvr>
                                            <p:cTn id="27"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8" restart="whenNotActive" fill="hold" evtFilter="cancelBubble" nodeType="interactiveSeq">
                    <p:stCondLst>
                      <p:cond evt="onClick" delay="0">
                        <p:tgtEl>
                          <p:spTgt spid="34"/>
                        </p:tgtEl>
                      </p:cond>
                    </p:stCondLst>
                    <p:endSync evt="end" delay="0">
                      <p:rtn val="all"/>
                    </p:endSync>
                    <p:childTnLst>
                      <p:par>
                        <p:cTn id="29" fill="hold">
                          <p:stCondLst>
                            <p:cond delay="0"/>
                          </p:stCondLst>
                          <p:childTnLst>
                            <p:par>
                              <p:cTn id="30" fill="hold">
                                <p:stCondLst>
                                  <p:cond delay="0"/>
                                </p:stCondLst>
                                <p:childTnLst>
                                  <p:par>
                                    <p:cTn id="31" presetID="35" presetClass="path" presetSubtype="0" accel="9000" decel="8000" fill="hold" grpId="0" nodeType="withEffect">
                                      <p:stCondLst>
                                        <p:cond delay="0"/>
                                      </p:stCondLst>
                                      <p:iterate type="wd">
                                        <p:tmPct val="0"/>
                                      </p:iterate>
                                      <p:childTnLst>
                                        <p:animMotion origin="layout" path="M -2.77778E-7 1.11111E-6 L 0.00208 0.34676 " pathEditMode="relative" rAng="0" ptsTypes="AA">
                                          <p:cBhvr>
                                            <p:cTn id="32" dur="5000" fill="hold"/>
                                            <p:tgtEl>
                                              <p:spTgt spid="14"/>
                                            </p:tgtEl>
                                            <p:attrNameLst>
                                              <p:attrName>ppt_x</p:attrName>
                                              <p:attrName>ppt_y</p:attrName>
                                            </p:attrNameLst>
                                          </p:cBhvr>
                                          <p:rCtr x="104" y="17338"/>
                                        </p:animMotion>
                                      </p:childTnLst>
                                    </p:cTn>
                                  </p:par>
                                  <p:par>
                                    <p:cTn id="33" presetID="6" presetClass="emph" presetSubtype="0" fill="hold" nodeType="withEffect" p14:presetBounceEnd="1500">
                                      <p:stCondLst>
                                        <p:cond delay="2500"/>
                                      </p:stCondLst>
                                      <p:iterate type="wd">
                                        <p:tmPct val="0"/>
                                      </p:iterate>
                                      <p:childTnLst>
                                        <p:animScale p14:bounceEnd="1500">
                                          <p:cBhvr>
                                            <p:cTn id="34" dur="2500" fill="hold"/>
                                            <p:tgtEl>
                                              <p:spTgt spid="35"/>
                                            </p:tgtEl>
                                          </p:cBhvr>
                                          <p:by x="100000" y="29000"/>
                                        </p:animScale>
                                      </p:childTnLst>
                                    </p:cTn>
                                  </p:par>
                                  <p:par>
                                    <p:cTn id="35" presetID="42" presetClass="path" presetSubtype="0" accel="50000" decel="50000" fill="hold" nodeType="withEffect">
                                      <p:stCondLst>
                                        <p:cond delay="2500"/>
                                      </p:stCondLst>
                                      <p:iterate type="wd">
                                        <p:tmPct val="0"/>
                                      </p:iterate>
                                      <p:childTnLst>
                                        <p:animMotion origin="layout" path="M -3.33333E-6 3.7037E-6 L -0.00347 0.09074 " pathEditMode="relative" rAng="0" ptsTypes="AA">
                                          <p:cBhvr>
                                            <p:cTn id="36" dur="2600" fill="hold"/>
                                            <p:tgtEl>
                                              <p:spTgt spid="35"/>
                                            </p:tgtEl>
                                            <p:attrNameLst>
                                              <p:attrName>ppt_x</p:attrName>
                                              <p:attrName>ppt_y</p:attrName>
                                            </p:attrNameLst>
                                          </p:cBhvr>
                                          <p:rCtr x="-174" y="4537"/>
                                        </p:animMotion>
                                      </p:childTnLst>
                                    </p:cTn>
                                  </p:par>
                                  <p:par>
                                    <p:cTn id="37" presetID="10" presetClass="entr" presetSubtype="0" fill="hold" grpId="0" nodeType="withEffect">
                                      <p:stCondLst>
                                        <p:cond delay="3750"/>
                                      </p:stCondLst>
                                      <p:iterate type="wd">
                                        <p:tmPct val="20000"/>
                                      </p:iterate>
                                      <p:childTnLst>
                                        <p:set>
                                          <p:cBhvr>
                                            <p:cTn id="38" dur="1" fill="hold">
                                              <p:stCondLst>
                                                <p:cond delay="0"/>
                                              </p:stCondLst>
                                            </p:cTn>
                                            <p:tgtEl>
                                              <p:spTgt spid="51"/>
                                            </p:tgtEl>
                                            <p:attrNameLst>
                                              <p:attrName>style.visibility</p:attrName>
                                            </p:attrNameLst>
                                          </p:cBhvr>
                                          <p:to>
                                            <p:strVal val="visible"/>
                                          </p:to>
                                        </p:set>
                                        <p:animEffect transition="in" filter="fade">
                                          <p:cBhvr>
                                            <p:cTn id="39" dur="500"/>
                                            <p:tgtEl>
                                              <p:spTgt spid="51"/>
                                            </p:tgtEl>
                                          </p:cBhvr>
                                        </p:animEffect>
                                      </p:childTnLst>
                                    </p:cTn>
                                  </p:par>
                                </p:childTnLst>
                              </p:cTn>
                            </p:par>
                          </p:childTnLst>
                        </p:cTn>
                      </p:par>
                    </p:childTnLst>
                  </p:cTn>
                  <p:nextCondLst>
                    <p:cond evt="onClick" delay="0">
                      <p:tgtEl>
                        <p:spTgt spid="34"/>
                      </p:tgtEl>
                    </p:cond>
                  </p:nextCondLst>
                </p:seq>
              </p:childTnLst>
            </p:cTn>
          </p:par>
        </p:tnLst>
        <p:bldLst>
          <p:bldP spid="32" grpId="0"/>
          <p:bldP spid="33" grpId="0"/>
          <p:bldP spid="14" grpId="0" animBg="1"/>
          <p:bldP spid="14" grpId="1" animBg="1"/>
          <p:bldP spid="51" grpId="0"/>
          <p:bldP spid="53" grpId="0"/>
          <p:bldP spid="34"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50"/>
                                      </p:stCondLst>
                                      <p:iterate type="wd">
                                        <p:tmPct val="10000"/>
                                      </p:iterate>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childTnLst>
                                    </p:cTn>
                                  </p:par>
                                </p:childTnLst>
                              </p:cTn>
                            </p:par>
                            <p:par>
                              <p:cTn id="8" fill="hold">
                                <p:stCondLst>
                                  <p:cond delay="1200"/>
                                </p:stCondLst>
                                <p:childTnLst>
                                  <p:par>
                                    <p:cTn id="9" presetID="10" presetClass="entr" presetSubtype="0" fill="hold" grpId="1" nodeType="afterEffect">
                                      <p:stCondLst>
                                        <p:cond delay="0"/>
                                      </p:stCondLst>
                                      <p:iterate type="wd">
                                        <p:tmPct val="10000"/>
                                      </p:iterate>
                                      <p:childTnLst>
                                        <p:set>
                                          <p:cBhvr>
                                            <p:cTn id="10" dur="1" fill="hold">
                                              <p:stCondLst>
                                                <p:cond delay="0"/>
                                              </p:stCondLst>
                                            </p:cTn>
                                            <p:tgtEl>
                                              <p:spTgt spid="14"/>
                                            </p:tgtEl>
                                            <p:attrNameLst>
                                              <p:attrName>style.visibility</p:attrName>
                                            </p:attrNameLst>
                                          </p:cBhvr>
                                          <p:to>
                                            <p:strVal val="visible"/>
                                          </p:to>
                                        </p:set>
                                        <p:animEffect transition="in" filter="fade">
                                          <p:cBhvr>
                                            <p:cTn id="11" dur="500"/>
                                            <p:tgtEl>
                                              <p:spTgt spid="14"/>
                                            </p:tgtEl>
                                          </p:cBhvr>
                                        </p:animEffect>
                                      </p:childTnLst>
                                    </p:cTn>
                                  </p:par>
                                </p:childTnLst>
                              </p:cTn>
                            </p:par>
                            <p:par>
                              <p:cTn id="12" fill="hold">
                                <p:stCondLst>
                                  <p:cond delay="1800"/>
                                </p:stCondLst>
                                <p:childTnLst>
                                  <p:par>
                                    <p:cTn id="13" presetID="10" presetClass="entr" presetSubtype="0" fill="hold" nodeType="afterEffect">
                                      <p:stCondLst>
                                        <p:cond delay="0"/>
                                      </p:stCondLst>
                                      <p:iterate type="wd">
                                        <p:tmPct val="10000"/>
                                      </p:iterate>
                                      <p:childTnLst>
                                        <p:set>
                                          <p:cBhvr>
                                            <p:cTn id="14" dur="1" fill="hold">
                                              <p:stCondLst>
                                                <p:cond delay="0"/>
                                              </p:stCondLst>
                                            </p:cTn>
                                            <p:tgtEl>
                                              <p:spTgt spid="35"/>
                                            </p:tgtEl>
                                            <p:attrNameLst>
                                              <p:attrName>style.visibility</p:attrName>
                                            </p:attrNameLst>
                                          </p:cBhvr>
                                          <p:to>
                                            <p:strVal val="visible"/>
                                          </p:to>
                                        </p:set>
                                        <p:animEffect transition="in" filter="fade">
                                          <p:cBhvr>
                                            <p:cTn id="15" dur="500"/>
                                            <p:tgtEl>
                                              <p:spTgt spid="35"/>
                                            </p:tgtEl>
                                          </p:cBhvr>
                                        </p:animEffect>
                                      </p:childTnLst>
                                    </p:cTn>
                                  </p:par>
                                </p:childTnLst>
                              </p:cTn>
                            </p:par>
                            <p:par>
                              <p:cTn id="16" fill="hold">
                                <p:stCondLst>
                                  <p:cond delay="2300"/>
                                </p:stCondLst>
                                <p:childTnLst>
                                  <p:par>
                                    <p:cTn id="17" presetID="10" presetClass="entr" presetSubtype="0" fill="hold" grpId="0" nodeType="afterEffect">
                                      <p:stCondLst>
                                        <p:cond delay="0"/>
                                      </p:stCondLst>
                                      <p:iterate type="wd">
                                        <p:tmPct val="10000"/>
                                      </p:iterate>
                                      <p:childTnLst>
                                        <p:set>
                                          <p:cBhvr>
                                            <p:cTn id="18" dur="1" fill="hold">
                                              <p:stCondLst>
                                                <p:cond delay="0"/>
                                              </p:stCondLst>
                                            </p:cTn>
                                            <p:tgtEl>
                                              <p:spTgt spid="33"/>
                                            </p:tgtEl>
                                            <p:attrNameLst>
                                              <p:attrName>style.visibility</p:attrName>
                                            </p:attrNameLst>
                                          </p:cBhvr>
                                          <p:to>
                                            <p:strVal val="visible"/>
                                          </p:to>
                                        </p:set>
                                        <p:animEffect transition="in" filter="fade">
                                          <p:cBhvr>
                                            <p:cTn id="19" dur="500"/>
                                            <p:tgtEl>
                                              <p:spTgt spid="33"/>
                                            </p:tgtEl>
                                          </p:cBhvr>
                                        </p:animEffect>
                                      </p:childTnLst>
                                    </p:cTn>
                                  </p:par>
                                </p:childTnLst>
                              </p:cTn>
                            </p:par>
                            <p:par>
                              <p:cTn id="20" fill="hold">
                                <p:stCondLst>
                                  <p:cond delay="3600"/>
                                </p:stCondLst>
                                <p:childTnLst>
                                  <p:par>
                                    <p:cTn id="21" presetID="1" presetClass="entr" presetSubtype="0" fill="hold" grpId="0" nodeType="afterEffect">
                                      <p:stCondLst>
                                        <p:cond delay="0"/>
                                      </p:stCondLst>
                                      <p:iterate type="wd">
                                        <p:tmAbs val="500"/>
                                      </p:iterate>
                                      <p:childTnLst>
                                        <p:set>
                                          <p:cBhvr>
                                            <p:cTn id="22" dur="1" fill="hold">
                                              <p:stCondLst>
                                                <p:cond delay="0"/>
                                              </p:stCondLst>
                                            </p:cTn>
                                            <p:tgtEl>
                                              <p:spTgt spid="3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iterate type="wd">
                                        <p:tmPct val="10000"/>
                                      </p:iterate>
                                      <p:childTnLst>
                                        <p:set>
                                          <p:cBhvr>
                                            <p:cTn id="26" dur="1" fill="hold">
                                              <p:stCondLst>
                                                <p:cond delay="0"/>
                                              </p:stCondLst>
                                            </p:cTn>
                                            <p:tgtEl>
                                              <p:spTgt spid="53"/>
                                            </p:tgtEl>
                                            <p:attrNameLst>
                                              <p:attrName>style.visibility</p:attrName>
                                            </p:attrNameLst>
                                          </p:cBhvr>
                                          <p:to>
                                            <p:strVal val="visible"/>
                                          </p:to>
                                        </p:set>
                                        <p:animEffect transition="in" filter="fade">
                                          <p:cBhvr>
                                            <p:cTn id="27"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8" restart="whenNotActive" fill="hold" evtFilter="cancelBubble" nodeType="interactiveSeq">
                    <p:stCondLst>
                      <p:cond evt="onClick" delay="0">
                        <p:tgtEl>
                          <p:spTgt spid="34"/>
                        </p:tgtEl>
                      </p:cond>
                    </p:stCondLst>
                    <p:endSync evt="end" delay="0">
                      <p:rtn val="all"/>
                    </p:endSync>
                    <p:childTnLst>
                      <p:par>
                        <p:cTn id="29" fill="hold">
                          <p:stCondLst>
                            <p:cond delay="0"/>
                          </p:stCondLst>
                          <p:childTnLst>
                            <p:par>
                              <p:cTn id="30" fill="hold">
                                <p:stCondLst>
                                  <p:cond delay="0"/>
                                </p:stCondLst>
                                <p:childTnLst>
                                  <p:par>
                                    <p:cTn id="31" presetID="35" presetClass="path" presetSubtype="0" accel="9000" decel="8000" fill="hold" grpId="0" nodeType="withEffect">
                                      <p:stCondLst>
                                        <p:cond delay="0"/>
                                      </p:stCondLst>
                                      <p:iterate type="wd">
                                        <p:tmPct val="0"/>
                                      </p:iterate>
                                      <p:childTnLst>
                                        <p:animMotion origin="layout" path="M -2.77778E-7 1.11111E-6 L 0.00208 0.34676 " pathEditMode="relative" rAng="0" ptsTypes="AA">
                                          <p:cBhvr>
                                            <p:cTn id="32" dur="5000" fill="hold"/>
                                            <p:tgtEl>
                                              <p:spTgt spid="14"/>
                                            </p:tgtEl>
                                            <p:attrNameLst>
                                              <p:attrName>ppt_x</p:attrName>
                                              <p:attrName>ppt_y</p:attrName>
                                            </p:attrNameLst>
                                          </p:cBhvr>
                                          <p:rCtr x="104" y="17338"/>
                                        </p:animMotion>
                                      </p:childTnLst>
                                    </p:cTn>
                                  </p:par>
                                  <p:par>
                                    <p:cTn id="33" presetID="6" presetClass="emph" presetSubtype="0" fill="hold" nodeType="withEffect">
                                      <p:stCondLst>
                                        <p:cond delay="2500"/>
                                      </p:stCondLst>
                                      <p:iterate type="wd">
                                        <p:tmPct val="0"/>
                                      </p:iterate>
                                      <p:childTnLst>
                                        <p:animScale>
                                          <p:cBhvr>
                                            <p:cTn id="34" dur="2500" fill="hold"/>
                                            <p:tgtEl>
                                              <p:spTgt spid="35"/>
                                            </p:tgtEl>
                                          </p:cBhvr>
                                          <p:by x="100000" y="29000"/>
                                        </p:animScale>
                                      </p:childTnLst>
                                    </p:cTn>
                                  </p:par>
                                  <p:par>
                                    <p:cTn id="35" presetID="42" presetClass="path" presetSubtype="0" accel="50000" decel="50000" fill="hold" nodeType="withEffect">
                                      <p:stCondLst>
                                        <p:cond delay="2500"/>
                                      </p:stCondLst>
                                      <p:iterate type="wd">
                                        <p:tmPct val="0"/>
                                      </p:iterate>
                                      <p:childTnLst>
                                        <p:animMotion origin="layout" path="M -3.33333E-6 3.7037E-6 L -0.00347 0.09074 " pathEditMode="relative" rAng="0" ptsTypes="AA">
                                          <p:cBhvr>
                                            <p:cTn id="36" dur="2600" fill="hold"/>
                                            <p:tgtEl>
                                              <p:spTgt spid="35"/>
                                            </p:tgtEl>
                                            <p:attrNameLst>
                                              <p:attrName>ppt_x</p:attrName>
                                              <p:attrName>ppt_y</p:attrName>
                                            </p:attrNameLst>
                                          </p:cBhvr>
                                          <p:rCtr x="-174" y="4537"/>
                                        </p:animMotion>
                                      </p:childTnLst>
                                    </p:cTn>
                                  </p:par>
                                  <p:par>
                                    <p:cTn id="37" presetID="10" presetClass="entr" presetSubtype="0" fill="hold" grpId="0" nodeType="withEffect">
                                      <p:stCondLst>
                                        <p:cond delay="3750"/>
                                      </p:stCondLst>
                                      <p:iterate type="wd">
                                        <p:tmPct val="20000"/>
                                      </p:iterate>
                                      <p:childTnLst>
                                        <p:set>
                                          <p:cBhvr>
                                            <p:cTn id="38" dur="1" fill="hold">
                                              <p:stCondLst>
                                                <p:cond delay="0"/>
                                              </p:stCondLst>
                                            </p:cTn>
                                            <p:tgtEl>
                                              <p:spTgt spid="51"/>
                                            </p:tgtEl>
                                            <p:attrNameLst>
                                              <p:attrName>style.visibility</p:attrName>
                                            </p:attrNameLst>
                                          </p:cBhvr>
                                          <p:to>
                                            <p:strVal val="visible"/>
                                          </p:to>
                                        </p:set>
                                        <p:animEffect transition="in" filter="fade">
                                          <p:cBhvr>
                                            <p:cTn id="39" dur="500"/>
                                            <p:tgtEl>
                                              <p:spTgt spid="51"/>
                                            </p:tgtEl>
                                          </p:cBhvr>
                                        </p:animEffect>
                                      </p:childTnLst>
                                    </p:cTn>
                                  </p:par>
                                </p:childTnLst>
                              </p:cTn>
                            </p:par>
                          </p:childTnLst>
                        </p:cTn>
                      </p:par>
                    </p:childTnLst>
                  </p:cTn>
                  <p:nextCondLst>
                    <p:cond evt="onClick" delay="0">
                      <p:tgtEl>
                        <p:spTgt spid="34"/>
                      </p:tgtEl>
                    </p:cond>
                  </p:nextCondLst>
                </p:seq>
              </p:childTnLst>
            </p:cTn>
          </p:par>
        </p:tnLst>
        <p:bldLst>
          <p:bldP spid="32" grpId="0"/>
          <p:bldP spid="33" grpId="0"/>
          <p:bldP spid="14" grpId="0" animBg="1"/>
          <p:bldP spid="14" grpId="1" animBg="1"/>
          <p:bldP spid="51" grpId="0"/>
          <p:bldP spid="53" grpId="0"/>
          <p:bldP spid="34" grpId="0" animBg="1"/>
        </p:bldLst>
      </p:timing>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152" y="2733501"/>
            <a:ext cx="2085584" cy="2430401"/>
          </a:xfrm>
          <a:prstGeom prst="rect">
            <a:avLst/>
          </a:prstGeom>
        </p:spPr>
      </p:pic>
      <p:sp>
        <p:nvSpPr>
          <p:cNvPr id="2" name="Titre 1"/>
          <p:cNvSpPr>
            <a:spLocks noGrp="1"/>
          </p:cNvSpPr>
          <p:nvPr>
            <p:ph type="title"/>
          </p:nvPr>
        </p:nvSpPr>
        <p:spPr>
          <a:xfrm>
            <a:off x="457200" y="0"/>
            <a:ext cx="8229600" cy="1268760"/>
          </a:xfrm>
        </p:spPr>
        <p:txBody>
          <a:bodyPr>
            <a:normAutofit/>
          </a:bodyPr>
          <a:lstStyle/>
          <a:p>
            <a:r>
              <a:rPr lang="fr-FR" dirty="0" smtClean="0">
                <a:latin typeface="Verdana" panose="020B0604030504040204" pitchFamily="34" charset="0"/>
                <a:ea typeface="Verdana" panose="020B0604030504040204" pitchFamily="34" charset="0"/>
                <a:cs typeface="Verdana" panose="020B0604030504040204" pitchFamily="34" charset="0"/>
              </a:rPr>
              <a:t>L’énergie, le travail.</a:t>
            </a:r>
            <a:endParaRPr lang="fr-FR" dirty="0"/>
          </a:p>
        </p:txBody>
      </p:sp>
      <p:sp>
        <p:nvSpPr>
          <p:cNvPr id="32" name="Espace réservé du contenu 2"/>
          <p:cNvSpPr txBox="1">
            <a:spLocks/>
          </p:cNvSpPr>
          <p:nvPr/>
        </p:nvSpPr>
        <p:spPr>
          <a:xfrm>
            <a:off x="1006463" y="1556792"/>
            <a:ext cx="7452321" cy="349187"/>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sz="1800" dirty="0" smtClean="0">
                <a:latin typeface="Verdana" panose="020B0604030504040204" pitchFamily="34" charset="0"/>
                <a:ea typeface="Verdana" panose="020B0604030504040204" pitchFamily="34" charset="0"/>
                <a:cs typeface="Verdana" panose="020B0604030504040204" pitchFamily="34" charset="0"/>
              </a:rPr>
              <a:t>Quelle est l’énergie produite par une charge qui tourne ?</a:t>
            </a:r>
          </a:p>
          <a:p>
            <a:pPr marL="0" indent="0">
              <a:buNone/>
            </a:pPr>
            <a:r>
              <a:rPr lang="fr-FR" sz="1800" dirty="0" smtClean="0">
                <a:latin typeface="Verdana" panose="020B0604030504040204" pitchFamily="34" charset="0"/>
                <a:ea typeface="Verdana" panose="020B0604030504040204" pitchFamily="34" charset="0"/>
                <a:cs typeface="Verdana" panose="020B0604030504040204" pitchFamily="34" charset="0"/>
              </a:rPr>
              <a:t>Ou quelle est l’énergie nécessaire pour qu’une charge tourne ?</a:t>
            </a:r>
            <a:endParaRPr lang="fr-FR" sz="1800" dirty="0">
              <a:latin typeface="Verdana" panose="020B0604030504040204" pitchFamily="34" charset="0"/>
              <a:ea typeface="Verdana" panose="020B0604030504040204" pitchFamily="34" charset="0"/>
              <a:cs typeface="Verdana" panose="020B0604030504040204" pitchFamily="34" charset="0"/>
            </a:endParaRPr>
          </a:p>
        </p:txBody>
      </p:sp>
      <p:sp>
        <p:nvSpPr>
          <p:cNvPr id="33" name="Espace réservé du contenu 2"/>
          <p:cNvSpPr txBox="1">
            <a:spLocks/>
          </p:cNvSpPr>
          <p:nvPr/>
        </p:nvSpPr>
        <p:spPr>
          <a:xfrm>
            <a:off x="2642868" y="2934655"/>
            <a:ext cx="6183320" cy="69837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sz="1600" dirty="0" smtClean="0">
                <a:latin typeface="Verdana" panose="020B0604030504040204" pitchFamily="34" charset="0"/>
                <a:ea typeface="Verdana" panose="020B0604030504040204" pitchFamily="34" charset="0"/>
                <a:cs typeface="Verdana" panose="020B0604030504040204" pitchFamily="34" charset="0"/>
              </a:rPr>
              <a:t>« </a:t>
            </a:r>
            <a:r>
              <a:rPr lang="fr-FR" sz="1600" dirty="0" err="1" smtClean="0">
                <a:latin typeface="Verdana" panose="020B0604030504040204" pitchFamily="34" charset="0"/>
                <a:ea typeface="Verdana" panose="020B0604030504040204" pitchFamily="34" charset="0"/>
                <a:cs typeface="Verdana" panose="020B0604030504040204" pitchFamily="34" charset="0"/>
              </a:rPr>
              <a:t>têtdampoule</a:t>
            </a:r>
            <a:r>
              <a:rPr lang="fr-FR" sz="1600" dirty="0" smtClean="0">
                <a:latin typeface="Verdana" panose="020B0604030504040204" pitchFamily="34" charset="0"/>
                <a:ea typeface="Verdana" panose="020B0604030504040204" pitchFamily="34" charset="0"/>
                <a:cs typeface="Verdana" panose="020B0604030504040204" pitchFamily="34" charset="0"/>
              </a:rPr>
              <a:t> » fournit un travail en pédalant…. </a:t>
            </a:r>
            <a:br>
              <a:rPr lang="fr-FR" sz="1600" dirty="0" smtClean="0">
                <a:latin typeface="Verdana" panose="020B0604030504040204" pitchFamily="34" charset="0"/>
                <a:ea typeface="Verdana" panose="020B0604030504040204" pitchFamily="34" charset="0"/>
                <a:cs typeface="Verdana" panose="020B0604030504040204" pitchFamily="34" charset="0"/>
              </a:rPr>
            </a:br>
            <a:r>
              <a:rPr lang="fr-FR" sz="1600" dirty="0" smtClean="0">
                <a:latin typeface="Verdana" panose="020B0604030504040204" pitchFamily="34" charset="0"/>
                <a:ea typeface="Verdana" panose="020B0604030504040204" pitchFamily="34" charset="0"/>
                <a:cs typeface="Verdana" panose="020B0604030504040204" pitchFamily="34" charset="0"/>
              </a:rPr>
              <a:t>En supposant l’effort constant sur les pédales (moyenne)</a:t>
            </a:r>
            <a:br>
              <a:rPr lang="fr-FR" sz="1600" dirty="0" smtClean="0">
                <a:latin typeface="Verdana" panose="020B0604030504040204" pitchFamily="34" charset="0"/>
                <a:ea typeface="Verdana" panose="020B0604030504040204" pitchFamily="34" charset="0"/>
                <a:cs typeface="Verdana" panose="020B0604030504040204" pitchFamily="34" charset="0"/>
              </a:rPr>
            </a:br>
            <a:r>
              <a:rPr lang="fr-FR" sz="1600" dirty="0" smtClean="0">
                <a:latin typeface="Verdana" panose="020B0604030504040204" pitchFamily="34" charset="0"/>
                <a:ea typeface="Verdana" panose="020B0604030504040204" pitchFamily="34" charset="0"/>
                <a:cs typeface="Verdana" panose="020B0604030504040204" pitchFamily="34" charset="0"/>
              </a:rPr>
              <a:t>le  travail va être fonction de….</a:t>
            </a:r>
            <a:endParaRPr lang="fr-FR" sz="1600" b="1" dirty="0">
              <a:latin typeface="Verdana" panose="020B0604030504040204" pitchFamily="34" charset="0"/>
              <a:ea typeface="Verdana" panose="020B0604030504040204" pitchFamily="34" charset="0"/>
              <a:cs typeface="Verdana" panose="020B0604030504040204" pitchFamily="34" charset="0"/>
            </a:endParaRPr>
          </a:p>
        </p:txBody>
      </p:sp>
      <p:sp>
        <p:nvSpPr>
          <p:cNvPr id="52" name="Espace réservé du contenu 2"/>
          <p:cNvSpPr txBox="1">
            <a:spLocks/>
          </p:cNvSpPr>
          <p:nvPr/>
        </p:nvSpPr>
        <p:spPr>
          <a:xfrm>
            <a:off x="2205104" y="3969263"/>
            <a:ext cx="7058848" cy="69837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endParaRPr lang="fr-FR" sz="1600" dirty="0" smtClean="0">
              <a:latin typeface="Verdana" panose="020B0604030504040204" pitchFamily="34" charset="0"/>
              <a:ea typeface="Verdana" panose="020B0604030504040204" pitchFamily="34" charset="0"/>
              <a:cs typeface="Verdana" panose="020B0604030504040204" pitchFamily="34" charset="0"/>
            </a:endParaRPr>
          </a:p>
        </p:txBody>
      </p:sp>
      <p:sp>
        <p:nvSpPr>
          <p:cNvPr id="53" name="Espace réservé du contenu 2"/>
          <p:cNvSpPr txBox="1">
            <a:spLocks/>
          </p:cNvSpPr>
          <p:nvPr/>
        </p:nvSpPr>
        <p:spPr>
          <a:xfrm>
            <a:off x="21906" y="4318450"/>
            <a:ext cx="9027128" cy="208927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88000" indent="457200" algn="ctr">
              <a:buNone/>
              <a:tabLst>
                <a:tab pos="108000" algn="l"/>
              </a:tabLst>
            </a:pPr>
            <a:r>
              <a:rPr lang="fr-FR" sz="1600" dirty="0" smtClean="0">
                <a:latin typeface="Verdana" panose="020B0604030504040204" pitchFamily="34" charset="0"/>
                <a:ea typeface="Verdana" panose="020B0604030504040204" pitchFamily="34" charset="0"/>
                <a:cs typeface="Verdana" panose="020B0604030504040204" pitchFamily="34" charset="0"/>
              </a:rPr>
              <a:t>L’énergie développée W (en Joules) est proportionnelle:</a:t>
            </a:r>
          </a:p>
          <a:p>
            <a:pPr marL="288000" indent="457200" algn="ctr">
              <a:buNone/>
              <a:tabLst>
                <a:tab pos="108000" algn="l"/>
              </a:tabLst>
            </a:pPr>
            <a:endParaRPr lang="fr-FR" sz="1600" dirty="0" smtClean="0">
              <a:latin typeface="Verdana" panose="020B0604030504040204" pitchFamily="34" charset="0"/>
              <a:ea typeface="Verdana" panose="020B0604030504040204" pitchFamily="34" charset="0"/>
              <a:cs typeface="Verdana" panose="020B0604030504040204" pitchFamily="34" charset="0"/>
            </a:endParaRPr>
          </a:p>
          <a:p>
            <a:pPr marL="573750" indent="-285750">
              <a:buFont typeface="Wingdings" panose="05000000000000000000" pitchFamily="2" charset="2"/>
              <a:buChar char="q"/>
              <a:tabLst>
                <a:tab pos="108000" algn="l"/>
              </a:tabLst>
            </a:pPr>
            <a:r>
              <a:rPr lang="fr-FR" sz="1600" dirty="0" smtClean="0">
                <a:latin typeface="Verdana" panose="020B0604030504040204" pitchFamily="34" charset="0"/>
                <a:ea typeface="Verdana" panose="020B0604030504040204" pitchFamily="34" charset="0"/>
                <a:cs typeface="Verdana" panose="020B0604030504040204" pitchFamily="34" charset="0"/>
              </a:rPr>
              <a:t>au </a:t>
            </a:r>
            <a:r>
              <a:rPr lang="fr-FR" sz="1600" b="1" dirty="0" smtClean="0">
                <a:latin typeface="Verdana" panose="020B0604030504040204" pitchFamily="34" charset="0"/>
                <a:ea typeface="Verdana" panose="020B0604030504040204" pitchFamily="34" charset="0"/>
                <a:cs typeface="Verdana" panose="020B0604030504040204" pitchFamily="34" charset="0"/>
              </a:rPr>
              <a:t>couple </a:t>
            </a:r>
            <a:r>
              <a:rPr lang="fr-FR" sz="1600" b="1" dirty="0" smtClean="0">
                <a:latin typeface="Adobe Arabic"/>
                <a:ea typeface="Verdana" panose="020B0604030504040204" pitchFamily="34" charset="0"/>
                <a:cs typeface="Adobe Arabic"/>
                <a:sym typeface="Symbol"/>
              </a:rPr>
              <a:t> </a:t>
            </a:r>
            <a:r>
              <a:rPr lang="fr-FR" sz="1600" dirty="0" smtClean="0">
                <a:latin typeface="Verdana" panose="020B0604030504040204" pitchFamily="34" charset="0"/>
                <a:ea typeface="Verdana" panose="020B0604030504040204" pitchFamily="34" charset="0"/>
                <a:cs typeface="Verdana" panose="020B0604030504040204" pitchFamily="34" charset="0"/>
              </a:rPr>
              <a:t>:produit de la force par la longueur du levier sur lequel elle s’exerce  (pédale) en mètre Newton mN.</a:t>
            </a:r>
          </a:p>
          <a:p>
            <a:pPr marL="573750" indent="-285750">
              <a:buFont typeface="Wingdings" panose="05000000000000000000" pitchFamily="2" charset="2"/>
              <a:buChar char="q"/>
              <a:tabLst>
                <a:tab pos="108000" algn="l"/>
              </a:tabLst>
            </a:pPr>
            <a:r>
              <a:rPr lang="fr-FR" sz="1600" dirty="0" smtClean="0">
                <a:latin typeface="Verdana" panose="020B0604030504040204" pitchFamily="34" charset="0"/>
                <a:ea typeface="Verdana" panose="020B0604030504040204" pitchFamily="34" charset="0"/>
                <a:cs typeface="Verdana" panose="020B0604030504040204" pitchFamily="34" charset="0"/>
              </a:rPr>
              <a:t>à la </a:t>
            </a:r>
            <a:r>
              <a:rPr lang="fr-FR" sz="1600" b="1" dirty="0" smtClean="0">
                <a:latin typeface="Verdana" panose="020B0604030504040204" pitchFamily="34" charset="0"/>
                <a:ea typeface="Verdana" panose="020B0604030504040204" pitchFamily="34" charset="0"/>
                <a:cs typeface="Verdana" panose="020B0604030504040204" pitchFamily="34" charset="0"/>
              </a:rPr>
              <a:t>vitesse de rotation </a:t>
            </a:r>
            <a:r>
              <a:rPr lang="fr-FR" sz="1600" b="1" dirty="0" smtClean="0">
                <a:latin typeface="Verdana" panose="020B0604030504040204" pitchFamily="34" charset="0"/>
                <a:ea typeface="Verdana" panose="020B0604030504040204" pitchFamily="34" charset="0"/>
                <a:cs typeface="Verdana" panose="020B0604030504040204" pitchFamily="34" charset="0"/>
                <a:sym typeface="Symbol"/>
              </a:rPr>
              <a:t> </a:t>
            </a:r>
            <a:r>
              <a:rPr lang="fr-FR" sz="1600" dirty="0" smtClean="0">
                <a:latin typeface="Verdana" panose="020B0604030504040204" pitchFamily="34" charset="0"/>
                <a:ea typeface="Verdana" panose="020B0604030504040204" pitchFamily="34" charset="0"/>
                <a:cs typeface="Verdana" panose="020B0604030504040204" pitchFamily="34" charset="0"/>
              </a:rPr>
              <a:t>(en radians par secondes rd.s</a:t>
            </a:r>
            <a:r>
              <a:rPr lang="fr-FR" sz="1600" baseline="30000" dirty="0" smtClean="0">
                <a:latin typeface="Verdana" panose="020B0604030504040204" pitchFamily="34" charset="0"/>
                <a:ea typeface="Verdana" panose="020B0604030504040204" pitchFamily="34" charset="0"/>
                <a:cs typeface="Verdana" panose="020B0604030504040204" pitchFamily="34" charset="0"/>
              </a:rPr>
              <a:t>-1</a:t>
            </a:r>
            <a:r>
              <a:rPr lang="fr-FR" sz="1600" dirty="0" smtClean="0">
                <a:latin typeface="Verdana" panose="020B0604030504040204" pitchFamily="34" charset="0"/>
                <a:ea typeface="Verdana" panose="020B0604030504040204" pitchFamily="34" charset="0"/>
                <a:cs typeface="Verdana" panose="020B0604030504040204" pitchFamily="34" charset="0"/>
              </a:rPr>
              <a:t>; 1tour = 2</a:t>
            </a:r>
            <a:r>
              <a:rPr lang="fr-FR" sz="1600" dirty="0" smtClean="0">
                <a:latin typeface="Verdana" panose="020B0604030504040204" pitchFamily="34" charset="0"/>
                <a:ea typeface="Verdana" panose="020B0604030504040204" pitchFamily="34" charset="0"/>
                <a:cs typeface="Verdana" panose="020B0604030504040204" pitchFamily="34" charset="0"/>
                <a:sym typeface="Symbol"/>
              </a:rPr>
              <a:t> radian</a:t>
            </a:r>
            <a:r>
              <a:rPr lang="fr-FR" sz="1600" dirty="0" smtClean="0">
                <a:latin typeface="Verdana" panose="020B0604030504040204" pitchFamily="34" charset="0"/>
                <a:ea typeface="Verdana" panose="020B0604030504040204" pitchFamily="34" charset="0"/>
                <a:cs typeface="Verdana" panose="020B0604030504040204" pitchFamily="34" charset="0"/>
              </a:rPr>
              <a:t>)</a:t>
            </a:r>
          </a:p>
          <a:p>
            <a:pPr marL="573750" indent="-285750">
              <a:buFont typeface="Wingdings" panose="05000000000000000000" pitchFamily="2" charset="2"/>
              <a:buChar char="q"/>
              <a:tabLst>
                <a:tab pos="108000" algn="l"/>
              </a:tabLst>
            </a:pPr>
            <a:r>
              <a:rPr lang="fr-FR" sz="1600" dirty="0" smtClean="0">
                <a:latin typeface="Verdana" panose="020B0604030504040204" pitchFamily="34" charset="0"/>
                <a:ea typeface="Verdana" panose="020B0604030504040204" pitchFamily="34" charset="0"/>
                <a:cs typeface="Verdana" panose="020B0604030504040204" pitchFamily="34" charset="0"/>
              </a:rPr>
              <a:t>au</a:t>
            </a:r>
            <a:r>
              <a:rPr lang="fr-FR" sz="1600" b="1" dirty="0" smtClean="0">
                <a:latin typeface="Verdana" panose="020B0604030504040204" pitchFamily="34" charset="0"/>
                <a:ea typeface="Verdana" panose="020B0604030504040204" pitchFamily="34" charset="0"/>
                <a:cs typeface="Verdana" panose="020B0604030504040204" pitchFamily="34" charset="0"/>
              </a:rPr>
              <a:t> temps t </a:t>
            </a:r>
            <a:r>
              <a:rPr lang="fr-FR" sz="1600" dirty="0" smtClean="0">
                <a:latin typeface="Verdana" panose="020B0604030504040204" pitchFamily="34" charset="0"/>
                <a:ea typeface="Verdana" panose="020B0604030504040204" pitchFamily="34" charset="0"/>
                <a:cs typeface="Verdana" panose="020B0604030504040204" pitchFamily="34" charset="0"/>
              </a:rPr>
              <a:t>pendant lequel est produit l’effort (en secondes).</a:t>
            </a:r>
          </a:p>
          <a:p>
            <a:pPr marL="0" indent="0">
              <a:buNone/>
            </a:pPr>
            <a:endParaRPr lang="fr-FR" sz="1600" dirty="0" smtClean="0">
              <a:latin typeface="Verdana" panose="020B0604030504040204" pitchFamily="34" charset="0"/>
              <a:ea typeface="Verdana" panose="020B0604030504040204" pitchFamily="34" charset="0"/>
              <a:cs typeface="Verdana" panose="020B0604030504040204" pitchFamily="34" charset="0"/>
            </a:endParaRPr>
          </a:p>
          <a:p>
            <a:pPr marL="0" indent="0" algn="ctr">
              <a:buNone/>
            </a:pPr>
            <a:r>
              <a:rPr lang="fr-FR" sz="1600" b="1" dirty="0" smtClean="0">
                <a:latin typeface="Verdana" panose="020B0604030504040204" pitchFamily="34" charset="0"/>
                <a:ea typeface="Verdana" panose="020B0604030504040204" pitchFamily="34" charset="0"/>
                <a:cs typeface="Verdana" panose="020B0604030504040204" pitchFamily="34" charset="0"/>
              </a:rPr>
              <a:t>W=</a:t>
            </a:r>
            <a:r>
              <a:rPr lang="fr-FR" sz="1600" b="1" dirty="0" smtClean="0">
                <a:latin typeface="Adobe Arabic"/>
                <a:ea typeface="Verdana" panose="020B0604030504040204" pitchFamily="34" charset="0"/>
                <a:cs typeface="Adobe Arabic"/>
                <a:sym typeface="Symbol"/>
              </a:rPr>
              <a:t></a:t>
            </a:r>
            <a:r>
              <a:rPr lang="fr-FR" sz="1600" b="1" dirty="0" smtClean="0">
                <a:latin typeface="Verdana" panose="020B0604030504040204" pitchFamily="34" charset="0"/>
                <a:ea typeface="Verdana" panose="020B0604030504040204" pitchFamily="34" charset="0"/>
                <a:cs typeface="Verdana" panose="020B0604030504040204" pitchFamily="34" charset="0"/>
              </a:rPr>
              <a:t> . </a:t>
            </a:r>
            <a:r>
              <a:rPr lang="fr-FR" sz="1600" b="1" dirty="0" smtClean="0">
                <a:latin typeface="Verdana" panose="020B0604030504040204" pitchFamily="34" charset="0"/>
                <a:ea typeface="Verdana" panose="020B0604030504040204" pitchFamily="34" charset="0"/>
                <a:cs typeface="Verdana" panose="020B0604030504040204" pitchFamily="34" charset="0"/>
                <a:sym typeface="Symbol"/>
              </a:rPr>
              <a:t></a:t>
            </a:r>
            <a:r>
              <a:rPr lang="fr-FR" sz="1600" b="1" dirty="0" smtClean="0">
                <a:latin typeface="Verdana" panose="020B0604030504040204" pitchFamily="34" charset="0"/>
                <a:ea typeface="Verdana" panose="020B0604030504040204" pitchFamily="34" charset="0"/>
                <a:cs typeface="Verdana" panose="020B0604030504040204" pitchFamily="34" charset="0"/>
              </a:rPr>
              <a:t> . t           avec </a:t>
            </a:r>
            <a:r>
              <a:rPr lang="fr-FR" sz="1600" b="1" dirty="0" smtClean="0">
                <a:latin typeface="Adobe Arabic"/>
                <a:ea typeface="Verdana" panose="020B0604030504040204" pitchFamily="34" charset="0"/>
                <a:cs typeface="Adobe Arabic"/>
                <a:sym typeface="Symbol"/>
              </a:rPr>
              <a:t> </a:t>
            </a:r>
            <a:r>
              <a:rPr lang="fr-FR" sz="1600" b="1" dirty="0" smtClean="0">
                <a:latin typeface="Verdana" panose="020B0604030504040204" pitchFamily="34" charset="0"/>
                <a:ea typeface="Verdana" panose="020B0604030504040204" pitchFamily="34" charset="0"/>
                <a:cs typeface="Verdana" panose="020B0604030504040204" pitchFamily="34" charset="0"/>
                <a:sym typeface="Symbol"/>
              </a:rPr>
              <a:t>=  F </a:t>
            </a:r>
            <a:r>
              <a:rPr lang="fr-FR" sz="1600" b="1" dirty="0">
                <a:latin typeface="Verdana" panose="020B0604030504040204" pitchFamily="34" charset="0"/>
                <a:ea typeface="Verdana" panose="020B0604030504040204" pitchFamily="34" charset="0"/>
                <a:cs typeface="Verdana" panose="020B0604030504040204" pitchFamily="34" charset="0"/>
                <a:sym typeface="Symbol"/>
              </a:rPr>
              <a:t>.</a:t>
            </a:r>
            <a:r>
              <a:rPr lang="fr-FR" sz="1600" b="1" dirty="0" smtClean="0">
                <a:latin typeface="Verdana" panose="020B0604030504040204" pitchFamily="34" charset="0"/>
                <a:ea typeface="Verdana" panose="020B0604030504040204" pitchFamily="34" charset="0"/>
                <a:cs typeface="Verdana" panose="020B0604030504040204" pitchFamily="34" charset="0"/>
                <a:sym typeface="Symbol"/>
              </a:rPr>
              <a:t> L  </a:t>
            </a:r>
            <a:r>
              <a:rPr lang="fr-FR" sz="1600" dirty="0" smtClean="0">
                <a:latin typeface="Verdana" panose="020B0604030504040204" pitchFamily="34" charset="0"/>
                <a:ea typeface="Verdana" panose="020B0604030504040204" pitchFamily="34" charset="0"/>
                <a:cs typeface="Verdana" panose="020B0604030504040204" pitchFamily="34" charset="0"/>
                <a:sym typeface="Symbol"/>
              </a:rPr>
              <a:t>(distance / axe de rotation)</a:t>
            </a:r>
            <a:endParaRPr lang="fr-FR" sz="1600" dirty="0" smtClean="0">
              <a:latin typeface="Verdana" panose="020B0604030504040204" pitchFamily="34" charset="0"/>
              <a:ea typeface="Verdana" panose="020B0604030504040204" pitchFamily="34" charset="0"/>
              <a:cs typeface="Verdana" panose="020B0604030504040204" pitchFamily="34" charset="0"/>
            </a:endParaRPr>
          </a:p>
          <a:p>
            <a:pPr marL="0" indent="0" algn="ctr">
              <a:buNone/>
            </a:pPr>
            <a:endParaRPr lang="fr-FR" sz="1600" b="1" dirty="0">
              <a:latin typeface="Verdana" panose="020B0604030504040204" pitchFamily="34" charset="0"/>
              <a:ea typeface="Verdana" panose="020B0604030504040204" pitchFamily="34" charset="0"/>
              <a:cs typeface="Verdana" panose="020B0604030504040204" pitchFamily="34" charset="0"/>
            </a:endParaRPr>
          </a:p>
        </p:txBody>
      </p:sp>
      <p:sp>
        <p:nvSpPr>
          <p:cNvPr id="55" name="Ellipse 54"/>
          <p:cNvSpPr/>
          <p:nvPr/>
        </p:nvSpPr>
        <p:spPr>
          <a:xfrm>
            <a:off x="685706" y="2500031"/>
            <a:ext cx="838383" cy="972752"/>
          </a:xfrm>
          <a:prstGeom prst="ellipse">
            <a:avLst/>
          </a:prstGeom>
          <a:gradFill>
            <a:gsLst>
              <a:gs pos="100000">
                <a:schemeClr val="accent1">
                  <a:tint val="66000"/>
                  <a:satMod val="160000"/>
                  <a:alpha val="83000"/>
                </a:schemeClr>
              </a:gs>
              <a:gs pos="49000">
                <a:schemeClr val="accent1">
                  <a:tint val="44500"/>
                  <a:satMod val="160000"/>
                </a:schemeClr>
              </a:gs>
              <a:gs pos="1000">
                <a:schemeClr val="accent1">
                  <a:tint val="23500"/>
                  <a:satMod val="160000"/>
                </a:schemeClr>
              </a:gs>
            </a:gsLst>
            <a:path path="shap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6" name="Image 5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128" y="2204864"/>
            <a:ext cx="1800200" cy="2098629"/>
          </a:xfrm>
          <a:prstGeom prst="rect">
            <a:avLst/>
          </a:prstGeom>
        </p:spPr>
      </p:pic>
    </p:spTree>
    <p:extLst>
      <p:ext uri="{BB962C8B-B14F-4D97-AF65-F5344CB8AC3E}">
        <p14:creationId xmlns:p14="http://schemas.microsoft.com/office/powerpoint/2010/main" val="1841975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750"/>
                                  </p:stCondLst>
                                  <p:iterate type="wd">
                                    <p:tmPct val="10000"/>
                                  </p:iterate>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childTnLst>
                                </p:cTn>
                              </p:par>
                            </p:childTnLst>
                          </p:cTn>
                        </p:par>
                        <p:par>
                          <p:cTn id="8" fill="hold">
                            <p:stCondLst>
                              <p:cond delay="2200"/>
                            </p:stCondLst>
                            <p:childTnLst>
                              <p:par>
                                <p:cTn id="9" presetID="10" presetClass="entr" presetSubtype="0" fill="hold" nodeType="afterEffect">
                                  <p:stCondLst>
                                    <p:cond delay="750"/>
                                  </p:stCondLst>
                                  <p:iterate type="wd">
                                    <p:tmPct val="10000"/>
                                  </p:iterate>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par>
                          <p:cTn id="12" fill="hold">
                            <p:stCondLst>
                              <p:cond delay="3450"/>
                            </p:stCondLst>
                            <p:childTnLst>
                              <p:par>
                                <p:cTn id="13" presetID="10" presetClass="entr" presetSubtype="0" fill="hold" grpId="0" nodeType="afterEffect">
                                  <p:stCondLst>
                                    <p:cond delay="750"/>
                                  </p:stCondLst>
                                  <p:iterate type="wd">
                                    <p:tmPct val="10000"/>
                                  </p:iterate>
                                  <p:childTnLst>
                                    <p:set>
                                      <p:cBhvr>
                                        <p:cTn id="14" dur="1" fill="hold">
                                          <p:stCondLst>
                                            <p:cond delay="0"/>
                                          </p:stCondLst>
                                        </p:cTn>
                                        <p:tgtEl>
                                          <p:spTgt spid="55"/>
                                        </p:tgtEl>
                                        <p:attrNameLst>
                                          <p:attrName>style.visibility</p:attrName>
                                        </p:attrNameLst>
                                      </p:cBhvr>
                                      <p:to>
                                        <p:strVal val="visible"/>
                                      </p:to>
                                    </p:set>
                                    <p:animEffect transition="in" filter="fade">
                                      <p:cBhvr>
                                        <p:cTn id="15" dur="500"/>
                                        <p:tgtEl>
                                          <p:spTgt spid="55"/>
                                        </p:tgtEl>
                                      </p:cBhvr>
                                    </p:animEffect>
                                  </p:childTnLst>
                                </p:cTn>
                              </p:par>
                              <p:par>
                                <p:cTn id="16" presetID="10" presetClass="entr" presetSubtype="0" fill="hold" nodeType="withEffect">
                                  <p:stCondLst>
                                    <p:cond delay="750"/>
                                  </p:stCondLst>
                                  <p:iterate type="wd">
                                    <p:tmPct val="10000"/>
                                  </p:iterate>
                                  <p:childTnLst>
                                    <p:set>
                                      <p:cBhvr>
                                        <p:cTn id="17" dur="1" fill="hold">
                                          <p:stCondLst>
                                            <p:cond delay="0"/>
                                          </p:stCondLst>
                                        </p:cTn>
                                        <p:tgtEl>
                                          <p:spTgt spid="56"/>
                                        </p:tgtEl>
                                        <p:attrNameLst>
                                          <p:attrName>style.visibility</p:attrName>
                                        </p:attrNameLst>
                                      </p:cBhvr>
                                      <p:to>
                                        <p:strVal val="visible"/>
                                      </p:to>
                                    </p:set>
                                    <p:animEffect transition="in" filter="fade">
                                      <p:cBhvr>
                                        <p:cTn id="18" dur="500"/>
                                        <p:tgtEl>
                                          <p:spTgt spid="56"/>
                                        </p:tgtEl>
                                      </p:cBhvr>
                                    </p:animEffect>
                                  </p:childTnLst>
                                </p:cTn>
                              </p:par>
                            </p:childTnLst>
                          </p:cTn>
                        </p:par>
                        <p:par>
                          <p:cTn id="19" fill="hold">
                            <p:stCondLst>
                              <p:cond delay="4700"/>
                            </p:stCondLst>
                            <p:childTnLst>
                              <p:par>
                                <p:cTn id="20" presetID="10" presetClass="entr" presetSubtype="0" fill="hold" grpId="0" nodeType="afterEffect">
                                  <p:stCondLst>
                                    <p:cond delay="750"/>
                                  </p:stCondLst>
                                  <p:iterate type="wd">
                                    <p:tmPct val="10000"/>
                                  </p:iterate>
                                  <p:childTnLst>
                                    <p:set>
                                      <p:cBhvr>
                                        <p:cTn id="21" dur="1" fill="hold">
                                          <p:stCondLst>
                                            <p:cond delay="0"/>
                                          </p:stCondLst>
                                        </p:cTn>
                                        <p:tgtEl>
                                          <p:spTgt spid="33"/>
                                        </p:tgtEl>
                                        <p:attrNameLst>
                                          <p:attrName>style.visibility</p:attrName>
                                        </p:attrNameLst>
                                      </p:cBhvr>
                                      <p:to>
                                        <p:strVal val="visible"/>
                                      </p:to>
                                    </p:set>
                                    <p:animEffect transition="in" filter="fade">
                                      <p:cBhvr>
                                        <p:cTn id="22" dur="500"/>
                                        <p:tgtEl>
                                          <p:spTgt spid="3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iterate type="wd">
                                    <p:tmPct val="10000"/>
                                  </p:iterate>
                                  <p:childTnLst>
                                    <p:set>
                                      <p:cBhvr>
                                        <p:cTn id="26" dur="1" fill="hold">
                                          <p:stCondLst>
                                            <p:cond delay="0"/>
                                          </p:stCondLst>
                                        </p:cTn>
                                        <p:tgtEl>
                                          <p:spTgt spid="53"/>
                                        </p:tgtEl>
                                        <p:attrNameLst>
                                          <p:attrName>style.visibility</p:attrName>
                                        </p:attrNameLst>
                                      </p:cBhvr>
                                      <p:to>
                                        <p:strVal val="visible"/>
                                      </p:to>
                                    </p:set>
                                    <p:animEffect transition="in" filter="fade">
                                      <p:cBhvr>
                                        <p:cTn id="27"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3" grpId="0"/>
      <p:bldP spid="53" grpId="0"/>
      <p:bldP spid="5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5776" y="1362836"/>
            <a:ext cx="3442284" cy="3143638"/>
          </a:xfrm>
          <a:prstGeom prst="rect">
            <a:avLst/>
          </a:prstGeom>
        </p:spPr>
      </p:pic>
      <p:sp>
        <p:nvSpPr>
          <p:cNvPr id="2" name="Titre 1"/>
          <p:cNvSpPr>
            <a:spLocks noGrp="1"/>
          </p:cNvSpPr>
          <p:nvPr>
            <p:ph type="title"/>
          </p:nvPr>
        </p:nvSpPr>
        <p:spPr>
          <a:xfrm>
            <a:off x="457200" y="0"/>
            <a:ext cx="8229600" cy="1268760"/>
          </a:xfrm>
        </p:spPr>
        <p:txBody>
          <a:bodyPr>
            <a:normAutofit/>
          </a:bodyPr>
          <a:lstStyle/>
          <a:p>
            <a:r>
              <a:rPr lang="fr-FR" dirty="0" smtClean="0">
                <a:latin typeface="Verdana" panose="020B0604030504040204" pitchFamily="34" charset="0"/>
                <a:ea typeface="Verdana" panose="020B0604030504040204" pitchFamily="34" charset="0"/>
                <a:cs typeface="Verdana" panose="020B0604030504040204" pitchFamily="34" charset="0"/>
              </a:rPr>
              <a:t>L’énergie, le travail.</a:t>
            </a:r>
            <a:endParaRPr lang="fr-FR" dirty="0"/>
          </a:p>
        </p:txBody>
      </p:sp>
      <p:sp>
        <p:nvSpPr>
          <p:cNvPr id="32" name="Espace réservé du contenu 2"/>
          <p:cNvSpPr txBox="1">
            <a:spLocks/>
          </p:cNvSpPr>
          <p:nvPr/>
        </p:nvSpPr>
        <p:spPr>
          <a:xfrm>
            <a:off x="323529" y="1382198"/>
            <a:ext cx="8502660" cy="349187"/>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sz="1800" dirty="0" smtClean="0">
                <a:latin typeface="Verdana" panose="020B0604030504040204" pitchFamily="34" charset="0"/>
                <a:ea typeface="Verdana" panose="020B0604030504040204" pitchFamily="34" charset="0"/>
                <a:cs typeface="Verdana" panose="020B0604030504040204" pitchFamily="34" charset="0"/>
              </a:rPr>
              <a:t>Quelle est l’énergie produite par un équipement thermique?</a:t>
            </a:r>
          </a:p>
          <a:p>
            <a:pPr marL="0" indent="0">
              <a:buNone/>
            </a:pPr>
            <a:r>
              <a:rPr lang="fr-FR" sz="1800" dirty="0" smtClean="0">
                <a:latin typeface="Verdana" panose="020B0604030504040204" pitchFamily="34" charset="0"/>
                <a:ea typeface="Verdana" panose="020B0604030504040204" pitchFamily="34" charset="0"/>
                <a:cs typeface="Verdana" panose="020B0604030504040204" pitchFamily="34" charset="0"/>
              </a:rPr>
              <a:t>Ou quelle est l’énergie nécessaire pour qu’un matériau s’échauffe?</a:t>
            </a:r>
            <a:endParaRPr lang="fr-FR" sz="1800" dirty="0">
              <a:latin typeface="Verdana" panose="020B0604030504040204" pitchFamily="34" charset="0"/>
              <a:ea typeface="Verdana" panose="020B0604030504040204" pitchFamily="34" charset="0"/>
              <a:cs typeface="Verdana" panose="020B0604030504040204" pitchFamily="34" charset="0"/>
            </a:endParaRPr>
          </a:p>
        </p:txBody>
      </p:sp>
      <p:sp>
        <p:nvSpPr>
          <p:cNvPr id="33" name="Espace réservé du contenu 2"/>
          <p:cNvSpPr txBox="1">
            <a:spLocks/>
          </p:cNvSpPr>
          <p:nvPr/>
        </p:nvSpPr>
        <p:spPr>
          <a:xfrm>
            <a:off x="2226245" y="2233282"/>
            <a:ext cx="7092280" cy="69837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sz="1600" dirty="0" smtClean="0">
                <a:latin typeface="Verdana" panose="020B0604030504040204" pitchFamily="34" charset="0"/>
                <a:ea typeface="Verdana" panose="020B0604030504040204" pitchFamily="34" charset="0"/>
                <a:cs typeface="Verdana" panose="020B0604030504040204" pitchFamily="34" charset="0"/>
              </a:rPr>
              <a:t>Le feu, la plaque électrique,…fournissent un travail en chauffant…. </a:t>
            </a:r>
            <a:br>
              <a:rPr lang="fr-FR" sz="1600" dirty="0" smtClean="0">
                <a:latin typeface="Verdana" panose="020B0604030504040204" pitchFamily="34" charset="0"/>
                <a:ea typeface="Verdana" panose="020B0604030504040204" pitchFamily="34" charset="0"/>
                <a:cs typeface="Verdana" panose="020B0604030504040204" pitchFamily="34" charset="0"/>
              </a:rPr>
            </a:br>
            <a:r>
              <a:rPr lang="fr-FR" sz="1600" dirty="0" smtClean="0">
                <a:latin typeface="Verdana" panose="020B0604030504040204" pitchFamily="34" charset="0"/>
                <a:ea typeface="Verdana" panose="020B0604030504040204" pitchFamily="34" charset="0"/>
                <a:cs typeface="Verdana" panose="020B0604030504040204" pitchFamily="34" charset="0"/>
              </a:rPr>
              <a:t>En supposant la production thermique constante (moyenne)</a:t>
            </a:r>
            <a:br>
              <a:rPr lang="fr-FR" sz="1600" dirty="0" smtClean="0">
                <a:latin typeface="Verdana" panose="020B0604030504040204" pitchFamily="34" charset="0"/>
                <a:ea typeface="Verdana" panose="020B0604030504040204" pitchFamily="34" charset="0"/>
                <a:cs typeface="Verdana" panose="020B0604030504040204" pitchFamily="34" charset="0"/>
              </a:rPr>
            </a:br>
            <a:r>
              <a:rPr lang="fr-FR" sz="1600" dirty="0" smtClean="0">
                <a:latin typeface="Verdana" panose="020B0604030504040204" pitchFamily="34" charset="0"/>
                <a:ea typeface="Verdana" panose="020B0604030504040204" pitchFamily="34" charset="0"/>
                <a:cs typeface="Verdana" panose="020B0604030504040204" pitchFamily="34" charset="0"/>
              </a:rPr>
              <a:t>le  travail va être fonction de….</a:t>
            </a:r>
            <a:endParaRPr lang="fr-FR" sz="1600" b="1" dirty="0">
              <a:latin typeface="Verdana" panose="020B0604030504040204" pitchFamily="34" charset="0"/>
              <a:ea typeface="Verdana" panose="020B0604030504040204" pitchFamily="34" charset="0"/>
              <a:cs typeface="Verdana" panose="020B0604030504040204" pitchFamily="34" charset="0"/>
            </a:endParaRPr>
          </a:p>
        </p:txBody>
      </p:sp>
      <p:sp>
        <p:nvSpPr>
          <p:cNvPr id="52" name="Espace réservé du contenu 2"/>
          <p:cNvSpPr txBox="1">
            <a:spLocks/>
          </p:cNvSpPr>
          <p:nvPr/>
        </p:nvSpPr>
        <p:spPr>
          <a:xfrm>
            <a:off x="2205104" y="3969263"/>
            <a:ext cx="7058848" cy="69837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endParaRPr lang="fr-FR" sz="1600" dirty="0" smtClean="0">
              <a:latin typeface="Verdana" panose="020B0604030504040204" pitchFamily="34" charset="0"/>
              <a:ea typeface="Verdana" panose="020B0604030504040204" pitchFamily="34" charset="0"/>
              <a:cs typeface="Verdana" panose="020B0604030504040204" pitchFamily="34" charset="0"/>
            </a:endParaRPr>
          </a:p>
        </p:txBody>
      </p:sp>
      <p:sp>
        <p:nvSpPr>
          <p:cNvPr id="53" name="Espace réservé du contenu 2"/>
          <p:cNvSpPr txBox="1">
            <a:spLocks/>
          </p:cNvSpPr>
          <p:nvPr/>
        </p:nvSpPr>
        <p:spPr>
          <a:xfrm>
            <a:off x="2416840" y="3273815"/>
            <a:ext cx="6917755" cy="208927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88000" indent="457200" algn="ctr">
              <a:buNone/>
              <a:tabLst>
                <a:tab pos="108000" algn="l"/>
              </a:tabLst>
            </a:pPr>
            <a:r>
              <a:rPr lang="fr-FR" sz="1600" dirty="0" smtClean="0">
                <a:latin typeface="Verdana" panose="020B0604030504040204" pitchFamily="34" charset="0"/>
                <a:ea typeface="Verdana" panose="020B0604030504040204" pitchFamily="34" charset="0"/>
                <a:cs typeface="Verdana" panose="020B0604030504040204" pitchFamily="34" charset="0"/>
              </a:rPr>
              <a:t>L’énergie développée W (en Joules) est proportionnelle:</a:t>
            </a:r>
          </a:p>
          <a:p>
            <a:pPr marL="288000" indent="457200" algn="ctr">
              <a:buNone/>
              <a:tabLst>
                <a:tab pos="108000" algn="l"/>
              </a:tabLst>
            </a:pPr>
            <a:endParaRPr lang="fr-FR" sz="1600" dirty="0" smtClean="0">
              <a:latin typeface="Verdana" panose="020B0604030504040204" pitchFamily="34" charset="0"/>
              <a:ea typeface="Verdana" panose="020B0604030504040204" pitchFamily="34" charset="0"/>
              <a:cs typeface="Verdana" panose="020B0604030504040204" pitchFamily="34" charset="0"/>
            </a:endParaRPr>
          </a:p>
          <a:p>
            <a:pPr marL="573750" indent="-285750">
              <a:buFont typeface="Wingdings" panose="05000000000000000000" pitchFamily="2" charset="2"/>
              <a:buChar char="q"/>
              <a:tabLst>
                <a:tab pos="108000" algn="l"/>
              </a:tabLst>
            </a:pPr>
            <a:r>
              <a:rPr lang="fr-FR" sz="1600" dirty="0" smtClean="0">
                <a:latin typeface="Verdana" panose="020B0604030504040204" pitchFamily="34" charset="0"/>
                <a:ea typeface="Verdana" panose="020B0604030504040204" pitchFamily="34" charset="0"/>
                <a:cs typeface="Verdana" panose="020B0604030504040204" pitchFamily="34" charset="0"/>
              </a:rPr>
              <a:t>À m, la masse du matériau à chauffer en Kg.</a:t>
            </a:r>
          </a:p>
          <a:p>
            <a:pPr marL="573750" indent="-285750">
              <a:buFont typeface="Wingdings" panose="05000000000000000000" pitchFamily="2" charset="2"/>
              <a:buChar char="q"/>
              <a:tabLst>
                <a:tab pos="108000" algn="l"/>
              </a:tabLst>
            </a:pPr>
            <a:r>
              <a:rPr lang="fr-FR" sz="1600" dirty="0" smtClean="0">
                <a:latin typeface="Verdana" panose="020B0604030504040204" pitchFamily="34" charset="0"/>
                <a:ea typeface="Verdana" panose="020B0604030504040204" pitchFamily="34" charset="0"/>
                <a:cs typeface="Verdana" panose="020B0604030504040204" pitchFamily="34" charset="0"/>
              </a:rPr>
              <a:t>A c: coefficient thermique massique en kJ/ (</a:t>
            </a:r>
            <a:r>
              <a:rPr lang="fr-FR" sz="1600" dirty="0" err="1" smtClean="0">
                <a:latin typeface="Verdana" panose="020B0604030504040204" pitchFamily="34" charset="0"/>
                <a:ea typeface="Verdana" panose="020B0604030504040204" pitchFamily="34" charset="0"/>
                <a:cs typeface="Verdana" panose="020B0604030504040204" pitchFamily="34" charset="0"/>
              </a:rPr>
              <a:t>kg.°C</a:t>
            </a:r>
            <a:r>
              <a:rPr lang="fr-FR" sz="1600" dirty="0" smtClean="0">
                <a:latin typeface="Verdana" panose="020B0604030504040204" pitchFamily="34" charset="0"/>
                <a:ea typeface="Verdana" panose="020B0604030504040204" pitchFamily="34" charset="0"/>
                <a:cs typeface="Verdana" panose="020B0604030504040204" pitchFamily="34" charset="0"/>
              </a:rPr>
              <a:t>)</a:t>
            </a:r>
          </a:p>
          <a:p>
            <a:pPr marL="573750" indent="-285750">
              <a:buFont typeface="Wingdings" panose="05000000000000000000" pitchFamily="2" charset="2"/>
              <a:buChar char="q"/>
              <a:tabLst>
                <a:tab pos="108000" algn="l"/>
              </a:tabLst>
            </a:pPr>
            <a:r>
              <a:rPr lang="fr-FR" sz="1600" dirty="0" smtClean="0">
                <a:latin typeface="Verdana" panose="020B0604030504040204" pitchFamily="34" charset="0"/>
                <a:ea typeface="Verdana" panose="020B0604030504040204" pitchFamily="34" charset="0"/>
                <a:cs typeface="Verdana" panose="020B0604030504040204" pitchFamily="34" charset="0"/>
              </a:rPr>
              <a:t>Au différentiel de température de départ</a:t>
            </a:r>
            <a:r>
              <a:rPr lang="fr-FR" sz="1600" b="1" dirty="0">
                <a:latin typeface="Verdana" panose="020B0604030504040204" pitchFamily="34" charset="0"/>
                <a:ea typeface="Verdana" panose="020B0604030504040204" pitchFamily="34" charset="0"/>
                <a:cs typeface="Verdana" panose="020B0604030504040204" pitchFamily="34" charset="0"/>
                <a:sym typeface="Symbol"/>
              </a:rPr>
              <a:t> </a:t>
            </a:r>
            <a:r>
              <a:rPr lang="fr-FR" sz="1600" b="1" dirty="0" smtClean="0">
                <a:latin typeface="Verdana" panose="020B0604030504040204" pitchFamily="34" charset="0"/>
                <a:ea typeface="Verdana" panose="020B0604030504040204" pitchFamily="34" charset="0"/>
                <a:cs typeface="Verdana" panose="020B0604030504040204" pitchFamily="34" charset="0"/>
                <a:sym typeface="Symbol"/>
              </a:rPr>
              <a:t></a:t>
            </a:r>
            <a:r>
              <a:rPr lang="fr-FR" sz="1600" b="1" baseline="-25000" dirty="0" smtClean="0">
                <a:latin typeface="Verdana" panose="020B0604030504040204" pitchFamily="34" charset="0"/>
                <a:ea typeface="Verdana" panose="020B0604030504040204" pitchFamily="34" charset="0"/>
                <a:cs typeface="Verdana" panose="020B0604030504040204" pitchFamily="34" charset="0"/>
                <a:sym typeface="Symbol"/>
              </a:rPr>
              <a:t>1</a:t>
            </a:r>
            <a:r>
              <a:rPr lang="fr-FR" sz="1600" dirty="0" smtClean="0">
                <a:latin typeface="Verdana" panose="020B0604030504040204" pitchFamily="34" charset="0"/>
                <a:ea typeface="Verdana" panose="020B0604030504040204" pitchFamily="34" charset="0"/>
                <a:cs typeface="Verdana" panose="020B0604030504040204" pitchFamily="34" charset="0"/>
              </a:rPr>
              <a:t> , et de fin de chauffe </a:t>
            </a:r>
            <a:r>
              <a:rPr lang="fr-FR" sz="1600" b="1" dirty="0" smtClean="0">
                <a:latin typeface="Verdana" panose="020B0604030504040204" pitchFamily="34" charset="0"/>
                <a:ea typeface="Verdana" panose="020B0604030504040204" pitchFamily="34" charset="0"/>
                <a:cs typeface="Verdana" panose="020B0604030504040204" pitchFamily="34" charset="0"/>
                <a:sym typeface="Symbol"/>
              </a:rPr>
              <a:t></a:t>
            </a:r>
            <a:r>
              <a:rPr lang="fr-FR" sz="1600" b="1" baseline="-25000" dirty="0" smtClean="0">
                <a:latin typeface="Verdana" panose="020B0604030504040204" pitchFamily="34" charset="0"/>
                <a:ea typeface="Verdana" panose="020B0604030504040204" pitchFamily="34" charset="0"/>
                <a:cs typeface="Verdana" panose="020B0604030504040204" pitchFamily="34" charset="0"/>
                <a:sym typeface="Symbol"/>
              </a:rPr>
              <a:t>2</a:t>
            </a:r>
            <a:r>
              <a:rPr lang="fr-FR" sz="1600" b="1" dirty="0" smtClean="0">
                <a:latin typeface="Verdana" panose="020B0604030504040204" pitchFamily="34" charset="0"/>
                <a:ea typeface="Verdana" panose="020B0604030504040204" pitchFamily="34" charset="0"/>
                <a:cs typeface="Verdana" panose="020B0604030504040204" pitchFamily="34" charset="0"/>
                <a:sym typeface="Symbol"/>
              </a:rPr>
              <a:t> , </a:t>
            </a:r>
            <a:r>
              <a:rPr lang="fr-FR" sz="1600" dirty="0" smtClean="0">
                <a:latin typeface="Verdana" panose="020B0604030504040204" pitchFamily="34" charset="0"/>
                <a:ea typeface="Verdana" panose="020B0604030504040204" pitchFamily="34" charset="0"/>
                <a:cs typeface="Verdana" panose="020B0604030504040204" pitchFamily="34" charset="0"/>
                <a:sym typeface="Symbol"/>
              </a:rPr>
              <a:t>pris en Kelvin ou en degrés </a:t>
            </a:r>
            <a:r>
              <a:rPr lang="fr-FR" sz="1600" dirty="0" err="1" smtClean="0">
                <a:latin typeface="Verdana" panose="020B0604030504040204" pitchFamily="34" charset="0"/>
                <a:ea typeface="Verdana" panose="020B0604030504040204" pitchFamily="34" charset="0"/>
                <a:cs typeface="Verdana" panose="020B0604030504040204" pitchFamily="34" charset="0"/>
                <a:sym typeface="Symbol"/>
              </a:rPr>
              <a:t>Celcius</a:t>
            </a:r>
            <a:endParaRPr lang="fr-FR" sz="1600" dirty="0" smtClean="0">
              <a:latin typeface="Verdana" panose="020B0604030504040204" pitchFamily="34" charset="0"/>
              <a:ea typeface="Verdana" panose="020B0604030504040204" pitchFamily="34" charset="0"/>
              <a:cs typeface="Verdana" panose="020B0604030504040204" pitchFamily="34" charset="0"/>
            </a:endParaRPr>
          </a:p>
          <a:p>
            <a:pPr marL="0" indent="0">
              <a:buNone/>
            </a:pPr>
            <a:endParaRPr lang="fr-FR" sz="1600" dirty="0" smtClean="0">
              <a:latin typeface="Verdana" panose="020B0604030504040204" pitchFamily="34" charset="0"/>
              <a:ea typeface="Verdana" panose="020B0604030504040204" pitchFamily="34" charset="0"/>
              <a:cs typeface="Verdana" panose="020B0604030504040204" pitchFamily="34" charset="0"/>
            </a:endParaRPr>
          </a:p>
          <a:p>
            <a:pPr marL="0" indent="0" algn="ctr">
              <a:buNone/>
            </a:pPr>
            <a:r>
              <a:rPr lang="fr-FR" sz="2800" b="1" dirty="0" smtClean="0">
                <a:latin typeface="Verdana" panose="020B0604030504040204" pitchFamily="34" charset="0"/>
                <a:ea typeface="Verdana" panose="020B0604030504040204" pitchFamily="34" charset="0"/>
                <a:cs typeface="Verdana" panose="020B0604030504040204" pitchFamily="34" charset="0"/>
              </a:rPr>
              <a:t>W =m .c .(</a:t>
            </a:r>
            <a:r>
              <a:rPr lang="fr-FR" sz="2800" b="1" dirty="0" smtClean="0">
                <a:latin typeface="Verdana" panose="020B0604030504040204" pitchFamily="34" charset="0"/>
                <a:ea typeface="Verdana" panose="020B0604030504040204" pitchFamily="34" charset="0"/>
                <a:cs typeface="Verdana" panose="020B0604030504040204" pitchFamily="34" charset="0"/>
                <a:sym typeface="Symbol"/>
              </a:rPr>
              <a:t></a:t>
            </a:r>
            <a:r>
              <a:rPr lang="fr-FR" sz="2800" b="1" baseline="-25000" dirty="0" smtClean="0">
                <a:latin typeface="Verdana" panose="020B0604030504040204" pitchFamily="34" charset="0"/>
                <a:ea typeface="Verdana" panose="020B0604030504040204" pitchFamily="34" charset="0"/>
                <a:cs typeface="Verdana" panose="020B0604030504040204" pitchFamily="34" charset="0"/>
                <a:sym typeface="Symbol"/>
              </a:rPr>
              <a:t>2</a:t>
            </a:r>
            <a:r>
              <a:rPr lang="fr-FR" sz="2800" b="1" dirty="0" smtClean="0">
                <a:latin typeface="Verdana" panose="020B0604030504040204" pitchFamily="34" charset="0"/>
                <a:ea typeface="Verdana" panose="020B0604030504040204" pitchFamily="34" charset="0"/>
                <a:cs typeface="Verdana" panose="020B0604030504040204" pitchFamily="34" charset="0"/>
                <a:sym typeface="Symbol"/>
              </a:rPr>
              <a:t> -</a:t>
            </a:r>
            <a:r>
              <a:rPr lang="fr-FR" sz="2800" b="1" baseline="-25000" dirty="0" smtClean="0">
                <a:latin typeface="Verdana" panose="020B0604030504040204" pitchFamily="34" charset="0"/>
                <a:ea typeface="Verdana" panose="020B0604030504040204" pitchFamily="34" charset="0"/>
                <a:cs typeface="Verdana" panose="020B0604030504040204" pitchFamily="34" charset="0"/>
                <a:sym typeface="Symbol"/>
              </a:rPr>
              <a:t>1</a:t>
            </a:r>
            <a:r>
              <a:rPr lang="fr-FR" sz="2800" b="1" dirty="0" smtClean="0">
                <a:latin typeface="Verdana" panose="020B0604030504040204" pitchFamily="34" charset="0"/>
                <a:ea typeface="Verdana" panose="020B0604030504040204" pitchFamily="34" charset="0"/>
                <a:cs typeface="Verdana" panose="020B0604030504040204" pitchFamily="34" charset="0"/>
                <a:sym typeface="Symbol"/>
              </a:rPr>
              <a:t>) </a:t>
            </a:r>
            <a:endParaRPr lang="fr-FR" sz="2800" b="1" dirty="0">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3" name="Tableau 2"/>
          <p:cNvGraphicFramePr>
            <a:graphicFrameLocks noGrp="1"/>
          </p:cNvGraphicFramePr>
          <p:nvPr>
            <p:extLst>
              <p:ext uri="{D42A27DB-BD31-4B8C-83A1-F6EECF244321}">
                <p14:modId xmlns:p14="http://schemas.microsoft.com/office/powerpoint/2010/main" val="3444281086"/>
              </p:ext>
            </p:extLst>
          </p:nvPr>
        </p:nvGraphicFramePr>
        <p:xfrm>
          <a:off x="0" y="4993747"/>
          <a:ext cx="3923928" cy="1854200"/>
        </p:xfrm>
        <a:graphic>
          <a:graphicData uri="http://schemas.openxmlformats.org/drawingml/2006/table">
            <a:tbl>
              <a:tblPr firstRow="1" bandRow="1">
                <a:tableStyleId>{00A15C55-8517-42AA-B614-E9B94910E393}</a:tableStyleId>
              </a:tblPr>
              <a:tblGrid>
                <a:gridCol w="1961964"/>
                <a:gridCol w="1961964"/>
              </a:tblGrid>
              <a:tr h="370840">
                <a:tc>
                  <a:txBody>
                    <a:bodyPr/>
                    <a:lstStyle/>
                    <a:p>
                      <a:r>
                        <a:rPr lang="fr-FR" dirty="0" smtClean="0"/>
                        <a:t>Matériau</a:t>
                      </a:r>
                      <a:endParaRPr lang="fr-FR" dirty="0"/>
                    </a:p>
                  </a:txBody>
                  <a:tcPr/>
                </a:tc>
                <a:tc>
                  <a:txBody>
                    <a:bodyPr/>
                    <a:lstStyle/>
                    <a:p>
                      <a:r>
                        <a:rPr lang="fr-FR" dirty="0" smtClean="0"/>
                        <a:t>C  : kJ /(</a:t>
                      </a:r>
                      <a:r>
                        <a:rPr lang="fr-FR" baseline="0" dirty="0" smtClean="0"/>
                        <a:t> kg . °C)</a:t>
                      </a:r>
                      <a:endParaRPr lang="fr-FR" dirty="0"/>
                    </a:p>
                  </a:txBody>
                  <a:tcPr/>
                </a:tc>
              </a:tr>
              <a:tr h="370840">
                <a:tc>
                  <a:txBody>
                    <a:bodyPr/>
                    <a:lstStyle/>
                    <a:p>
                      <a:r>
                        <a:rPr lang="fr-FR" dirty="0" smtClean="0"/>
                        <a:t>Aluminium</a:t>
                      </a:r>
                      <a:endParaRPr lang="fr-FR" dirty="0"/>
                    </a:p>
                  </a:txBody>
                  <a:tcPr/>
                </a:tc>
                <a:tc>
                  <a:txBody>
                    <a:bodyPr/>
                    <a:lstStyle/>
                    <a:p>
                      <a:r>
                        <a:rPr lang="fr-FR" dirty="0" smtClean="0"/>
                        <a:t>0,900</a:t>
                      </a:r>
                      <a:endParaRPr lang="fr-FR" dirty="0"/>
                    </a:p>
                  </a:txBody>
                  <a:tcPr/>
                </a:tc>
              </a:tr>
              <a:tr h="370840">
                <a:tc>
                  <a:txBody>
                    <a:bodyPr/>
                    <a:lstStyle/>
                    <a:p>
                      <a:r>
                        <a:rPr lang="fr-FR" dirty="0" smtClean="0"/>
                        <a:t>Acier</a:t>
                      </a:r>
                      <a:endParaRPr lang="fr-FR" dirty="0"/>
                    </a:p>
                  </a:txBody>
                  <a:tcPr/>
                </a:tc>
                <a:tc>
                  <a:txBody>
                    <a:bodyPr/>
                    <a:lstStyle/>
                    <a:p>
                      <a:r>
                        <a:rPr lang="fr-FR" dirty="0" smtClean="0"/>
                        <a:t>0,473</a:t>
                      </a:r>
                      <a:endParaRPr lang="fr-FR" dirty="0"/>
                    </a:p>
                  </a:txBody>
                  <a:tcPr/>
                </a:tc>
              </a:tr>
              <a:tr h="370840">
                <a:tc>
                  <a:txBody>
                    <a:bodyPr/>
                    <a:lstStyle/>
                    <a:p>
                      <a:r>
                        <a:rPr lang="fr-FR" dirty="0" smtClean="0"/>
                        <a:t>Eau </a:t>
                      </a:r>
                      <a:endParaRPr lang="fr-FR" dirty="0"/>
                    </a:p>
                  </a:txBody>
                  <a:tcPr/>
                </a:tc>
                <a:tc>
                  <a:txBody>
                    <a:bodyPr/>
                    <a:lstStyle/>
                    <a:p>
                      <a:r>
                        <a:rPr lang="fr-FR" dirty="0" smtClean="0"/>
                        <a:t>4,180</a:t>
                      </a:r>
                      <a:endParaRPr lang="fr-FR" dirty="0"/>
                    </a:p>
                  </a:txBody>
                  <a:tcPr/>
                </a:tc>
              </a:tr>
              <a:tr h="370840">
                <a:tc>
                  <a:txBody>
                    <a:bodyPr/>
                    <a:lstStyle/>
                    <a:p>
                      <a:r>
                        <a:rPr lang="fr-FR" dirty="0" smtClean="0"/>
                        <a:t>huile</a:t>
                      </a:r>
                      <a:endParaRPr lang="fr-FR" dirty="0"/>
                    </a:p>
                  </a:txBody>
                  <a:tcPr/>
                </a:tc>
                <a:tc>
                  <a:txBody>
                    <a:bodyPr/>
                    <a:lstStyle/>
                    <a:p>
                      <a:r>
                        <a:rPr lang="fr-FR" dirty="0" smtClean="0"/>
                        <a:t>1,900</a:t>
                      </a:r>
                      <a:endParaRPr lang="fr-FR" dirty="0"/>
                    </a:p>
                  </a:txBody>
                  <a:tcPr/>
                </a:tc>
              </a:tr>
            </a:tbl>
          </a:graphicData>
        </a:graphic>
      </p:graphicFrame>
      <p:sp>
        <p:nvSpPr>
          <p:cNvPr id="13" name="Espace réservé du contenu 2"/>
          <p:cNvSpPr txBox="1">
            <a:spLocks/>
          </p:cNvSpPr>
          <p:nvPr/>
        </p:nvSpPr>
        <p:spPr>
          <a:xfrm>
            <a:off x="3563888" y="6472131"/>
            <a:ext cx="3096344" cy="34918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fr-FR" sz="1600" dirty="0" smtClean="0">
                <a:latin typeface="Verdana" panose="020B0604030504040204" pitchFamily="34" charset="0"/>
                <a:ea typeface="Verdana" panose="020B0604030504040204" pitchFamily="34" charset="0"/>
                <a:cs typeface="Verdana" panose="020B0604030504040204" pitchFamily="34" charset="0"/>
              </a:rPr>
              <a:t>Exemples de valeurs pour c</a:t>
            </a:r>
            <a:endParaRPr lang="fr-FR" sz="1600" b="1"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681749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750"/>
                                  </p:stCondLst>
                                  <p:iterate type="wd">
                                    <p:tmPct val="10000"/>
                                  </p:iterate>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childTnLst>
                                </p:cTn>
                              </p:par>
                            </p:childTnLst>
                          </p:cTn>
                        </p:par>
                        <p:par>
                          <p:cTn id="8" fill="hold">
                            <p:stCondLst>
                              <p:cond delay="215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33"/>
                                        </p:tgtEl>
                                        <p:attrNameLst>
                                          <p:attrName>style.visibility</p:attrName>
                                        </p:attrNameLst>
                                      </p:cBhvr>
                                      <p:to>
                                        <p:strVal val="visible"/>
                                      </p:to>
                                    </p:set>
                                    <p:animEffect transition="in" filter="fade">
                                      <p:cBhvr>
                                        <p:cTn id="11" dur="500"/>
                                        <p:tgtEl>
                                          <p:spTgt spid="33"/>
                                        </p:tgtEl>
                                      </p:cBhvr>
                                    </p:animEffect>
                                  </p:childTnLst>
                                </p:cTn>
                              </p:par>
                            </p:childTnLst>
                          </p:cTn>
                        </p:par>
                        <p:par>
                          <p:cTn id="12" fill="hold">
                            <p:stCondLst>
                              <p:cond delay="4800"/>
                            </p:stCondLst>
                            <p:childTnLst>
                              <p:par>
                                <p:cTn id="13" presetID="10" presetClass="entr" presetSubtype="0" fill="hold" nodeType="afterEffect">
                                  <p:stCondLst>
                                    <p:cond delay="75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iterate type="wd">
                                    <p:tmPct val="10000"/>
                                  </p:iterate>
                                  <p:childTnLst>
                                    <p:set>
                                      <p:cBhvr>
                                        <p:cTn id="19" dur="1" fill="hold">
                                          <p:stCondLst>
                                            <p:cond delay="0"/>
                                          </p:stCondLst>
                                        </p:cTn>
                                        <p:tgtEl>
                                          <p:spTgt spid="53"/>
                                        </p:tgtEl>
                                        <p:attrNameLst>
                                          <p:attrName>style.visibility</p:attrName>
                                        </p:attrNameLst>
                                      </p:cBhvr>
                                      <p:to>
                                        <p:strVal val="visible"/>
                                      </p:to>
                                    </p:set>
                                    <p:animEffect transition="in" filter="fade">
                                      <p:cBhvr>
                                        <p:cTn id="20" dur="500"/>
                                        <p:tgtEl>
                                          <p:spTgt spid="53"/>
                                        </p:tgtEl>
                                      </p:cBhvr>
                                    </p:animEffect>
                                  </p:childTnLst>
                                </p:cTn>
                              </p:par>
                            </p:childTnLst>
                          </p:cTn>
                        </p:par>
                        <p:par>
                          <p:cTn id="21" fill="hold">
                            <p:stCondLst>
                              <p:cond delay="4050"/>
                            </p:stCondLst>
                            <p:childTnLst>
                              <p:par>
                                <p:cTn id="22" presetID="10" presetClass="entr" presetSubtype="0" fill="hold" grpId="0" nodeType="afterEffect">
                                  <p:stCondLst>
                                    <p:cond delay="750"/>
                                  </p:stCondLst>
                                  <p:iterate type="wd">
                                    <p:tmPct val="10000"/>
                                  </p:iterate>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childTnLst>
                          </p:cTn>
                        </p:par>
                        <p:par>
                          <p:cTn id="25" fill="hold">
                            <p:stCondLst>
                              <p:cond delay="5500"/>
                            </p:stCondLst>
                            <p:childTnLst>
                              <p:par>
                                <p:cTn id="26" presetID="10" presetClass="entr" presetSubtype="0" fill="hold" nodeType="afterEffect">
                                  <p:stCondLst>
                                    <p:cond delay="250"/>
                                  </p:stCondLst>
                                  <p:childTnLst>
                                    <p:set>
                                      <p:cBhvr>
                                        <p:cTn id="27" dur="1" fill="hold">
                                          <p:stCondLst>
                                            <p:cond delay="0"/>
                                          </p:stCondLst>
                                        </p:cTn>
                                        <p:tgtEl>
                                          <p:spTgt spid="3"/>
                                        </p:tgtEl>
                                        <p:attrNameLst>
                                          <p:attrName>style.visibility</p:attrName>
                                        </p:attrNameLst>
                                      </p:cBhvr>
                                      <p:to>
                                        <p:strVal val="visible"/>
                                      </p:to>
                                    </p:set>
                                    <p:animEffect transition="in" filter="fade">
                                      <p:cBhvr>
                                        <p:cTn id="2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3" grpId="0"/>
      <p:bldP spid="53" grpId="0"/>
      <p:bldP spid="1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img.over-blog.com/300x288/4/05/92/16/batterie.jp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23259" y="404664"/>
            <a:ext cx="2463969" cy="2365411"/>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media.conforama.fr/Medias/500000/10000/3000/100/30/G_513131_A.jpg"/>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167" b="99833" l="37625" r="62875"/>
                    </a14:imgEffect>
                    <a14:imgEffect>
                      <a14:sharpenSoften amount="50000"/>
                    </a14:imgEffect>
                  </a14:imgLayer>
                </a14:imgProps>
              </a:ext>
              <a:ext uri="{28A0092B-C50C-407E-A947-70E740481C1C}">
                <a14:useLocalDpi xmlns:a14="http://schemas.microsoft.com/office/drawing/2010/main" val="0"/>
              </a:ext>
            </a:extLst>
          </a:blip>
          <a:srcRect l="34478" r="33951"/>
          <a:stretch/>
        </p:blipFill>
        <p:spPr bwMode="auto">
          <a:xfrm>
            <a:off x="7463566" y="2420888"/>
            <a:ext cx="1890439" cy="4490863"/>
          </a:xfrm>
          <a:prstGeom prst="rect">
            <a:avLst/>
          </a:prstGeom>
          <a:noFill/>
          <a:extLst>
            <a:ext uri="{909E8E84-426E-40DD-AFC4-6F175D3DCCD1}">
              <a14:hiddenFill xmlns:a14="http://schemas.microsoft.com/office/drawing/2010/main">
                <a:solidFill>
                  <a:srgbClr val="FFFFFF"/>
                </a:solidFill>
              </a14:hiddenFill>
            </a:ext>
          </a:extLst>
        </p:spPr>
      </p:pic>
      <p:sp>
        <p:nvSpPr>
          <p:cNvPr id="2" name="Titre 1"/>
          <p:cNvSpPr>
            <a:spLocks noGrp="1"/>
          </p:cNvSpPr>
          <p:nvPr>
            <p:ph type="title"/>
          </p:nvPr>
        </p:nvSpPr>
        <p:spPr>
          <a:xfrm>
            <a:off x="1670992" y="44624"/>
            <a:ext cx="7437512" cy="1143000"/>
          </a:xfrm>
        </p:spPr>
        <p:txBody>
          <a:bodyPr/>
          <a:lstStyle/>
          <a:p>
            <a:r>
              <a:rPr lang="fr-FR" dirty="0" smtClean="0">
                <a:latin typeface="Verdana" panose="020B0604030504040204" pitchFamily="34" charset="0"/>
                <a:ea typeface="Verdana" panose="020B0604030504040204" pitchFamily="34" charset="0"/>
                <a:cs typeface="Verdana" panose="020B0604030504040204" pitchFamily="34" charset="0"/>
              </a:rPr>
              <a:t>L’énergie, le travail.</a:t>
            </a:r>
            <a:endParaRPr lang="fr-FR" dirty="0"/>
          </a:p>
        </p:txBody>
      </p:sp>
      <p:sp>
        <p:nvSpPr>
          <p:cNvPr id="3" name="Espace réservé du contenu 2"/>
          <p:cNvSpPr>
            <a:spLocks noGrp="1"/>
          </p:cNvSpPr>
          <p:nvPr>
            <p:ph idx="1"/>
          </p:nvPr>
        </p:nvSpPr>
        <p:spPr>
          <a:xfrm>
            <a:off x="2440709" y="1484784"/>
            <a:ext cx="6688703" cy="1108719"/>
          </a:xfrm>
        </p:spPr>
        <p:txBody>
          <a:bodyPr>
            <a:noAutofit/>
          </a:bodyPr>
          <a:lstStyle/>
          <a:p>
            <a:pPr marL="0" indent="0" algn="ctr">
              <a:buNone/>
            </a:pPr>
            <a:r>
              <a:rPr lang="fr-FR" sz="2000" dirty="0" smtClean="0">
                <a:latin typeface="Verdana" panose="020B0604030504040204" pitchFamily="34" charset="0"/>
                <a:ea typeface="Verdana" panose="020B0604030504040204" pitchFamily="34" charset="0"/>
                <a:cs typeface="Verdana" panose="020B0604030504040204" pitchFamily="34" charset="0"/>
              </a:rPr>
              <a:t>Pour l’électricité le principe est le même.</a:t>
            </a:r>
          </a:p>
          <a:p>
            <a:pPr marL="0" indent="0" algn="ctr">
              <a:buNone/>
            </a:pPr>
            <a:r>
              <a:rPr lang="fr-FR" sz="2000" dirty="0" smtClean="0">
                <a:latin typeface="Verdana" panose="020B0604030504040204" pitchFamily="34" charset="0"/>
                <a:ea typeface="Verdana" panose="020B0604030504040204" pitchFamily="34" charset="0"/>
                <a:cs typeface="Verdana" panose="020B0604030504040204" pitchFamily="34" charset="0"/>
              </a:rPr>
              <a:t>Une puissance est utilisée (ou produite) pendant un certain temps…</a:t>
            </a:r>
          </a:p>
          <a:p>
            <a:pPr marL="0" indent="0" algn="ctr">
              <a:buNone/>
            </a:pPr>
            <a:endParaRPr lang="fr-FR" sz="2000" dirty="0" smtClean="0">
              <a:latin typeface="Verdana" panose="020B0604030504040204" pitchFamily="34" charset="0"/>
              <a:ea typeface="Verdana" panose="020B0604030504040204" pitchFamily="34" charset="0"/>
              <a:cs typeface="Verdana" panose="020B0604030504040204" pitchFamily="34" charset="0"/>
            </a:endParaRPr>
          </a:p>
          <a:p>
            <a:pPr marL="0" indent="0" algn="ctr">
              <a:buNone/>
            </a:pPr>
            <a:endParaRPr lang="fr-FR" sz="2000" dirty="0">
              <a:latin typeface="Verdana" panose="020B0604030504040204" pitchFamily="34" charset="0"/>
              <a:ea typeface="Verdana" panose="020B0604030504040204" pitchFamily="34" charset="0"/>
              <a:cs typeface="Verdana" panose="020B0604030504040204" pitchFamily="34" charset="0"/>
            </a:endParaRPr>
          </a:p>
        </p:txBody>
      </p:sp>
      <p:sp>
        <p:nvSpPr>
          <p:cNvPr id="32" name="Espace réservé du contenu 2"/>
          <p:cNvSpPr txBox="1">
            <a:spLocks/>
          </p:cNvSpPr>
          <p:nvPr/>
        </p:nvSpPr>
        <p:spPr>
          <a:xfrm>
            <a:off x="104867" y="2765137"/>
            <a:ext cx="7656513" cy="349187"/>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800" dirty="0" smtClean="0">
                <a:latin typeface="Verdana" panose="020B0604030504040204" pitchFamily="34" charset="0"/>
                <a:ea typeface="Verdana" panose="020B0604030504040204" pitchFamily="34" charset="0"/>
                <a:cs typeface="Verdana" panose="020B0604030504040204" pitchFamily="34" charset="0"/>
              </a:rPr>
              <a:t>Quelle est l’énergie produite par une batterie d’accumulateurs?</a:t>
            </a:r>
          </a:p>
          <a:p>
            <a:pPr marL="0" indent="0" algn="ctr">
              <a:buNone/>
            </a:pPr>
            <a:r>
              <a:rPr lang="fr-FR" sz="1800" dirty="0" smtClean="0">
                <a:latin typeface="Verdana" panose="020B0604030504040204" pitchFamily="34" charset="0"/>
                <a:ea typeface="Verdana" panose="020B0604030504040204" pitchFamily="34" charset="0"/>
                <a:cs typeface="Verdana" panose="020B0604030504040204" pitchFamily="34" charset="0"/>
              </a:rPr>
              <a:t>Quelle est l’énergie consommée par un réfrigérateur ?</a:t>
            </a:r>
            <a:endParaRPr lang="fr-FR" sz="1800" dirty="0">
              <a:latin typeface="Verdana" panose="020B0604030504040204" pitchFamily="34" charset="0"/>
              <a:ea typeface="Verdana" panose="020B0604030504040204" pitchFamily="34" charset="0"/>
              <a:cs typeface="Verdana" panose="020B0604030504040204" pitchFamily="34" charset="0"/>
            </a:endParaRPr>
          </a:p>
        </p:txBody>
      </p:sp>
      <p:sp>
        <p:nvSpPr>
          <p:cNvPr id="52" name="Espace réservé du contenu 2"/>
          <p:cNvSpPr txBox="1">
            <a:spLocks/>
          </p:cNvSpPr>
          <p:nvPr/>
        </p:nvSpPr>
        <p:spPr>
          <a:xfrm>
            <a:off x="2205104" y="3969263"/>
            <a:ext cx="7058848" cy="69837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endParaRPr lang="fr-FR" sz="1600" dirty="0" smtClean="0">
              <a:latin typeface="Verdana" panose="020B0604030504040204" pitchFamily="34" charset="0"/>
              <a:ea typeface="Verdana" panose="020B0604030504040204" pitchFamily="34" charset="0"/>
              <a:cs typeface="Verdana" panose="020B0604030504040204" pitchFamily="34" charset="0"/>
            </a:endParaRPr>
          </a:p>
        </p:txBody>
      </p:sp>
      <p:sp>
        <p:nvSpPr>
          <p:cNvPr id="53" name="Espace réservé du contenu 2"/>
          <p:cNvSpPr txBox="1">
            <a:spLocks/>
          </p:cNvSpPr>
          <p:nvPr/>
        </p:nvSpPr>
        <p:spPr>
          <a:xfrm>
            <a:off x="-71825" y="3827488"/>
            <a:ext cx="9180329" cy="1545728"/>
          </a:xfrm>
          <a:prstGeom prst="rect">
            <a:avLst/>
          </a:prstGeom>
          <a:solidFill>
            <a:schemeClr val="bg1">
              <a:alpha val="85000"/>
            </a:schemeClr>
          </a:solidFill>
          <a:effectLst>
            <a:softEdge rad="165100"/>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88000" indent="457200" algn="ctr">
              <a:buNone/>
              <a:tabLst>
                <a:tab pos="108000" algn="l"/>
              </a:tabLst>
            </a:pPr>
            <a:r>
              <a:rPr lang="fr-FR" sz="1600" dirty="0" smtClean="0">
                <a:effectLst>
                  <a:glow rad="139700">
                    <a:schemeClr val="accent6">
                      <a:satMod val="175000"/>
                      <a:alpha val="40000"/>
                    </a:schemeClr>
                  </a:glow>
                  <a:outerShdw blurRad="50800" dist="38100" dir="2700000" algn="tl" rotWithShape="0">
                    <a:schemeClr val="bg1">
                      <a:alpha val="40000"/>
                    </a:schemeClr>
                  </a:outerShdw>
                </a:effectLst>
                <a:latin typeface="Verdana" panose="020B0604030504040204" pitchFamily="34" charset="0"/>
                <a:ea typeface="Verdana" panose="020B0604030504040204" pitchFamily="34" charset="0"/>
                <a:cs typeface="Verdana" panose="020B0604030504040204" pitchFamily="34" charset="0"/>
              </a:rPr>
              <a:t>L’énergie consommée (ou produite) W (en Joules: J) est proportionnelle:</a:t>
            </a:r>
          </a:p>
          <a:p>
            <a:pPr marL="573750" indent="-285750">
              <a:buFont typeface="Wingdings" panose="05000000000000000000" pitchFamily="2" charset="2"/>
              <a:buChar char="q"/>
              <a:tabLst>
                <a:tab pos="108000" algn="l"/>
              </a:tabLst>
            </a:pPr>
            <a:r>
              <a:rPr lang="fr-FR" sz="1600" dirty="0" smtClean="0">
                <a:effectLst>
                  <a:glow rad="139700">
                    <a:schemeClr val="accent6">
                      <a:satMod val="175000"/>
                      <a:alpha val="40000"/>
                    </a:schemeClr>
                  </a:glow>
                  <a:outerShdw blurRad="50800" dist="38100" dir="2700000" algn="tl" rotWithShape="0">
                    <a:schemeClr val="bg1">
                      <a:alpha val="40000"/>
                    </a:schemeClr>
                  </a:outerShdw>
                </a:effectLst>
                <a:latin typeface="Verdana" panose="020B0604030504040204" pitchFamily="34" charset="0"/>
                <a:ea typeface="Verdana" panose="020B0604030504040204" pitchFamily="34" charset="0"/>
                <a:cs typeface="Verdana" panose="020B0604030504040204" pitchFamily="34" charset="0"/>
              </a:rPr>
              <a:t>À la </a:t>
            </a:r>
            <a:r>
              <a:rPr lang="fr-FR" sz="1600" b="1" dirty="0" smtClean="0">
                <a:effectLst>
                  <a:glow rad="139700">
                    <a:schemeClr val="accent6">
                      <a:satMod val="175000"/>
                      <a:alpha val="40000"/>
                    </a:schemeClr>
                  </a:glow>
                  <a:outerShdw blurRad="50800" dist="38100" dir="2700000" algn="tl" rotWithShape="0">
                    <a:schemeClr val="bg1">
                      <a:alpha val="40000"/>
                    </a:schemeClr>
                  </a:outerShdw>
                </a:effectLst>
                <a:latin typeface="Verdana" panose="020B0604030504040204" pitchFamily="34" charset="0"/>
                <a:ea typeface="Verdana" panose="020B0604030504040204" pitchFamily="34" charset="0"/>
                <a:cs typeface="Verdana" panose="020B0604030504040204" pitchFamily="34" charset="0"/>
              </a:rPr>
              <a:t>puissance électrique</a:t>
            </a:r>
            <a:r>
              <a:rPr lang="fr-FR" sz="1600" dirty="0" smtClean="0">
                <a:effectLst>
                  <a:glow rad="139700">
                    <a:schemeClr val="accent6">
                      <a:satMod val="175000"/>
                      <a:alpha val="40000"/>
                    </a:schemeClr>
                  </a:glow>
                  <a:outerShdw blurRad="50800" dist="38100" dir="2700000" algn="tl" rotWithShape="0">
                    <a:schemeClr val="bg1">
                      <a:alpha val="40000"/>
                    </a:schemeClr>
                  </a:outerShdw>
                </a:effectLst>
                <a:latin typeface="Verdana" panose="020B0604030504040204" pitchFamily="34" charset="0"/>
                <a:ea typeface="Verdana" panose="020B0604030504040204" pitchFamily="34" charset="0"/>
                <a:cs typeface="Verdana" panose="020B0604030504040204" pitchFamily="34" charset="0"/>
              </a:rPr>
              <a:t>: nécessaire au fonctionnement </a:t>
            </a:r>
            <a:r>
              <a:rPr lang="fr-FR" sz="1600" dirty="0">
                <a:effectLst>
                  <a:glow rad="139700">
                    <a:schemeClr val="accent6">
                      <a:satMod val="175000"/>
                      <a:alpha val="40000"/>
                    </a:schemeClr>
                  </a:glow>
                  <a:outerShdw blurRad="50800" dist="38100" dir="2700000" algn="tl" rotWithShape="0">
                    <a:schemeClr val="bg1">
                      <a:alpha val="40000"/>
                    </a:schemeClr>
                  </a:outerShdw>
                </a:effectLst>
                <a:latin typeface="Verdana" panose="020B0604030504040204" pitchFamily="34" charset="0"/>
                <a:ea typeface="Verdana" panose="020B0604030504040204" pitchFamily="34" charset="0"/>
                <a:cs typeface="Verdana" panose="020B0604030504040204" pitchFamily="34" charset="0"/>
              </a:rPr>
              <a:t>du </a:t>
            </a:r>
            <a:r>
              <a:rPr lang="fr-FR" sz="1600" dirty="0" smtClean="0">
                <a:effectLst>
                  <a:glow rad="139700">
                    <a:schemeClr val="accent6">
                      <a:satMod val="175000"/>
                      <a:alpha val="40000"/>
                    </a:schemeClr>
                  </a:glow>
                  <a:outerShdw blurRad="50800" dist="38100" dir="2700000" algn="tl" rotWithShape="0">
                    <a:schemeClr val="bg1">
                      <a:alpha val="40000"/>
                    </a:schemeClr>
                  </a:outerShdw>
                </a:effectLst>
                <a:latin typeface="Verdana" panose="020B0604030504040204" pitchFamily="34" charset="0"/>
                <a:ea typeface="Verdana" panose="020B0604030504040204" pitchFamily="34" charset="0"/>
                <a:cs typeface="Verdana" panose="020B0604030504040204" pitchFamily="34" charset="0"/>
              </a:rPr>
              <a:t>système en </a:t>
            </a:r>
            <a:r>
              <a:rPr lang="fr-FR" sz="1600" dirty="0">
                <a:effectLst>
                  <a:glow rad="139700">
                    <a:schemeClr val="accent6">
                      <a:satMod val="175000"/>
                      <a:alpha val="40000"/>
                    </a:schemeClr>
                  </a:glow>
                  <a:outerShdw blurRad="50800" dist="38100" dir="2700000" algn="tl" rotWithShape="0">
                    <a:schemeClr val="bg1">
                      <a:alpha val="40000"/>
                    </a:schemeClr>
                  </a:outerShdw>
                </a:effectLst>
                <a:latin typeface="Verdana" panose="020B0604030504040204" pitchFamily="34" charset="0"/>
                <a:ea typeface="Verdana" panose="020B0604030504040204" pitchFamily="34" charset="0"/>
                <a:cs typeface="Verdana" panose="020B0604030504040204" pitchFamily="34" charset="0"/>
              </a:rPr>
              <a:t>Watt .</a:t>
            </a:r>
            <a:endParaRPr lang="fr-FR" sz="1600" dirty="0" smtClean="0">
              <a:effectLst>
                <a:glow rad="139700">
                  <a:schemeClr val="accent6">
                    <a:satMod val="175000"/>
                    <a:alpha val="40000"/>
                  </a:schemeClr>
                </a:glow>
                <a:outerShdw blurRad="50800" dist="38100" dir="2700000" algn="tl" rotWithShape="0">
                  <a:schemeClr val="bg1">
                    <a:alpha val="40000"/>
                  </a:schemeClr>
                </a:outerShdw>
              </a:effectLst>
              <a:latin typeface="Verdana" panose="020B0604030504040204" pitchFamily="34" charset="0"/>
              <a:ea typeface="Verdana" panose="020B0604030504040204" pitchFamily="34" charset="0"/>
              <a:cs typeface="Verdana" panose="020B0604030504040204" pitchFamily="34" charset="0"/>
            </a:endParaRPr>
          </a:p>
          <a:p>
            <a:pPr marL="573750" indent="-285750">
              <a:buFont typeface="Wingdings" panose="05000000000000000000" pitchFamily="2" charset="2"/>
              <a:buChar char="q"/>
              <a:tabLst>
                <a:tab pos="108000" algn="l"/>
              </a:tabLst>
            </a:pPr>
            <a:r>
              <a:rPr lang="fr-FR" sz="1600" dirty="0" smtClean="0">
                <a:effectLst>
                  <a:glow rad="139700">
                    <a:schemeClr val="accent6">
                      <a:satMod val="175000"/>
                      <a:alpha val="40000"/>
                    </a:schemeClr>
                  </a:glow>
                  <a:outerShdw blurRad="50800" dist="38100" dir="2700000" algn="tl" rotWithShape="0">
                    <a:schemeClr val="bg1">
                      <a:alpha val="40000"/>
                    </a:schemeClr>
                  </a:outerShdw>
                </a:effectLst>
                <a:latin typeface="Verdana" panose="020B0604030504040204" pitchFamily="34" charset="0"/>
                <a:ea typeface="Verdana" panose="020B0604030504040204" pitchFamily="34" charset="0"/>
                <a:cs typeface="Verdana" panose="020B0604030504040204" pitchFamily="34" charset="0"/>
              </a:rPr>
              <a:t>au</a:t>
            </a:r>
            <a:r>
              <a:rPr lang="fr-FR" sz="1600" b="1" dirty="0" smtClean="0">
                <a:effectLst>
                  <a:glow rad="139700">
                    <a:schemeClr val="accent6">
                      <a:satMod val="175000"/>
                      <a:alpha val="40000"/>
                    </a:schemeClr>
                  </a:glow>
                  <a:outerShdw blurRad="50800" dist="38100" dir="2700000" algn="tl" rotWithShape="0">
                    <a:schemeClr val="bg1">
                      <a:alpha val="40000"/>
                    </a:schemeClr>
                  </a:outerShdw>
                </a:effectLst>
                <a:latin typeface="Verdana" panose="020B0604030504040204" pitchFamily="34" charset="0"/>
                <a:ea typeface="Verdana" panose="020B0604030504040204" pitchFamily="34" charset="0"/>
                <a:cs typeface="Verdana" panose="020B0604030504040204" pitchFamily="34" charset="0"/>
              </a:rPr>
              <a:t> temps t </a:t>
            </a:r>
            <a:r>
              <a:rPr lang="fr-FR" sz="1600" dirty="0" smtClean="0">
                <a:effectLst>
                  <a:glow rad="139700">
                    <a:schemeClr val="accent6">
                      <a:satMod val="175000"/>
                      <a:alpha val="40000"/>
                    </a:schemeClr>
                  </a:glow>
                  <a:outerShdw blurRad="50800" dist="38100" dir="2700000" algn="tl" rotWithShape="0">
                    <a:schemeClr val="bg1">
                      <a:alpha val="40000"/>
                    </a:schemeClr>
                  </a:outerShdw>
                </a:effectLst>
                <a:latin typeface="Verdana" panose="020B0604030504040204" pitchFamily="34" charset="0"/>
                <a:ea typeface="Verdana" panose="020B0604030504040204" pitchFamily="34" charset="0"/>
                <a:cs typeface="Verdana" panose="020B0604030504040204" pitchFamily="34" charset="0"/>
              </a:rPr>
              <a:t>pendant lequel est produit l’effort (en secondes).</a:t>
            </a:r>
          </a:p>
          <a:p>
            <a:pPr marL="0" indent="0" algn="ctr">
              <a:buNone/>
            </a:pPr>
            <a:r>
              <a:rPr lang="fr-FR" sz="1600" b="1" dirty="0" smtClean="0">
                <a:effectLst>
                  <a:glow rad="139700">
                    <a:schemeClr val="accent6">
                      <a:satMod val="175000"/>
                      <a:alpha val="40000"/>
                    </a:schemeClr>
                  </a:glow>
                  <a:outerShdw blurRad="50800" dist="38100" dir="2700000" algn="tl" rotWithShape="0">
                    <a:schemeClr val="bg1">
                      <a:alpha val="40000"/>
                    </a:schemeClr>
                  </a:outerShdw>
                </a:effectLst>
                <a:latin typeface="Verdana" panose="020B0604030504040204" pitchFamily="34" charset="0"/>
                <a:ea typeface="Verdana" panose="020B0604030504040204" pitchFamily="34" charset="0"/>
                <a:cs typeface="Verdana" panose="020B0604030504040204" pitchFamily="34" charset="0"/>
              </a:rPr>
              <a:t>W=</a:t>
            </a:r>
            <a:r>
              <a:rPr lang="fr-FR" sz="1600" b="1" dirty="0" smtClean="0">
                <a:effectLst>
                  <a:glow rad="139700">
                    <a:schemeClr val="accent6">
                      <a:satMod val="175000"/>
                      <a:alpha val="40000"/>
                    </a:schemeClr>
                  </a:glow>
                  <a:outerShdw blurRad="50800" dist="38100" dir="2700000" algn="tl" rotWithShape="0">
                    <a:schemeClr val="bg1">
                      <a:alpha val="40000"/>
                    </a:schemeClr>
                  </a:outerShdw>
                </a:effectLst>
                <a:latin typeface="Verdana" panose="020B0604030504040204" pitchFamily="34" charset="0"/>
                <a:ea typeface="Verdana" panose="020B0604030504040204" pitchFamily="34" charset="0"/>
                <a:cs typeface="Verdana" panose="020B0604030504040204" pitchFamily="34" charset="0"/>
                <a:sym typeface="Symbol"/>
              </a:rPr>
              <a:t>P</a:t>
            </a:r>
            <a:r>
              <a:rPr lang="fr-FR" sz="1600" b="1" dirty="0" smtClean="0">
                <a:effectLst>
                  <a:glow rad="139700">
                    <a:schemeClr val="accent6">
                      <a:satMod val="175000"/>
                      <a:alpha val="40000"/>
                    </a:schemeClr>
                  </a:glow>
                  <a:outerShdw blurRad="50800" dist="38100" dir="2700000" algn="tl" rotWithShape="0">
                    <a:schemeClr val="bg1">
                      <a:alpha val="40000"/>
                    </a:schemeClr>
                  </a:outerShdw>
                </a:effectLst>
                <a:latin typeface="Verdana" panose="020B0604030504040204" pitchFamily="34" charset="0"/>
                <a:ea typeface="Verdana" panose="020B0604030504040204" pitchFamily="34" charset="0"/>
                <a:cs typeface="Verdana" panose="020B0604030504040204" pitchFamily="34" charset="0"/>
              </a:rPr>
              <a:t> . t                                 </a:t>
            </a:r>
          </a:p>
          <a:p>
            <a:pPr marL="0" indent="0" algn="ctr">
              <a:buNone/>
            </a:pPr>
            <a:endParaRPr lang="fr-FR" sz="1600" b="1" dirty="0">
              <a:effectLst>
                <a:glow rad="139700">
                  <a:schemeClr val="accent6">
                    <a:satMod val="175000"/>
                    <a:alpha val="40000"/>
                  </a:schemeClr>
                </a:glow>
                <a:outerShdw blurRad="50800" dist="38100" dir="2700000" algn="tl" rotWithShape="0">
                  <a:schemeClr val="bg1">
                    <a:alpha val="40000"/>
                  </a:schemeClr>
                </a:outerShdw>
              </a:effectLst>
              <a:latin typeface="Verdana" panose="020B0604030504040204" pitchFamily="34" charset="0"/>
              <a:ea typeface="Verdana" panose="020B0604030504040204" pitchFamily="34" charset="0"/>
              <a:cs typeface="Verdana" panose="020B0604030504040204" pitchFamily="34" charset="0"/>
            </a:endParaRPr>
          </a:p>
        </p:txBody>
      </p:sp>
      <p:sp>
        <p:nvSpPr>
          <p:cNvPr id="11" name="Espace réservé du contenu 2"/>
          <p:cNvSpPr txBox="1">
            <a:spLocks/>
          </p:cNvSpPr>
          <p:nvPr/>
        </p:nvSpPr>
        <p:spPr>
          <a:xfrm>
            <a:off x="-36328" y="5262760"/>
            <a:ext cx="9208524" cy="1545728"/>
          </a:xfrm>
          <a:prstGeom prst="rect">
            <a:avLst/>
          </a:prstGeom>
          <a:solidFill>
            <a:schemeClr val="bg1">
              <a:alpha val="85000"/>
            </a:schemeClr>
          </a:solidFill>
          <a:effectLst>
            <a:softEdge rad="228600"/>
          </a:effectLst>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tabLst>
                <a:tab pos="108000" algn="l"/>
              </a:tabLst>
            </a:pPr>
            <a:r>
              <a:rPr lang="fr-FR" sz="1600" dirty="0" smtClean="0">
                <a:effectLst>
                  <a:glow rad="139700">
                    <a:schemeClr val="accent6">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En électricité l’unité la plus courante sera le Watt heure (Wh) obtenu en prenant le temps en heure. </a:t>
            </a:r>
          </a:p>
          <a:p>
            <a:pPr marL="0" indent="0" algn="ctr">
              <a:buNone/>
              <a:tabLst>
                <a:tab pos="108000" algn="l"/>
              </a:tabLst>
            </a:pPr>
            <a:r>
              <a:rPr lang="fr-FR" sz="1600" b="1" dirty="0" smtClean="0">
                <a:effectLst>
                  <a:glow rad="139700">
                    <a:schemeClr val="accent6">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1Wh = 3600J</a:t>
            </a:r>
          </a:p>
          <a:p>
            <a:pPr marL="0" indent="0" algn="ctr">
              <a:buNone/>
              <a:tabLst>
                <a:tab pos="108000" algn="l"/>
              </a:tabLst>
            </a:pPr>
            <a:r>
              <a:rPr lang="fr-FR" sz="1600" dirty="0" smtClean="0">
                <a:effectLst>
                  <a:glow rad="139700">
                    <a:schemeClr val="accent6">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Pour les factures électriques et les quantités mises en œuvre l’unité utilisée est le kWh.   </a:t>
            </a:r>
          </a:p>
          <a:p>
            <a:pPr marL="0" indent="0" algn="ctr">
              <a:buNone/>
              <a:tabLst>
                <a:tab pos="108000" algn="l"/>
              </a:tabLst>
            </a:pPr>
            <a:r>
              <a:rPr lang="fr-FR" sz="1600" b="1" dirty="0" smtClean="0">
                <a:effectLst>
                  <a:glow rad="139700">
                    <a:schemeClr val="accent6">
                      <a:satMod val="175000"/>
                      <a:alpha val="40000"/>
                    </a:schemeClr>
                  </a:glow>
                </a:effectLst>
                <a:latin typeface="Verdana" panose="020B0604030504040204" pitchFamily="34" charset="0"/>
                <a:ea typeface="Verdana" panose="020B0604030504040204" pitchFamily="34" charset="0"/>
                <a:cs typeface="Verdana" panose="020B0604030504040204" pitchFamily="34" charset="0"/>
              </a:rPr>
              <a:t>1kWh =1000Wh = 3600 000 J</a:t>
            </a:r>
          </a:p>
          <a:p>
            <a:pPr marL="0" indent="0" algn="ctr">
              <a:buNone/>
            </a:pPr>
            <a:endParaRPr lang="fr-FR" sz="1600" b="1" dirty="0">
              <a:effectLst>
                <a:glow rad="139700">
                  <a:schemeClr val="accent6">
                    <a:satMod val="175000"/>
                    <a:alpha val="40000"/>
                  </a:schemeClr>
                </a:glow>
              </a:effectLst>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18008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20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par>
                          <p:cTn id="12" fill="hold">
                            <p:stCondLst>
                              <p:cond delay="2550"/>
                            </p:stCondLst>
                            <p:childTnLst>
                              <p:par>
                                <p:cTn id="13" presetID="10" presetClass="entr" presetSubtype="0" fill="hold" grpId="0" nodeType="afterEffect">
                                  <p:stCondLst>
                                    <p:cond delay="500"/>
                                  </p:stCondLst>
                                  <p:iterate type="wd">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childTnLst>
                          </p:cTn>
                        </p:par>
                        <p:par>
                          <p:cTn id="16" fill="hold">
                            <p:stCondLst>
                              <p:cond delay="4150"/>
                            </p:stCondLst>
                            <p:childTnLst>
                              <p:par>
                                <p:cTn id="17" presetID="10" presetClass="entr" presetSubtype="0" fill="hold" grpId="0" nodeType="afterEffect">
                                  <p:stCondLst>
                                    <p:cond delay="500"/>
                                  </p:stCondLst>
                                  <p:iterate type="wd">
                                    <p:tmPct val="10000"/>
                                  </p:iterate>
                                  <p:childTnLst>
                                    <p:set>
                                      <p:cBhvr>
                                        <p:cTn id="18" dur="1" fill="hold">
                                          <p:stCondLst>
                                            <p:cond delay="0"/>
                                          </p:stCondLst>
                                        </p:cTn>
                                        <p:tgtEl>
                                          <p:spTgt spid="32"/>
                                        </p:tgtEl>
                                        <p:attrNameLst>
                                          <p:attrName>style.visibility</p:attrName>
                                        </p:attrNameLst>
                                      </p:cBhvr>
                                      <p:to>
                                        <p:strVal val="visible"/>
                                      </p:to>
                                    </p:set>
                                    <p:animEffect transition="in" filter="fade">
                                      <p:cBhvr>
                                        <p:cTn id="19" dur="500"/>
                                        <p:tgtEl>
                                          <p:spTgt spid="32"/>
                                        </p:tgtEl>
                                      </p:cBhvr>
                                    </p:animEffect>
                                  </p:childTnLst>
                                </p:cTn>
                              </p:par>
                            </p:childTnLst>
                          </p:cTn>
                        </p:par>
                        <p:par>
                          <p:cTn id="20" fill="hold">
                            <p:stCondLst>
                              <p:cond delay="5950"/>
                            </p:stCondLst>
                            <p:childTnLst>
                              <p:par>
                                <p:cTn id="21" presetID="10" presetClass="entr" presetSubtype="0" fill="hold" nodeType="afterEffect">
                                  <p:stCondLst>
                                    <p:cond delay="500"/>
                                  </p:stCondLst>
                                  <p:iterate type="wd">
                                    <p:tmPct val="10000"/>
                                  </p:iterate>
                                  <p:childTnLst>
                                    <p:set>
                                      <p:cBhvr>
                                        <p:cTn id="22" dur="1" fill="hold">
                                          <p:stCondLst>
                                            <p:cond delay="0"/>
                                          </p:stCondLst>
                                        </p:cTn>
                                        <p:tgtEl>
                                          <p:spTgt spid="1028"/>
                                        </p:tgtEl>
                                        <p:attrNameLst>
                                          <p:attrName>style.visibility</p:attrName>
                                        </p:attrNameLst>
                                      </p:cBhvr>
                                      <p:to>
                                        <p:strVal val="visible"/>
                                      </p:to>
                                    </p:set>
                                    <p:animEffect transition="in" filter="fade">
                                      <p:cBhvr>
                                        <p:cTn id="23" dur="500"/>
                                        <p:tgtEl>
                                          <p:spTgt spid="1028"/>
                                        </p:tgtEl>
                                      </p:cBhvr>
                                    </p:animEffect>
                                  </p:childTnLst>
                                </p:cTn>
                              </p:par>
                            </p:childTnLst>
                          </p:cTn>
                        </p:par>
                        <p:par>
                          <p:cTn id="24" fill="hold">
                            <p:stCondLst>
                              <p:cond delay="6950"/>
                            </p:stCondLst>
                            <p:childTnLst>
                              <p:par>
                                <p:cTn id="25" presetID="10" presetClass="entr" presetSubtype="0" fill="hold" nodeType="afterEffect">
                                  <p:stCondLst>
                                    <p:cond delay="500"/>
                                  </p:stCondLst>
                                  <p:iterate type="wd">
                                    <p:tmPct val="10000"/>
                                  </p:iterate>
                                  <p:childTnLst>
                                    <p:set>
                                      <p:cBhvr>
                                        <p:cTn id="26" dur="1" fill="hold">
                                          <p:stCondLst>
                                            <p:cond delay="0"/>
                                          </p:stCondLst>
                                        </p:cTn>
                                        <p:tgtEl>
                                          <p:spTgt spid="1026"/>
                                        </p:tgtEl>
                                        <p:attrNameLst>
                                          <p:attrName>style.visibility</p:attrName>
                                        </p:attrNameLst>
                                      </p:cBhvr>
                                      <p:to>
                                        <p:strVal val="visible"/>
                                      </p:to>
                                    </p:set>
                                    <p:animEffect transition="in" filter="fade">
                                      <p:cBhvr>
                                        <p:cTn id="27" dur="500"/>
                                        <p:tgtEl>
                                          <p:spTgt spid="1026"/>
                                        </p:tgtEl>
                                      </p:cBhvr>
                                    </p:animEffect>
                                  </p:childTnLst>
                                </p:cTn>
                              </p:par>
                            </p:childTnLst>
                          </p:cTn>
                        </p:par>
                        <p:par>
                          <p:cTn id="28" fill="hold">
                            <p:stCondLst>
                              <p:cond delay="7950"/>
                            </p:stCondLst>
                            <p:childTnLst>
                              <p:par>
                                <p:cTn id="29" presetID="10" presetClass="entr" presetSubtype="0" fill="hold" grpId="0" nodeType="afterEffect">
                                  <p:stCondLst>
                                    <p:cond delay="500"/>
                                  </p:stCondLst>
                                  <p:iterate type="wd">
                                    <p:tmPct val="10000"/>
                                  </p:iterate>
                                  <p:childTnLst>
                                    <p:set>
                                      <p:cBhvr>
                                        <p:cTn id="30" dur="1" fill="hold">
                                          <p:stCondLst>
                                            <p:cond delay="0"/>
                                          </p:stCondLst>
                                        </p:cTn>
                                        <p:tgtEl>
                                          <p:spTgt spid="53"/>
                                        </p:tgtEl>
                                        <p:attrNameLst>
                                          <p:attrName>style.visibility</p:attrName>
                                        </p:attrNameLst>
                                      </p:cBhvr>
                                      <p:to>
                                        <p:strVal val="visible"/>
                                      </p:to>
                                    </p:set>
                                    <p:animEffect transition="in" filter="fade">
                                      <p:cBhvr>
                                        <p:cTn id="31" dur="500"/>
                                        <p:tgtEl>
                                          <p:spTgt spid="53"/>
                                        </p:tgtEl>
                                      </p:cBhvr>
                                    </p:animEffect>
                                  </p:childTnLst>
                                </p:cTn>
                              </p:par>
                            </p:childTnLst>
                          </p:cTn>
                        </p:par>
                        <p:par>
                          <p:cTn id="32" fill="hold">
                            <p:stCondLst>
                              <p:cond delay="11100"/>
                            </p:stCondLst>
                            <p:childTnLst>
                              <p:par>
                                <p:cTn id="33" presetID="10" presetClass="entr" presetSubtype="0" fill="hold" grpId="0" nodeType="afterEffect">
                                  <p:stCondLst>
                                    <p:cond delay="500"/>
                                  </p:stCondLst>
                                  <p:iterate type="wd">
                                    <p:tmPct val="10000"/>
                                  </p:iterate>
                                  <p:childTnLst>
                                    <p:set>
                                      <p:cBhvr>
                                        <p:cTn id="34" dur="1" fill="hold">
                                          <p:stCondLst>
                                            <p:cond delay="0"/>
                                          </p:stCondLst>
                                        </p:cTn>
                                        <p:tgtEl>
                                          <p:spTgt spid="11"/>
                                        </p:tgtEl>
                                        <p:attrNameLst>
                                          <p:attrName>style.visibility</p:attrName>
                                        </p:attrNameLst>
                                      </p:cBhvr>
                                      <p:to>
                                        <p:strVal val="visible"/>
                                      </p:to>
                                    </p:set>
                                    <p:animEffect transition="in" filter="fade">
                                      <p:cBhvr>
                                        <p:cTn id="3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32" grpId="0"/>
      <p:bldP spid="53" grpId="0" animBg="1"/>
      <p:bldP spid="1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404664"/>
            <a:ext cx="8119966" cy="1143000"/>
          </a:xfrm>
        </p:spPr>
        <p:txBody>
          <a:bodyPr>
            <a:normAutofit fontScale="90000"/>
          </a:bodyPr>
          <a:lstStyle/>
          <a:p>
            <a:r>
              <a:rPr lang="fr-FR" dirty="0" smtClean="0">
                <a:latin typeface="Verdana" panose="020B0604030504040204" pitchFamily="34" charset="0"/>
                <a:ea typeface="Verdana" panose="020B0604030504040204" pitchFamily="34" charset="0"/>
                <a:cs typeface="Verdana" panose="020B0604030504040204" pitchFamily="34" charset="0"/>
              </a:rPr>
              <a:t>L’énergie, le travail, </a:t>
            </a:r>
            <a:br>
              <a:rPr lang="fr-FR" dirty="0" smtClean="0">
                <a:latin typeface="Verdana" panose="020B0604030504040204" pitchFamily="34" charset="0"/>
                <a:ea typeface="Verdana" panose="020B0604030504040204" pitchFamily="34" charset="0"/>
                <a:cs typeface="Verdana" panose="020B0604030504040204" pitchFamily="34" charset="0"/>
              </a:rPr>
            </a:br>
            <a:r>
              <a:rPr lang="fr-FR" dirty="0" smtClean="0">
                <a:latin typeface="Verdana" panose="020B0604030504040204" pitchFamily="34" charset="0"/>
                <a:ea typeface="Verdana" panose="020B0604030504040204" pitchFamily="34" charset="0"/>
                <a:cs typeface="Verdana" panose="020B0604030504040204" pitchFamily="34" charset="0"/>
              </a:rPr>
              <a:t>la force et la puissance.</a:t>
            </a:r>
            <a:endParaRPr lang="fr-FR" dirty="0"/>
          </a:p>
        </p:txBody>
      </p:sp>
      <p:sp>
        <p:nvSpPr>
          <p:cNvPr id="3" name="Espace réservé du contenu 2"/>
          <p:cNvSpPr>
            <a:spLocks noGrp="1"/>
          </p:cNvSpPr>
          <p:nvPr>
            <p:ph idx="1"/>
          </p:nvPr>
        </p:nvSpPr>
        <p:spPr>
          <a:xfrm>
            <a:off x="49559" y="1844824"/>
            <a:ext cx="9079854" cy="792088"/>
          </a:xfrm>
        </p:spPr>
        <p:txBody>
          <a:bodyPr>
            <a:noAutofit/>
          </a:bodyPr>
          <a:lstStyle/>
          <a:p>
            <a:pPr marL="0" indent="0" algn="ctr">
              <a:buNone/>
            </a:pPr>
            <a:r>
              <a:rPr lang="fr-FR" sz="2000" dirty="0" smtClean="0">
                <a:latin typeface="Verdana" panose="020B0604030504040204" pitchFamily="34" charset="0"/>
                <a:ea typeface="Verdana" panose="020B0604030504040204" pitchFamily="34" charset="0"/>
                <a:cs typeface="Verdana" panose="020B0604030504040204" pitchFamily="34" charset="0"/>
              </a:rPr>
              <a:t>Suivant les situations, le calcul de l’énergie peut sembler différent, en fait, cela revient toujours à la même chose... </a:t>
            </a:r>
            <a:br>
              <a:rPr lang="fr-FR" sz="2000" dirty="0" smtClean="0">
                <a:latin typeface="Verdana" panose="020B0604030504040204" pitchFamily="34" charset="0"/>
                <a:ea typeface="Verdana" panose="020B0604030504040204" pitchFamily="34" charset="0"/>
                <a:cs typeface="Verdana" panose="020B0604030504040204" pitchFamily="34" charset="0"/>
              </a:rPr>
            </a:br>
            <a:r>
              <a:rPr lang="fr-FR" sz="2000" dirty="0" smtClean="0">
                <a:latin typeface="Verdana" panose="020B0604030504040204" pitchFamily="34" charset="0"/>
                <a:ea typeface="Verdana" panose="020B0604030504040204" pitchFamily="34" charset="0"/>
                <a:cs typeface="Verdana" panose="020B0604030504040204" pitchFamily="34" charset="0"/>
              </a:rPr>
              <a:t>Une puissance mise en œuvre pendant un certain temps.</a:t>
            </a:r>
          </a:p>
          <a:p>
            <a:pPr marL="0" indent="0" algn="ctr">
              <a:buNone/>
            </a:pPr>
            <a:endParaRPr lang="fr-FR" sz="2000" dirty="0" smtClean="0">
              <a:latin typeface="Verdana" panose="020B0604030504040204" pitchFamily="34" charset="0"/>
              <a:ea typeface="Verdana" panose="020B0604030504040204" pitchFamily="34" charset="0"/>
              <a:cs typeface="Verdana" panose="020B0604030504040204" pitchFamily="34" charset="0"/>
            </a:endParaRPr>
          </a:p>
          <a:p>
            <a:pPr marL="0" indent="0" algn="ctr">
              <a:buNone/>
            </a:pPr>
            <a:endParaRPr lang="fr-FR" sz="2000" dirty="0">
              <a:latin typeface="Verdana" panose="020B0604030504040204" pitchFamily="34" charset="0"/>
              <a:ea typeface="Verdana" panose="020B0604030504040204" pitchFamily="34" charset="0"/>
              <a:cs typeface="Verdana" panose="020B0604030504040204" pitchFamily="34" charset="0"/>
            </a:endParaRPr>
          </a:p>
        </p:txBody>
      </p:sp>
      <p:sp>
        <p:nvSpPr>
          <p:cNvPr id="32" name="Espace réservé du contenu 2"/>
          <p:cNvSpPr txBox="1">
            <a:spLocks/>
          </p:cNvSpPr>
          <p:nvPr/>
        </p:nvSpPr>
        <p:spPr>
          <a:xfrm>
            <a:off x="49559" y="3212976"/>
            <a:ext cx="9039133" cy="349187"/>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800" dirty="0" smtClean="0">
                <a:latin typeface="Verdana" panose="020B0604030504040204" pitchFamily="34" charset="0"/>
                <a:ea typeface="Verdana" panose="020B0604030504040204" pitchFamily="34" charset="0"/>
                <a:cs typeface="Verdana" panose="020B0604030504040204" pitchFamily="34" charset="0"/>
              </a:rPr>
              <a:t>Pour une charge en déplacement, </a:t>
            </a:r>
            <a:r>
              <a:rPr lang="fr-FR" sz="1800" b="1" dirty="0" smtClean="0">
                <a:latin typeface="Verdana" panose="020B0604030504040204" pitchFamily="34" charset="0"/>
                <a:ea typeface="Verdana" panose="020B0604030504040204" pitchFamily="34" charset="0"/>
                <a:cs typeface="Verdana" panose="020B0604030504040204" pitchFamily="34" charset="0"/>
              </a:rPr>
              <a:t>W = F.L </a:t>
            </a:r>
            <a:r>
              <a:rPr lang="fr-FR" sz="1800" dirty="0" smtClean="0">
                <a:latin typeface="Verdana" panose="020B0604030504040204" pitchFamily="34" charset="0"/>
                <a:ea typeface="Verdana" panose="020B0604030504040204" pitchFamily="34" charset="0"/>
                <a:cs typeface="Verdana" panose="020B0604030504040204" pitchFamily="34" charset="0"/>
              </a:rPr>
              <a:t/>
            </a:r>
            <a:br>
              <a:rPr lang="fr-FR" sz="1800" dirty="0" smtClean="0">
                <a:latin typeface="Verdana" panose="020B0604030504040204" pitchFamily="34" charset="0"/>
                <a:ea typeface="Verdana" panose="020B0604030504040204" pitchFamily="34" charset="0"/>
                <a:cs typeface="Verdana" panose="020B0604030504040204" pitchFamily="34" charset="0"/>
              </a:rPr>
            </a:br>
            <a:r>
              <a:rPr lang="fr-FR" sz="1800" b="1" dirty="0" smtClean="0">
                <a:latin typeface="Verdana" panose="020B0604030504040204" pitchFamily="34" charset="0"/>
                <a:ea typeface="Verdana" panose="020B0604030504040204" pitchFamily="34" charset="0"/>
                <a:cs typeface="Verdana" panose="020B0604030504040204" pitchFamily="34" charset="0"/>
              </a:rPr>
              <a:t>la puissance (P en Watt) </a:t>
            </a:r>
            <a:r>
              <a:rPr lang="fr-FR" sz="1800" dirty="0" smtClean="0">
                <a:latin typeface="Verdana" panose="020B0604030504040204" pitchFamily="34" charset="0"/>
                <a:ea typeface="Verdana" panose="020B0604030504040204" pitchFamily="34" charset="0"/>
                <a:cs typeface="Verdana" panose="020B0604030504040204" pitchFamily="34" charset="0"/>
              </a:rPr>
              <a:t>est la capacité d’effectuer ce déplacement, (à produire la force nécessaire) à une certaine vitesse ( v en m/s) :</a:t>
            </a:r>
            <a:br>
              <a:rPr lang="fr-FR" sz="1800" dirty="0" smtClean="0">
                <a:latin typeface="Verdana" panose="020B0604030504040204" pitchFamily="34" charset="0"/>
                <a:ea typeface="Verdana" panose="020B0604030504040204" pitchFamily="34" charset="0"/>
                <a:cs typeface="Verdana" panose="020B0604030504040204" pitchFamily="34" charset="0"/>
              </a:rPr>
            </a:br>
            <a:r>
              <a:rPr lang="fr-FR" sz="1800" b="1" dirty="0" smtClean="0">
                <a:latin typeface="Verdana" panose="020B0604030504040204" pitchFamily="34" charset="0"/>
                <a:ea typeface="Verdana" panose="020B0604030504040204" pitchFamily="34" charset="0"/>
                <a:cs typeface="Verdana" panose="020B0604030504040204" pitchFamily="34" charset="0"/>
              </a:rPr>
              <a:t>P = W / t = (F.L) / t</a:t>
            </a:r>
          </a:p>
          <a:p>
            <a:pPr marL="0" indent="0" algn="ctr">
              <a:buNone/>
            </a:pPr>
            <a:r>
              <a:rPr lang="fr-FR" sz="1800" b="1" dirty="0" smtClean="0">
                <a:latin typeface="Verdana" panose="020B0604030504040204" pitchFamily="34" charset="0"/>
                <a:ea typeface="Verdana" panose="020B0604030504040204" pitchFamily="34" charset="0"/>
                <a:cs typeface="Verdana" panose="020B0604030504040204" pitchFamily="34" charset="0"/>
              </a:rPr>
              <a:t>P= </a:t>
            </a:r>
            <a:r>
              <a:rPr lang="fr-FR" sz="1800" b="1" dirty="0" err="1" smtClean="0">
                <a:latin typeface="Verdana" panose="020B0604030504040204" pitchFamily="34" charset="0"/>
                <a:ea typeface="Verdana" panose="020B0604030504040204" pitchFamily="34" charset="0"/>
                <a:cs typeface="Verdana" panose="020B0604030504040204" pitchFamily="34" charset="0"/>
              </a:rPr>
              <a:t>F.v</a:t>
            </a:r>
            <a:endParaRPr lang="fr-FR" sz="1800" b="1" dirty="0">
              <a:latin typeface="Verdana" panose="020B0604030504040204" pitchFamily="34" charset="0"/>
              <a:ea typeface="Verdana" panose="020B0604030504040204" pitchFamily="34" charset="0"/>
              <a:cs typeface="Verdana" panose="020B0604030504040204" pitchFamily="34" charset="0"/>
            </a:endParaRPr>
          </a:p>
        </p:txBody>
      </p:sp>
      <p:sp>
        <p:nvSpPr>
          <p:cNvPr id="10" name="Espace réservé du contenu 2"/>
          <p:cNvSpPr txBox="1">
            <a:spLocks/>
          </p:cNvSpPr>
          <p:nvPr/>
        </p:nvSpPr>
        <p:spPr>
          <a:xfrm>
            <a:off x="201959" y="5024029"/>
            <a:ext cx="9039133" cy="349187"/>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800" dirty="0" smtClean="0">
                <a:latin typeface="Verdana" panose="020B0604030504040204" pitchFamily="34" charset="0"/>
                <a:ea typeface="Verdana" panose="020B0604030504040204" pitchFamily="34" charset="0"/>
                <a:cs typeface="Verdana" panose="020B0604030504040204" pitchFamily="34" charset="0"/>
              </a:rPr>
              <a:t>Pour une charge en rotation, </a:t>
            </a:r>
            <a:r>
              <a:rPr lang="fr-FR" sz="1800" b="1" dirty="0" smtClean="0">
                <a:latin typeface="Verdana" panose="020B0604030504040204" pitchFamily="34" charset="0"/>
                <a:ea typeface="Verdana" panose="020B0604030504040204" pitchFamily="34" charset="0"/>
                <a:cs typeface="Verdana" panose="020B0604030504040204" pitchFamily="34" charset="0"/>
              </a:rPr>
              <a:t>W = </a:t>
            </a:r>
            <a:r>
              <a:rPr lang="fr-FR" sz="1800" b="1" dirty="0">
                <a:latin typeface="Adobe Arabic"/>
                <a:ea typeface="Verdana" panose="020B0604030504040204" pitchFamily="34" charset="0"/>
                <a:cs typeface="Adobe Arabic"/>
                <a:sym typeface="Symbol"/>
              </a:rPr>
              <a:t></a:t>
            </a:r>
            <a:r>
              <a:rPr lang="fr-FR" sz="1800" b="1" dirty="0">
                <a:latin typeface="Verdana" panose="020B0604030504040204" pitchFamily="34" charset="0"/>
                <a:ea typeface="Verdana" panose="020B0604030504040204" pitchFamily="34" charset="0"/>
                <a:cs typeface="Verdana" panose="020B0604030504040204" pitchFamily="34" charset="0"/>
              </a:rPr>
              <a:t> . </a:t>
            </a:r>
            <a:r>
              <a:rPr lang="fr-FR" sz="1800" b="1" dirty="0">
                <a:latin typeface="Verdana" panose="020B0604030504040204" pitchFamily="34" charset="0"/>
                <a:ea typeface="Verdana" panose="020B0604030504040204" pitchFamily="34" charset="0"/>
                <a:cs typeface="Verdana" panose="020B0604030504040204" pitchFamily="34" charset="0"/>
                <a:sym typeface="Symbol"/>
              </a:rPr>
              <a:t></a:t>
            </a:r>
            <a:r>
              <a:rPr lang="fr-FR" sz="1800" b="1" dirty="0">
                <a:latin typeface="Verdana" panose="020B0604030504040204" pitchFamily="34" charset="0"/>
                <a:ea typeface="Verdana" panose="020B0604030504040204" pitchFamily="34" charset="0"/>
                <a:cs typeface="Verdana" panose="020B0604030504040204" pitchFamily="34" charset="0"/>
              </a:rPr>
              <a:t> . t</a:t>
            </a:r>
            <a:r>
              <a:rPr lang="fr-FR" sz="1800" b="1" dirty="0" smtClean="0">
                <a:latin typeface="Verdana" panose="020B0604030504040204" pitchFamily="34" charset="0"/>
                <a:ea typeface="Verdana" panose="020B0604030504040204" pitchFamily="34" charset="0"/>
                <a:cs typeface="Verdana" panose="020B0604030504040204" pitchFamily="34" charset="0"/>
              </a:rPr>
              <a:t> </a:t>
            </a:r>
            <a:r>
              <a:rPr lang="fr-FR" sz="1800" dirty="0" smtClean="0">
                <a:latin typeface="Verdana" panose="020B0604030504040204" pitchFamily="34" charset="0"/>
                <a:ea typeface="Verdana" panose="020B0604030504040204" pitchFamily="34" charset="0"/>
                <a:cs typeface="Verdana" panose="020B0604030504040204" pitchFamily="34" charset="0"/>
              </a:rPr>
              <a:t/>
            </a:r>
            <a:br>
              <a:rPr lang="fr-FR" sz="1800" dirty="0" smtClean="0">
                <a:latin typeface="Verdana" panose="020B0604030504040204" pitchFamily="34" charset="0"/>
                <a:ea typeface="Verdana" panose="020B0604030504040204" pitchFamily="34" charset="0"/>
                <a:cs typeface="Verdana" panose="020B0604030504040204" pitchFamily="34" charset="0"/>
              </a:rPr>
            </a:br>
            <a:r>
              <a:rPr lang="fr-FR" sz="1800" b="1" dirty="0" smtClean="0">
                <a:latin typeface="Verdana" panose="020B0604030504040204" pitchFamily="34" charset="0"/>
                <a:ea typeface="Verdana" panose="020B0604030504040204" pitchFamily="34" charset="0"/>
                <a:cs typeface="Verdana" panose="020B0604030504040204" pitchFamily="34" charset="0"/>
              </a:rPr>
              <a:t>la puissance (P en Watt) </a:t>
            </a:r>
            <a:r>
              <a:rPr lang="fr-FR" sz="1800" dirty="0" smtClean="0">
                <a:latin typeface="Verdana" panose="020B0604030504040204" pitchFamily="34" charset="0"/>
                <a:ea typeface="Verdana" panose="020B0604030504040204" pitchFamily="34" charset="0"/>
                <a:cs typeface="Verdana" panose="020B0604030504040204" pitchFamily="34" charset="0"/>
              </a:rPr>
              <a:t>est la capacité d’effectuer une rotation,</a:t>
            </a:r>
            <a:br>
              <a:rPr lang="fr-FR" sz="1800" dirty="0" smtClean="0">
                <a:latin typeface="Verdana" panose="020B0604030504040204" pitchFamily="34" charset="0"/>
                <a:ea typeface="Verdana" panose="020B0604030504040204" pitchFamily="34" charset="0"/>
                <a:cs typeface="Verdana" panose="020B0604030504040204" pitchFamily="34" charset="0"/>
              </a:rPr>
            </a:br>
            <a:r>
              <a:rPr lang="fr-FR" sz="1800" dirty="0" smtClean="0">
                <a:latin typeface="Verdana" panose="020B0604030504040204" pitchFamily="34" charset="0"/>
                <a:ea typeface="Verdana" panose="020B0604030504040204" pitchFamily="34" charset="0"/>
                <a:cs typeface="Verdana" panose="020B0604030504040204" pitchFamily="34" charset="0"/>
              </a:rPr>
              <a:t>( à produire la force, le couple, nécessaire) </a:t>
            </a:r>
            <a:br>
              <a:rPr lang="fr-FR" sz="1800" dirty="0" smtClean="0">
                <a:latin typeface="Verdana" panose="020B0604030504040204" pitchFamily="34" charset="0"/>
                <a:ea typeface="Verdana" panose="020B0604030504040204" pitchFamily="34" charset="0"/>
                <a:cs typeface="Verdana" panose="020B0604030504040204" pitchFamily="34" charset="0"/>
              </a:rPr>
            </a:br>
            <a:r>
              <a:rPr lang="fr-FR" sz="1800" dirty="0" smtClean="0">
                <a:latin typeface="Verdana" panose="020B0604030504040204" pitchFamily="34" charset="0"/>
                <a:ea typeface="Verdana" panose="020B0604030504040204" pitchFamily="34" charset="0"/>
                <a:cs typeface="Verdana" panose="020B0604030504040204" pitchFamily="34" charset="0"/>
              </a:rPr>
              <a:t>à une certaine vitesse (</a:t>
            </a:r>
            <a:r>
              <a:rPr lang="fr-FR" sz="1800" b="1" dirty="0">
                <a:latin typeface="Verdana" panose="020B0604030504040204" pitchFamily="34" charset="0"/>
                <a:ea typeface="Verdana" panose="020B0604030504040204" pitchFamily="34" charset="0"/>
                <a:cs typeface="Verdana" panose="020B0604030504040204" pitchFamily="34" charset="0"/>
                <a:sym typeface="Symbol"/>
              </a:rPr>
              <a:t></a:t>
            </a:r>
            <a:r>
              <a:rPr lang="fr-FR" sz="1800" dirty="0" smtClean="0">
                <a:latin typeface="Verdana" panose="020B0604030504040204" pitchFamily="34" charset="0"/>
                <a:ea typeface="Verdana" panose="020B0604030504040204" pitchFamily="34" charset="0"/>
                <a:cs typeface="Verdana" panose="020B0604030504040204" pitchFamily="34" charset="0"/>
              </a:rPr>
              <a:t> en radian/s) :</a:t>
            </a:r>
            <a:br>
              <a:rPr lang="fr-FR" sz="1800" dirty="0" smtClean="0">
                <a:latin typeface="Verdana" panose="020B0604030504040204" pitchFamily="34" charset="0"/>
                <a:ea typeface="Verdana" panose="020B0604030504040204" pitchFamily="34" charset="0"/>
                <a:cs typeface="Verdana" panose="020B0604030504040204" pitchFamily="34" charset="0"/>
              </a:rPr>
            </a:br>
            <a:r>
              <a:rPr lang="fr-FR" sz="1800" b="1" dirty="0" smtClean="0">
                <a:latin typeface="Verdana" panose="020B0604030504040204" pitchFamily="34" charset="0"/>
                <a:ea typeface="Verdana" panose="020B0604030504040204" pitchFamily="34" charset="0"/>
                <a:cs typeface="Verdana" panose="020B0604030504040204" pitchFamily="34" charset="0"/>
              </a:rPr>
              <a:t>P = W / t = (F.L) / t</a:t>
            </a:r>
          </a:p>
          <a:p>
            <a:pPr marL="0" indent="0" algn="ctr">
              <a:buNone/>
            </a:pPr>
            <a:r>
              <a:rPr lang="fr-FR" sz="1800" b="1" dirty="0" smtClean="0">
                <a:latin typeface="Verdana" panose="020B0604030504040204" pitchFamily="34" charset="0"/>
                <a:ea typeface="Verdana" panose="020B0604030504040204" pitchFamily="34" charset="0"/>
                <a:cs typeface="Verdana" panose="020B0604030504040204" pitchFamily="34" charset="0"/>
              </a:rPr>
              <a:t>P= </a:t>
            </a:r>
            <a:r>
              <a:rPr lang="fr-FR" sz="1800" b="1" dirty="0">
                <a:latin typeface="Adobe Arabic"/>
                <a:ea typeface="Verdana" panose="020B0604030504040204" pitchFamily="34" charset="0"/>
                <a:cs typeface="Adobe Arabic"/>
                <a:sym typeface="Symbol"/>
              </a:rPr>
              <a:t></a:t>
            </a:r>
            <a:r>
              <a:rPr lang="fr-FR" sz="1800" b="1" dirty="0">
                <a:latin typeface="Verdana" panose="020B0604030504040204" pitchFamily="34" charset="0"/>
                <a:ea typeface="Verdana" panose="020B0604030504040204" pitchFamily="34" charset="0"/>
                <a:cs typeface="Verdana" panose="020B0604030504040204" pitchFamily="34" charset="0"/>
              </a:rPr>
              <a:t> . </a:t>
            </a:r>
            <a:r>
              <a:rPr lang="fr-FR" sz="1800" b="1" dirty="0">
                <a:latin typeface="Verdana" panose="020B0604030504040204" pitchFamily="34" charset="0"/>
                <a:ea typeface="Verdana" panose="020B0604030504040204" pitchFamily="34" charset="0"/>
                <a:cs typeface="Verdana" panose="020B0604030504040204" pitchFamily="34" charset="0"/>
                <a:sym typeface="Symbol"/>
              </a:rPr>
              <a:t></a:t>
            </a:r>
            <a:r>
              <a:rPr lang="fr-FR" sz="1800" b="1" dirty="0">
                <a:latin typeface="Verdana" panose="020B0604030504040204" pitchFamily="34" charset="0"/>
                <a:ea typeface="Verdana" panose="020B0604030504040204" pitchFamily="34" charset="0"/>
                <a:cs typeface="Verdana" panose="020B0604030504040204" pitchFamily="34" charset="0"/>
              </a:rPr>
              <a:t> </a:t>
            </a:r>
          </a:p>
        </p:txBody>
      </p:sp>
    </p:spTree>
    <p:extLst>
      <p:ext uri="{BB962C8B-B14F-4D97-AF65-F5344CB8AC3E}">
        <p14:creationId xmlns:p14="http://schemas.microsoft.com/office/powerpoint/2010/main" val="4223252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75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1750"/>
                            </p:stCondLst>
                            <p:childTnLst>
                              <p:par>
                                <p:cTn id="9" presetID="10" presetClass="entr" presetSubtype="0" fill="hold" grpId="0" nodeType="afterEffect">
                                  <p:stCondLst>
                                    <p:cond delay="750"/>
                                  </p:stCondLst>
                                  <p:iterate type="wd">
                                    <p:tmPct val="10000"/>
                                  </p:iterate>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par>
                          <p:cTn id="12" fill="hold">
                            <p:stCondLst>
                              <p:cond delay="4600"/>
                            </p:stCondLst>
                            <p:childTnLst>
                              <p:par>
                                <p:cTn id="13" presetID="10" presetClass="entr" presetSubtype="0" fill="hold" grpId="0" nodeType="afterEffect">
                                  <p:stCondLst>
                                    <p:cond delay="750"/>
                                  </p:stCondLst>
                                  <p:iterate type="wd">
                                    <p:tmPct val="10000"/>
                                  </p:iterate>
                                  <p:childTnLst>
                                    <p:set>
                                      <p:cBhvr>
                                        <p:cTn id="14" dur="1" fill="hold">
                                          <p:stCondLst>
                                            <p:cond delay="0"/>
                                          </p:stCondLst>
                                        </p:cTn>
                                        <p:tgtEl>
                                          <p:spTgt spid="32"/>
                                        </p:tgtEl>
                                        <p:attrNameLst>
                                          <p:attrName>style.visibility</p:attrName>
                                        </p:attrNameLst>
                                      </p:cBhvr>
                                      <p:to>
                                        <p:strVal val="visible"/>
                                      </p:to>
                                    </p:set>
                                    <p:animEffect transition="in" filter="fade">
                                      <p:cBhvr>
                                        <p:cTn id="15" dur="500"/>
                                        <p:tgtEl>
                                          <p:spTgt spid="32"/>
                                        </p:tgtEl>
                                      </p:cBhvr>
                                    </p:animEffect>
                                  </p:childTnLst>
                                </p:cTn>
                              </p:par>
                            </p:childTnLst>
                          </p:cTn>
                        </p:par>
                        <p:par>
                          <p:cTn id="16" fill="hold">
                            <p:stCondLst>
                              <p:cond delay="8500"/>
                            </p:stCondLst>
                            <p:childTnLst>
                              <p:par>
                                <p:cTn id="17" presetID="10" presetClass="entr" presetSubtype="0" fill="hold" grpId="0" nodeType="afterEffect">
                                  <p:stCondLst>
                                    <p:cond delay="750"/>
                                  </p:stCondLst>
                                  <p:iterate type="wd">
                                    <p:tmPct val="10000"/>
                                  </p:iterate>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32" grpId="0"/>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62915" y="341784"/>
            <a:ext cx="8169525" cy="1143000"/>
          </a:xfrm>
        </p:spPr>
        <p:txBody>
          <a:bodyPr>
            <a:normAutofit fontScale="90000"/>
          </a:bodyPr>
          <a:lstStyle/>
          <a:p>
            <a:r>
              <a:rPr lang="fr-FR" dirty="0" smtClean="0">
                <a:latin typeface="Verdana" panose="020B0604030504040204" pitchFamily="34" charset="0"/>
                <a:ea typeface="Verdana" panose="020B0604030504040204" pitchFamily="34" charset="0"/>
                <a:cs typeface="Verdana" panose="020B0604030504040204" pitchFamily="34" charset="0"/>
              </a:rPr>
              <a:t>L’énergie, le travail, </a:t>
            </a:r>
            <a:br>
              <a:rPr lang="fr-FR" dirty="0" smtClean="0">
                <a:latin typeface="Verdana" panose="020B0604030504040204" pitchFamily="34" charset="0"/>
                <a:ea typeface="Verdana" panose="020B0604030504040204" pitchFamily="34" charset="0"/>
                <a:cs typeface="Verdana" panose="020B0604030504040204" pitchFamily="34" charset="0"/>
              </a:rPr>
            </a:br>
            <a:r>
              <a:rPr lang="fr-FR" dirty="0" smtClean="0">
                <a:latin typeface="Verdana" panose="020B0604030504040204" pitchFamily="34" charset="0"/>
                <a:ea typeface="Verdana" panose="020B0604030504040204" pitchFamily="34" charset="0"/>
                <a:cs typeface="Verdana" panose="020B0604030504040204" pitchFamily="34" charset="0"/>
              </a:rPr>
              <a:t>la force et la puissance.</a:t>
            </a:r>
            <a:endParaRPr lang="fr-FR" dirty="0"/>
          </a:p>
        </p:txBody>
      </p:sp>
      <p:sp>
        <p:nvSpPr>
          <p:cNvPr id="3" name="Espace réservé du contenu 2"/>
          <p:cNvSpPr>
            <a:spLocks noGrp="1"/>
          </p:cNvSpPr>
          <p:nvPr>
            <p:ph idx="1"/>
          </p:nvPr>
        </p:nvSpPr>
        <p:spPr>
          <a:xfrm>
            <a:off x="49559" y="1556792"/>
            <a:ext cx="9079854" cy="792088"/>
          </a:xfrm>
        </p:spPr>
        <p:txBody>
          <a:bodyPr>
            <a:noAutofit/>
          </a:bodyPr>
          <a:lstStyle/>
          <a:p>
            <a:pPr marL="0" indent="0" algn="ctr">
              <a:buNone/>
            </a:pPr>
            <a:r>
              <a:rPr lang="fr-FR" sz="2000" dirty="0" smtClean="0">
                <a:latin typeface="Verdana" panose="020B0604030504040204" pitchFamily="34" charset="0"/>
                <a:ea typeface="Verdana" panose="020B0604030504040204" pitchFamily="34" charset="0"/>
                <a:cs typeface="Verdana" panose="020B0604030504040204" pitchFamily="34" charset="0"/>
              </a:rPr>
              <a:t>Suivant les situations, le calcul de l’énergie peut sembler différent, en fait, cela revient toujours à la même chose... </a:t>
            </a:r>
            <a:br>
              <a:rPr lang="fr-FR" sz="2000" dirty="0" smtClean="0">
                <a:latin typeface="Verdana" panose="020B0604030504040204" pitchFamily="34" charset="0"/>
                <a:ea typeface="Verdana" panose="020B0604030504040204" pitchFamily="34" charset="0"/>
                <a:cs typeface="Verdana" panose="020B0604030504040204" pitchFamily="34" charset="0"/>
              </a:rPr>
            </a:br>
            <a:r>
              <a:rPr lang="fr-FR" sz="2000" dirty="0" smtClean="0">
                <a:latin typeface="Verdana" panose="020B0604030504040204" pitchFamily="34" charset="0"/>
                <a:ea typeface="Verdana" panose="020B0604030504040204" pitchFamily="34" charset="0"/>
                <a:cs typeface="Verdana" panose="020B0604030504040204" pitchFamily="34" charset="0"/>
              </a:rPr>
              <a:t>Une puissance mise en œuvre pendant un certain temps.</a:t>
            </a:r>
          </a:p>
          <a:p>
            <a:pPr marL="0" indent="0" algn="ctr">
              <a:buNone/>
            </a:pPr>
            <a:endParaRPr lang="fr-FR" sz="2000" dirty="0" smtClean="0">
              <a:latin typeface="Verdana" panose="020B0604030504040204" pitchFamily="34" charset="0"/>
              <a:ea typeface="Verdana" panose="020B0604030504040204" pitchFamily="34" charset="0"/>
              <a:cs typeface="Verdana" panose="020B0604030504040204" pitchFamily="34" charset="0"/>
            </a:endParaRPr>
          </a:p>
          <a:p>
            <a:pPr marL="0" indent="0" algn="ctr">
              <a:buNone/>
            </a:pPr>
            <a:endParaRPr lang="fr-FR" sz="2000" dirty="0">
              <a:latin typeface="Verdana" panose="020B0604030504040204" pitchFamily="34" charset="0"/>
              <a:ea typeface="Verdana" panose="020B0604030504040204" pitchFamily="34" charset="0"/>
              <a:cs typeface="Verdana" panose="020B0604030504040204" pitchFamily="34" charset="0"/>
            </a:endParaRPr>
          </a:p>
        </p:txBody>
      </p:sp>
      <p:sp>
        <p:nvSpPr>
          <p:cNvPr id="12" name="Espace réservé du contenu 2"/>
          <p:cNvSpPr txBox="1">
            <a:spLocks/>
          </p:cNvSpPr>
          <p:nvPr/>
        </p:nvSpPr>
        <p:spPr>
          <a:xfrm>
            <a:off x="-51725" y="3140968"/>
            <a:ext cx="9039133" cy="349187"/>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fr-FR" sz="1800" dirty="0" smtClean="0">
                <a:latin typeface="Verdana" panose="020B0604030504040204" pitchFamily="34" charset="0"/>
                <a:ea typeface="Verdana" panose="020B0604030504040204" pitchFamily="34" charset="0"/>
                <a:cs typeface="Verdana" panose="020B0604030504040204" pitchFamily="34" charset="0"/>
              </a:rPr>
              <a:t>Pour l’électricité, </a:t>
            </a:r>
            <a:r>
              <a:rPr lang="fr-FR" sz="1800" b="1" dirty="0" smtClean="0">
                <a:latin typeface="Verdana" panose="020B0604030504040204" pitchFamily="34" charset="0"/>
                <a:ea typeface="Verdana" panose="020B0604030504040204" pitchFamily="34" charset="0"/>
                <a:cs typeface="Verdana" panose="020B0604030504040204" pitchFamily="34" charset="0"/>
              </a:rPr>
              <a:t>W = </a:t>
            </a:r>
            <a:r>
              <a:rPr lang="fr-FR" sz="1800" b="1" dirty="0" smtClean="0">
                <a:latin typeface="Verdana" panose="020B0604030504040204" pitchFamily="34" charset="0"/>
                <a:ea typeface="Verdana" panose="020B0604030504040204" pitchFamily="34" charset="0"/>
                <a:cs typeface="Verdana" panose="020B0604030504040204" pitchFamily="34" charset="0"/>
                <a:sym typeface="Symbol"/>
              </a:rPr>
              <a:t>P</a:t>
            </a:r>
            <a:r>
              <a:rPr lang="fr-FR" sz="1800" b="1" dirty="0" smtClean="0">
                <a:latin typeface="Verdana" panose="020B0604030504040204" pitchFamily="34" charset="0"/>
                <a:ea typeface="Verdana" panose="020B0604030504040204" pitchFamily="34" charset="0"/>
                <a:cs typeface="Verdana" panose="020B0604030504040204" pitchFamily="34" charset="0"/>
              </a:rPr>
              <a:t>. </a:t>
            </a:r>
            <a:r>
              <a:rPr lang="fr-FR" sz="1800" b="1" dirty="0">
                <a:latin typeface="Verdana" panose="020B0604030504040204" pitchFamily="34" charset="0"/>
                <a:ea typeface="Verdana" panose="020B0604030504040204" pitchFamily="34" charset="0"/>
                <a:cs typeface="Verdana" panose="020B0604030504040204" pitchFamily="34" charset="0"/>
              </a:rPr>
              <a:t>t </a:t>
            </a:r>
            <a:r>
              <a:rPr lang="fr-FR" sz="1800" b="1" dirty="0" smtClean="0">
                <a:latin typeface="Verdana" panose="020B0604030504040204" pitchFamily="34" charset="0"/>
                <a:ea typeface="Verdana" panose="020B0604030504040204" pitchFamily="34" charset="0"/>
                <a:cs typeface="Verdana" panose="020B0604030504040204" pitchFamily="34" charset="0"/>
              </a:rPr>
              <a:t>la puissance (P en Watt) </a:t>
            </a:r>
            <a:r>
              <a:rPr lang="fr-FR" sz="1800" dirty="0" smtClean="0">
                <a:latin typeface="Verdana" panose="020B0604030504040204" pitchFamily="34" charset="0"/>
                <a:ea typeface="Verdana" panose="020B0604030504040204" pitchFamily="34" charset="0"/>
                <a:cs typeface="Verdana" panose="020B0604030504040204" pitchFamily="34" charset="0"/>
              </a:rPr>
              <a:t>est la capacité à consommer une énergie dans le but d’effectuer un travail, sous une tension (appelée aussi Force-Electro-Motrice FEM, ou Différence de Potentiel DDP), avec une intensité consommée ( quantité d’électron par unité de temps)</a:t>
            </a:r>
          </a:p>
          <a:p>
            <a:pPr marL="0" indent="0" algn="ctr">
              <a:buNone/>
            </a:pPr>
            <a:r>
              <a:rPr lang="fr-FR" sz="1800" dirty="0" smtClean="0">
                <a:latin typeface="Verdana" panose="020B0604030504040204" pitchFamily="34" charset="0"/>
                <a:ea typeface="Verdana" panose="020B0604030504040204" pitchFamily="34" charset="0"/>
                <a:cs typeface="Verdana" panose="020B0604030504040204" pitchFamily="34" charset="0"/>
              </a:rPr>
              <a:t>Suivant les différents type d ’électricité on verra que l’expression va être modifiée, mais la base reste toujours la même :</a:t>
            </a:r>
          </a:p>
          <a:p>
            <a:pPr marL="0" indent="0" algn="ctr">
              <a:buNone/>
            </a:pPr>
            <a:r>
              <a:rPr lang="fr-FR" sz="1800" dirty="0" smtClean="0">
                <a:latin typeface="Verdana" panose="020B0604030504040204" pitchFamily="34" charset="0"/>
                <a:ea typeface="Verdana" panose="020B0604030504040204" pitchFamily="34" charset="0"/>
                <a:cs typeface="Verdana" panose="020B0604030504040204" pitchFamily="34" charset="0"/>
              </a:rPr>
              <a:t/>
            </a:r>
            <a:br>
              <a:rPr lang="fr-FR" sz="1800" dirty="0" smtClean="0">
                <a:latin typeface="Verdana" panose="020B0604030504040204" pitchFamily="34" charset="0"/>
                <a:ea typeface="Verdana" panose="020B0604030504040204" pitchFamily="34" charset="0"/>
                <a:cs typeface="Verdana" panose="020B0604030504040204" pitchFamily="34" charset="0"/>
              </a:rPr>
            </a:br>
            <a:r>
              <a:rPr lang="fr-FR" sz="1800" b="1" dirty="0" smtClean="0">
                <a:latin typeface="Verdana" panose="020B0604030504040204" pitchFamily="34" charset="0"/>
                <a:ea typeface="Verdana" panose="020B0604030504040204" pitchFamily="34" charset="0"/>
                <a:cs typeface="Verdana" panose="020B0604030504040204" pitchFamily="34" charset="0"/>
              </a:rPr>
              <a:t>P = U.I</a:t>
            </a:r>
          </a:p>
          <a:p>
            <a:pPr marL="0" indent="0" algn="ctr">
              <a:buNone/>
            </a:pPr>
            <a:endParaRPr lang="fr-FR" sz="1800" b="1" dirty="0">
              <a:latin typeface="Verdana" panose="020B0604030504040204" pitchFamily="34" charset="0"/>
              <a:ea typeface="Verdana" panose="020B0604030504040204" pitchFamily="34" charset="0"/>
              <a:cs typeface="Verdana" panose="020B0604030504040204" pitchFamily="34" charset="0"/>
            </a:endParaRPr>
          </a:p>
          <a:p>
            <a:pPr marL="0" indent="0" algn="ctr">
              <a:buNone/>
            </a:pPr>
            <a:r>
              <a:rPr lang="fr-FR" sz="1800" dirty="0" smtClean="0">
                <a:latin typeface="Verdana" panose="020B0604030504040204" pitchFamily="34" charset="0"/>
                <a:ea typeface="Verdana" panose="020B0604030504040204" pitchFamily="34" charset="0"/>
                <a:cs typeface="Verdana" panose="020B0604030504040204" pitchFamily="34" charset="0"/>
              </a:rPr>
              <a:t>La tension sera exprimée en Volt : V</a:t>
            </a:r>
          </a:p>
          <a:p>
            <a:pPr marL="0" indent="0" algn="ctr">
              <a:buNone/>
            </a:pPr>
            <a:r>
              <a:rPr lang="fr-FR" sz="1800" dirty="0" smtClean="0">
                <a:latin typeface="Verdana" panose="020B0604030504040204" pitchFamily="34" charset="0"/>
                <a:ea typeface="Verdana" panose="020B0604030504040204" pitchFamily="34" charset="0"/>
                <a:cs typeface="Verdana" panose="020B0604030504040204" pitchFamily="34" charset="0"/>
              </a:rPr>
              <a:t>L’intensité en Ampère: A</a:t>
            </a:r>
          </a:p>
          <a:p>
            <a:pPr marL="0" indent="0" algn="ctr">
              <a:buNone/>
            </a:pPr>
            <a:endParaRPr lang="fr-FR" sz="1800" b="1"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42675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iterate type="wd">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2600"/>
                            </p:stCondLst>
                            <p:childTnLst>
                              <p:par>
                                <p:cTn id="9" presetID="10" presetClass="entr" presetSubtype="0" fill="hold" grpId="0" nodeType="afterEffect">
                                  <p:stCondLst>
                                    <p:cond delay="500"/>
                                  </p:stCondLst>
                                  <p:iterate type="wd">
                                    <p:tmPct val="10000"/>
                                  </p:iterate>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2"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UUID" val="{03B088C3-349F-4B09-BBA8-EBD48CDF20D9}"/>
  <p:tag name="ISPRING_RESOURCE_FOLDER" val="C:\Users\Philippe\SkyDrive\L’énergie, le travail\"/>
  <p:tag name="ISPRING_PRESENTATION_PATH" val="C:\Users\Philippe\SkyDrive\L’énergie, le travail.pptx"/>
  <p:tag name="ISPRING_PROJECT_FOLDER_UPDATED" val="1"/>
  <p:tag name="ISPRING_ULTRA_SCORM_COURSE_ID" val="903EEB81-98F5-46BF-9B25-DA1B21877797"/>
  <p:tag name="ISPRING_SCORM_RATE_SLIDES" val="1"/>
  <p:tag name="ISPRINGONLINEFOLDERID" val="0"/>
  <p:tag name="ISPRINGONLINEFOLDERPATH" val="Content List"/>
  <p:tag name="ISPRINGCLOUDFOLDERID" val="0"/>
  <p:tag name="ISPRINGCLOUDFOLDERPATH" val="Content List"/>
  <p:tag name="ISPRING_OUTPUT_FOLDER" val="C:\Users\Philippe\Documents\techphil\énergie"/>
  <p:tag name="ISPRING_ULTRA_SCORM_SLIDE_COUNT" val="13"/>
  <p:tag name="ISPRING_RESOURCE_PATHS_HASH_PRESENTER" val="a39545cbdc7348f9357fb149ce668ec4ab28ce"/>
  <p:tag name="ISPRING_SCORM_PASSING_SCORE" val="100.0000000000"/>
  <p:tag name="ISPRING_SCORM_ENDPOINT" val="&lt;endpoint&gt;&lt;enable&gt;0&lt;/enable&gt;&lt;lrs&gt;http://&lt;/lrs&gt;&lt;auth&gt;0&lt;/auth&gt;&lt;login&gt;&lt;/login&gt;&lt;password&gt;&lt;/password&gt;&lt;key&gt;&lt;/key&gt;&lt;name&gt;&lt;/name&gt;&lt;email&gt;&lt;/email&gt;&lt;/endpoint&gt;&#10;"/>
  <p:tag name="ISPRING_PLAYERS_CUSTOMIZATION" val="UEsDBBQAAgAIAOOxMUdaf7mZOgQAAOEOAAAdAAAAdW5pdmVyc2FsL2NvbW1vbl9tZXNzYWdlcy5sbmetV/9u2zYQ/r9A34EQUGADtrQd0KIYEge0xNhCZMmV6DjZDwiMxNhEKDGTKLfZX32aPtieZEfKbuymg6R0gG2YtO+7091335HHpx8LiTa8qoUqT5zXR68cxMtM5aJcnTgLevbzOwfVmpU5k6rkJ06pHHQ6ev7sWLJy1bAVh+/PnyF0XPC6hmU9MquHNRL5iTMfp240m+PwKg2iSZSO/YkzclVxx8p7FKiV+qP64Ze37z6+fvP2x+OXW8s+QMkMB8EhFLJIb171AAppHAUpoJEgDckldUbmc5hdtKCBHxJntP0yzHoekwtnZD477RZxTEKaJoHvkdRP0jCiNhcBocRzRleqQWu24UgrtBH8A9JrDpXUouKoliK3P2QKNsqGdznzohn2wzQmCY19l/pR6IwSVVX3P1lY1ui1qsBdjXJRs2vJc+sTOGN/v6t4Da6ZBk4heOm1gH+qgonyqNN1jJd+OElpFAVJSkJvt+OMSJkjr2LGzUCUGCckBoCK1bx6gm1qWWbNEZZyGMLUn0wDeFMTwlSs1hLeemgccwI1mPOyywo4QmJgV5Iso9gzSQNXiKE7VtcfVJUf8GO/UF3AfuhGQEGX7oFTg7EDhhoLUI6q4pnuApuRJMETko6jSyAy9F00xCI6h3Y7H2JxRRJoEZJ02YT4wp9gQ3jTYjv+7/orY4bO8h6xLAM7k76NUE0NOyal0AW20+phXhLyfgFV83HwjS5uASGxtl4rseEQQpV3swc0xSWe4c/7hf9beob9gHgpEMqLlim1YmecMZCHUmnEpFTmAcAvyzeszDi65hlrgPD38Ldc5PZvptg2kr8a8TdieistL7aqFHrk8sXRwNAOhOxxhEVTQ3ha8+JOd7neC/8pURhi/2cIfR59oP+kbdaxDx0wFqq/BQF5NoIEiir7W/nhGTiatz0PouCXNwN8htEWIFToqRgXkKqDEC4ghQPsl2Sc+BSG7ZJf10J3zjFb2bZA3y5qBgcHyTV/KOw1v1HQE5KzTTvOQNZspTsLujctD7SH+jSAkEMAXLUjESClKCD+vAfmYkZ2GWgl4+BJlqqRuW1RKW6tbEBum4I/nsM3lSrsrmT1jrytap1+TxTtw8Wt0/mAeZIQHLvT1MWhS8wRzjSN7GkEXDQxBTRJAzw25kDKgulsDVp5o5oy7wnUnsI8coYBbJvShLMqW//z6XNPjK8iaXfRdvfXQSDQYUaIyBew30Olef1nFwjF40M7u+hjtT217ux6HmKpD3T4X06HrNX0QhWwddTtF9i2LRqmFLvTGRAysfxTTZV1j959hBmOz0FU7PnKGc1YdQuKRJWSg1Bsqg0B9TDvDxeHRktR8iG236fp5oGpP0+x59lbFDSfFNltO7xyOCtm2+uUhOtUXzB3ikMQvK/weC70QEA7I3byAo3erh/afPN4ZHxZ1fYyevxy7276L1BLAwQUAAIACADjsTFHmd7J2s4DAAAxDwAAJwAAAHVuaXZlcnNhbC9mbGFzaF9wdWJsaXNoaW5nX3NldHRpbmdzLnhtbNVXX3PaRhB/51PcqJPHIDu1a4cReDy2GDPBQJDcJtPpeA7dgq4+3am6E4Q89dPkg/WTdE9nYwg4Fc244w4PoNXub//9do8Lzj5lgsyh0FzJtnfYPPAIyEQxLmdt7ybuvj71iDZUMiqUhLYnlUfOOo0gLyeC6zQCY1BVE4SRupWbtpcak7d8f7FYNLnOC/tWidIgvm4mKvPzAjRIA4WfC7rEL7PMQXudRoOQwImuFSsFEM4wBMltdFR0BdWp5zu1CU3uZoUqJbtQQhWkmE3a3g+n5/bzoOOgLnkG0ianOyi0YtOijHEbDxUR/wwkBT5LMfCTI48sODNp23tzZFFQ299GqbBdDtSiXChMRpp7+AwMZdRQ9+j8Gfhk9IPAidhS0ownMb4hNv+2dxnfRv3eZXg7GMZhdHsVX/ddDHsYxeGHeA+juBf3w33068JffRyF435v8O42Hg77cW/0aIUV3ShI4G9WLMDKqrJIYFWwwKRlNpGUCyTbV2XUYJCughYziFWXYxOnVGjwyO85zN6XVHCzRFYfIKvvAPJznUNixrZtbc8UJXiPcA4QA8Nerihx/HZFiZPTjdR95/0xrZ1RBtQYmqRIHpRVoQX+uuhBbarkRmr2mUyUYKuEIJsAG9AM1kYiuuOyi5qHHpliEwSmel5wKjzCDaaerIx1OdGGm2oIu+uaBLFw2IFcR1ulSFJa6I2Kr6puiZ90fh0oA/o3Vwonekr1F1UKRpaqJILfATGKYJvLDH+lQNaHiUwLlVVSHHdDtOAY3JzDAthZHUcf0UVWoiVumlyAcR7+KPlnMoGpKhAX6Bx3Esq5dvjNvYBzqvUjKH2I8ZUbkd7gMvzwyiZI2ZzKZE9w5AZkuXkOfIq5S4UuhFBYzTUIrExCSw1VfxhnlVqdNGv7Tum8arptZAWK7eYYj8PEFwmymMsS6gImVBIlxZLQBDeFthSac1VqlDiyOGj9rwJ0poTLKtQZDhs6KxgUddAODt/8eHT808np21bT/+vPL6+/aXS/PUeCWm9ufV48uZ7rWX21pP/B6Buresu2q4rMMpRtOd19/Nyvye1FEvh2we3ed9VafonrLgrPxxdXZBxGN/04atUhw0ARLFiSIpum9s9KHZvhTYztCOuojsbhz7XCwL7UmoQwqgU3rJXHuzpaY3cMjNaOgFoh4A6fuQMDt7jgGUdW/i/G86lJ+f7J/k+m87v+jbjRfqbpBFokKXb02Vjw4rffc5b3JVXMPa3uDxsXhsDfeTWzbzIueYZ1tKf76j7XOT46wCvIzleNBqJtXnM7jb8BUEsDBBQAAgAIAOOxMUfvg8FetgIAAFAKAAAhAAAAdW5pdmVyc2FsL2ZsYXNoX3NraW5fc2V0dGluZ3MueG1slVZtb9owEP6+X4HYd9K90kkpEqVMqtSt1Vr1u5MciYVjR/aFjn8/27EbGwhkOSHhu+fJvfjuIFVbyhcfJpM0F0zIZ0CkvFRG43UTWtxMsxZR8FkuOALHGReyJmy6+PjTPmlikZdYYgdyLGdDcujdzO0zhuJ8fJsbGSLkom4I3z+IUswykm9LKVpeXAyt2jcgGeVbjbz6MV+tBx0wqvAeoY5iWl8bGUdpJCgFJqTvayMXWYxkwLynK/uM5PSuzmd/QNtRRdHSlp+MDNEaUkJc5OulkWE812+Pb2Vu5DwB4S9q6JfPRgahjOxBxi+/+2pkkCGatvmfHmmkKE1BY875S3znMEEKPX4mqisjFwkmIePo4i248thc7wKQ+xrOfWrGVQr2ZOp6sBDMpWcMFihbSBN/6myqEm+PLer58PZQ02OedMxPpFUhqtf1uD/wRnkRgJyiR7wK1taw6sINgLG+x69Wt3ZTLDaEKYd91wUBStg5ZRBhr+yRv3VVj5CBskc+M1rAI2f7I/ihpeP4G74l7i7PF19bgRN99PXyJ281nh7M3KrAtVN4TC0KWCgTzgutwdxamlhdF1JyFFPKyY6WBKngvwwu29tkVJocGFyjnW6rFCkyONVtNka9o8P7sue4GZ017sbuN6FPrjtPUK/wmylBJHlV698kNZ04np4RXZhpcpphlqSGg7znGzGSUxO5BfkiBBvrhQuEEGszGwKLbrKG4GkSlCBNThc5dS85VX3e1hnItb40Cr5rYl2Hq2hZMf3BVwpvUMSEAWPHxEq/jhP63pSBwnUAEJlXvmW7Q2epW4aUwQ784AcKm/BQZqnSLTrUbUt8gA2G/eY0oxrS7Ym+UUJcbDhBeNVxiXjjhIYRPY8kUzazaOz9Bg5iiZay32Wm98I1Zs+ulaI3a/txCbXS/JP8B1BLAwQUAAIACADjsTFHsnzk/6MDAABCDgAAJgAAAHVuaXZlcnNhbC9odG1sX3B1Ymxpc2hpbmdfc2V0dGluZ3MueG1s1VdRc9o4EH7nV2jc6WNx0ksvKWPIZBJnwpQABafXzs1NRlgL1kWWXEmG0qf+mv6w/pKurISEkuTMXdu7Gx7A691vd79dfTbR4YdckDlow5VsB7vNnYCATBXjctYOLpLTZwcBMZZKRoWS0A6kCshhpxEV5URwk43BWnQ1BGGkaRW2HWTWFq0wXCwWTW4K7e4qUVrEN81U5WGhwYC0oMNC0CV+2WUBJug0GoRE3nSuWCmAcIYlSO6qo+LM5iIIvdeEplczrUrJjpVQmujZpB08OThynxsfj3TCc5CuN9NBozPbFmWMu3KoGPOPQDLgswzr3t8LyIIzm7WD53sOBb3DTZQK27dAHcqxwl6kvYbPwVJGLfWXPp+FD9bcGLyJLSXNeZrgHeLabwcnyeW41z2JL/uDJB5fniXnPV/DFkFJ/DbZIijpJr14G/+68GfvhvGo1+2/ukwGg17SHd5GIaNrhEThOmMRMqtKncKKsMhmZT6RlAvctW9oNGBxWwXVM0jUKcchTqkwEJA/C5i9LqngdolLvYNLfQVQHJkCUjtyY2sHVpcQ3MJ5QCwMZ7laiRcvVyuxf7DWeuiz37Z1b5URtZamGS4P2qrSovCu6cZtquRaa+6aTJRgq4amyLLAXo40pyIg3GJv6equdQzYUy6Qfxe725xKu9FcmlFt1jhc8ehWOe383lcWzB++OW96yPU3VQpGlqokgl8BsYrg4Mocf2VA7h4PMtUqr6yCGkuM4AzInMMC2GGdRO8wRV5iJEpHIcD6DO9L/pFMYKo04gKdo8ignRuP39wKuKDG3ILSmxqf+qXv9k/it09dg5TNqUy3BMdpQ17YH4FPsXepMIUQCtm8A4HMpLQ0UM2HcVa51Wmzdu6Mzquhu0FWoDhujvV4TLyR4hZyWUJdwJRKoqRYEpri2TduheZclQYtflk8tPlbBfpQwmVV6gwfKJhMM9B10HZ2n/+y9+LX/YOXrWb45dPnZ48GXevhUFCXzQvi8YOCWy/qG9n9i6BHxHcj9lTp3G0o20h6/wPlWvg2hSQKnezcr2CV0P4cARvHR6PjMzKKxxe9ZNyqM96+IkhBmuF+TN0LRZ2YwUWCBMd1XIej+E2tMpDpWrsdj2vBDWr18aqO18gL+/COqNcqAVV55h8BqMuC5xz37H9x4B7a/X9+Vn/KeXv8jcGfxu913oDqNMMZ/bC5/vsK9V0J+y9x4K9W7+FrL95ReO9fnAba1//3dRpfAVBLAwQUAAIACADjsTFHQq3qOp4BAAAtBgAAHwAAAHVuaXZlcnNhbC9odG1sX3NraW5fc2V0dGluZ3MuanONlE1vwjAMhu/8iiq7Toh9wnZDg0lIHCaN27RDKKZUpHGUhA6G+O+rw1fTpoP40rx6+jp25GxbUbFYzKLXaOu+3f7D3zsNSLN6Bbe+Lhr0jHRmRDqDSZqBSCWwCpIffz3JuzMRMmbSmU43n2RrSn4MA7QKaDqgmYCWB7SfgLYmbc6FKYu/XmGHovYFlbo8XVmLsh2jtCBtW6LOuGPYzbtb5foqMOagL6BzHoNn2nWriTw7PnUpylyMmeJyM8YE21MeLxONKzlryr/YKNDFfS/3QOel+zb07ERq7MhCVk087FE0k0qDMXDI+zykCMKCT0GUfDtu/YN6xvWCKnSemtQe6f4dRZlWPIFal3p9Ch+ThVetm12KOmdhbffEwz2FRwi+AV2zGjxSeCCqlbriApXGhDpSQ+s9P6EC+SyVySF1hyLI0WHJtql750Ld8QfMGyGsjNAiMJFZ07txxdTb4OCaStZxaOZFSAzlxRCoQmJ+Er3j2Oo7QvuviHFrebzIiueheBmp5WCKb9AjOUcSMq6XoCeIoijo+9LRq8lbuz9QSwMEFAACAAgA47ExR5ZRcFq6AAAAowEAABoAAAB1bml2ZXJzYWwvaTE4bl9wcmVzZXRzLnhtbJ2QsQrCMBCG9z5FuN3GbqUkcRPcHHSWmqYaaS8ll1gf35SKdJGCQyD/8X0/yYndq+/Y03iyDiUU+RaYQe0aizcJ59N+UwKjUGNTdw6NBHTAdioTtijx6A2ZQCxVIEm4hzBUnI/jmFsafGog18WQiinXrufp9A75ZPJhVmF2K/uX/ZmByjLGxDXaLhxQpXtKM8LIawmTc9GYW2wd8F+AWQNavwI8hhXAxwUg+PfFU9KRQvpmCoIvlquyN1BLAwQUAAIACADjsTFHlBOzImkAAABuAAAAHAAAAHVuaXZlcnNhbC9sb2NhbF9zZXR0aW5ncy54bWwNzDEOgzAMQNGdU1jeKe3WgcDGVpbSA1jERZEcG5GA4PZk+8PTb/szChy8pWDq8PV4IrDO5oMuDn/TUL8RUib1JKbsUA2h76pWbCb5cs4FJliFLt4mjiUyjxSLHHYRqOFTXv/AHpuuugFQSwMEFAACAAgAJIv0Rook4qj6AgAAsAgAABQAAAB1bml2ZXJzYWwvcGxheWVyLnhtbK1VTW/bMAw9p8D+g6F7paRd1zawW3QFgh3WoUDWbbdAtRlbi78myXXTXz/K8vecbgV2SGBTfI8U+Ui7189J7DyBVCJLPbKgc+JA6meBSEOPPHxdHV+Q66t3R24e8z1IRwQeKVJhADwmTgDKlyLXCL7nOvJIz0CRmTi5FJkUeo/cZ8jdRbok745m6JIqj0Ra50vGyrKkQiEiDVUWF4ZEUT9LWC5BQapBMpsGcRrsUv8djb8kS5ne56B6yFy/PXBN0nI8KzEgKU9pJkN2Mp8v2I+7z2s/goQfi1RpnvpAHKzkrCrlI/d3d1lQxKCMbebaJNegtUmiss1cvRSLi9RR0veIddgkoBQPQdE4DQmzWDYBdrcxV1HNowa0hlftRM1b+W3M+6ZxqzrHOue8eIyFivCoD+msk0CXDaO6SXXdSkEPjYJWhok4En4VQkJQvX5rJTJfEBuwVVyVJ1Wljwf4tOK+zuT+FmGoorqDtG0atU2jFajloG30dUdBmttugetCQlOqmfskAsi+cCm5kcWVlgW4bGSssWwIdpm9ct2kriFupJP47B96Y/xGrfmpXutMBfgfjfmERG1NRBrA80qgj4YEa6oBi21sVOcxNTG7nFTxmPR0PTDZHOum4EUczWUIOIYB15x1dnYICpIrdPELOcL2Dg6CIxFGMf70JMP49CBNwuVukqF3cBAcZ/5uAtqa2zKycR1HYmoV5LKJdeL6hdJZIl4qeQ72jF5WOnxt5Jqjm1y0B+fzP0ZxEKMZzC2ZWF3mqbevmsN7M6dadT6b3FoGasV5AF3k1quZhSIf+QSw5UWsb/s5NfuwBx3lPDUd01zfUe9ZuRYv4JQiMF+6xampSQRGMx75cHHaY8B+4nYZhK9MhyJus7SpA6WserP/VUWbLV+3znb9UIddrOGTgNJi7Ex9RHWEMivSYNRDmncfERXjTruRwJ0YtnijxQmKNMs98h4f6jtfnl12Vz7HTzjrfWvubWCbyxtWep1wpyBW67q9iFvvBnz8DVBLAwQUAAIACADjsTFHNdvZrWgBAADzAgAAKQAAAHVuaXZlcnNhbC9za2luX2N1c3RvbWl6YXRpb25fc2V0dGluZ3MueG1sjVLbahsxEH3PV4j8gCWNbgtbg67FkIdCE/K89aphiaMtK4WEoo+vNq1x3Lq0mqeZc+YMMzp9fpySfc5lfpq+D2Wa0+dYypQe8vYKoX4/H+bl0xJzLHlzqtxPaZxfdunrvNZaNZchjcMy2hXNW4zC20NKauVUy5hhFEnmqVfIeW4b1oHrwDbMUWL7zW8SP3WXuI+pXFbtN2fonw27lONSdmmMr1s4Z7+Hzjf4uAzj1Hh5K9ga9Ti1OrYGYoRL7ivVACCQ5Y44XKXspCbIY8YxVKMoUECEc9KJSiTl0LLQiabCfCcQk4xRV6mnrRtpbRy1VUJHiG7TvOpsDcFIjBEhBJirXEAwGDU2NA0Naj0gODAgqjaaKEDBBhNY9c4Ly5GiXmBcmTGA8em4p+3en+tU/e91juf8h+DFL7iIrt7aXDBXv39elka+jU/fDkOJ6MuQ4278cB3ubm6uf3nyzb9HxmrUtvFfff0DUEsDBBQAAgAIAOSxMUcUlQ/CehEAAJwjAAAXAAAAdW5pdmVyc2FsL3VuaXZlcnNhbC5wbmftWntYklm3x8zu5TgzjreSKWdyZjLNSi01zJmyqUadssIb0kTm5AU1RPACNPY1ZqmcvvlGKm9jjqmpkKaiIJJdYIrULAQVEYsUBQUVEbmfV+ubM3PO+ef8eZ7HP94fey+el73W2nv91lo8O+f7oEPr19ivAYFA6w9/e+A4CGTeATyrV60AJE7K3f3Ahxnq+KGvQeSujePAZHmMf6A/CFRPXKv/wQKYr076NgwFAm14tPCYsROrzgLvuR8+4H8CGzUpPHotHmrHfq28qQfhQZVZ5slbbuaM/bFqzdUjVzZ8tuan3z7gHjtg9eTwBx3rTtz+9MDX+w98t7Xn4umdR3Ntjojyt4UxlDzG3WCoodTCUgjLUAwwoDDCyV6Jb2iguNNLFMnQSmtqSHC8hnXUjbEcUMYmeneCKgEt9x3KG2YaVZRJFiBMenoXw27JGebDCQyYFSAg+6MVgcuZhjnB5ILdSYF3CWBuzO/0y/+e6KeJhHibZSDQA49qI+7FdkB+Me6zLDMQ6MrmJVzCJVzCJVzCJVzCJVzCJVzCJVzCJVzC/7c4PVxHHQoHRvuXWa0DcN3/EXMvbZnP8xoK3aebuF9TWZIeq5oXEykQXX93Q/at+7fotx7d4iDzu19/6ErN9vACgSKbNa1Ita/yOFcBx+vFYIUqs4VXl8CaE6bBr2oN3f3mGYem4iiMZu0bG2afsWGCMtow2lgoC6E95kySR1eALnLmnm2jRI4UooA38+t8RsPqUHl5p0jjrmwmheE0fzOm5DzBfwMUNdCp+hImHUklt2p6iPiU8ojmWU03Aa+a4bgxFbNwk5Zf41yaOcPCMHVC9XZJZlTm9BOMxBjjp+uvi1aOHJd1cs6hb+apjHNUpjDcM0ikugDDbNr7BNJcp+6l4NHiZMc4/EnDx8GuGwyN2SLzi2hp4C8hg84iqEjThRkQl/R6C5v5v7kKQpjuzZjlcPG2dZYRnee9+JUp1STB3tE7Z96Yg+cfBIamcEiOaW+vq4tPmcEqoUm/WuLGvvGCk2TJjh5qa6aHpNQ4Wyla/3pNZ3LYv4iZb53i4A+qJqVxCRGyvGg0o+pebbRYlyYIWtTNsw7KDpfA+SPhkETMVxLj8sPFalfLWLwliFdt80Ep9k3OHF51K4UNkTW3bkXblc48ecNwatFV7IkC9OJOKo+nsFFVV3++el0bfqynblfNRemyiiFN4aPyrjiSUoz1UKC+59F/s25XGXZ+LLMg0mqluvTXZyLPOd1mp6NxtqXrqqqKRE2G4ZV+fT/P3pN7XxiDSG1Z6kJeDcKRL0EdnIJlZp0lBWfM7wOFVkIOvxKWRhXK+2KEnvw7rjJ5n+XmLEUOkhxcLZBUjOVLvhcjyukBcQe5G3fKsM7zcm50Q9vEV5/IZDNPcrT4tqMRZd5bGs9cqA1hqcqWoTRkpKFtvGFhk1LAKhwsmFrndQYLmeR2aciS73Vjc/uUGaAX1UzrSflRyjGM/j6yMC6EeL1SqzttlRmcgsIdEULcDmJ82fb+L7cX9vokKH2Si9dQppFOEj4s1SmL5B8qcvumIVeVnVwi1Aq2oITot324CdpQs0hhK5yc3kjDddMSusoE6lrBKDAxT4rA7Z67ZdqArS68FEbt9LhLPIhhM93+l8W2O5099TqEYzEllLrSs+06hBobqzY6UgSoiAL0ljWHeeGnLoEbZYrbAi8QFab0W947Pnqal4CqkzJ/ko6eBm+ZLxkb1f6Lhou6Ksfme2T9HuHJPRTJrwsxiyRc6zds/0JyEny+BI69YdraEgQGp7kqRcu7Yw3TyW92GqOoQQ4Sj3ht4XAg/zpCXS9Lt/TJYqoZirqo9PGK3lKTXnLpEeXfZgE20pK/A5GQIlCbRCMpTVT4UcK8LBe8OfdwrVuj8l5N9ocdIi2PesrPpOlO1M9W+jFW56SlFbdnfujeXI3m9LWHcOJ004ZMyKPQKBFRWeOMkvFuEuTPBZtuA5EunUu7MtKH7neniffyXK0i+dfQJtV3l3vnV+b8HF2U5OjRbX1J3FDNOfMP5MFzMFfVlifYsjMHknGb6vckhkh2saMvS9o6dx6IEZCdsifKySSd3tVyWxZzOi+x1jhDYupNPGPXntn2ewsGnStEM4/myWdfTmbwEu5vJE1hQUlPuwxuKhFUGPmclkAOg63M14Ct5buz6M6BiBNv81WxXPoaZbPq8e2AOqhnXniUgKiQKO1YM1p8kagwsT1NFuBB2WUazKvvKqO1QiqQpdmh+TDSpnKfEsTJ73NbQmM0x7g/ZK5LPy/QJHt78FXJ4p23MS41Uxs5UiE/Od1C1pIb8ClRNcpBLo8rjoJ7WZyDyYXjIy9w3LT8e0MjmP6P37ClSGKF3BlOMKhMopdQLxHfIJ55wkm/fr+gd7yw5F6KrgQtqA3RhQ1hunnFUYt7VlDueEhaT47AQIXtZli2u2nTcdXjl/qtfVhEfBW7XvqPEYO2ravWUcFKcwF/dLQYuj2C71yYgnKXNfffwZO8WZrGaR9eMrdbMLS8VlOjICVu5Wl446oW38T7KX9ErmPrcVPFAVPYMztLXHr9+Xx71EVeFXo0Ie6fsS7OsUVRcMkrdjsvcEL/WTXPTgyQLowepFZ+iV6MBMv6jXRXnwCM7wMNmsreKV8b56LIiFG5j6dxDXE2V4TtMRwVv1o3k+5ih4jyxDvCfQCR0BPBrc+rz/RHwxdMko0m+tN1nbA6B6flkq2h+enfCVIhqvlQDhvRM1N/us1uzzIUWJgJbGqzHUJeEY3qJGo4xziyZAZL3wf1j0Q8Z9+pH097DNC5btjn2vDI2ed4DQc+5OJAucENJVPb9hdUujknRZ7mqEgcmW7EGp9WhhEUhb8jzg849bIGRArbvAiOydjoFsm7Ad89UevA0cmAKE4TVgQiWof0Ta8WjlkIwje1ExUSnLJh/WsgiMaNU9l+jeqbuip3r4AnisyBH7M0yXez0Jna84/j8jSZBay15Up6bVNCXnrmDb7wpJczEGoJrCqxQ+X2wjiS0U7ATeYjRFir03Y6BN6rU7hZSuvpfLoV80kH4kJBMP7ZzBooYu9eztqzadqZTLZFcyShta0drAND+5JHIqPGxJKRUCM5+x17OJ7ZmwpLzZVjLyplSKJYKEx/MPhxmvhyt7vUrF5eSYcy6bjuAlm3Z159m25gfIGa7Mx8udveoGtHXgD0plvxLeYqYT2NNZOmw2Ka2+GeT3cM3XOAHUO8Upqm5WMb25xaSEQHunT0LBBvnb4sd2KzPZs2UYZm+earSKhQlr7kdvE5tHBs9OxHVnqmQmIA+GGbtK2rLRBX3LseUYuqepcfNhcg+NHssfyVe5jyuT2sZh1DI+7w8GTMCBd8vCveHpGmfufvV9XOftkrksbn1v8Hmc4chOal+96VGKMfJzCSwjiHPuIqdT0WHDRLk4KQX5+WT2N9ba9jycGr0YL4kPL8JjzVuz29LL3xxY9V4UN53jgIxcroMYopiFHqUznE944W9xLlYpTY6az41+v2nKdhUZ9yXkm2wexs+i4YRgBmiPxU7Muy/iEyjJ4QVPd3iut/G0zQvpIKRMa5zvVppyp7G5AOwwaaQGzL0Q1WhEOM9bnuNNURqgLIIPfO544I+UGLY7IUUuXDeDXp8CkMQ2iloBH68qDy1QEPeFVbq4L9O9Vi8WzspX69q+KKRBsu4I15/wgVFi0c/upjTPUeuXfXdMs++7sF/BvE+y7wdaV+K2AcSfSjvm7aCBvw/S9AACS/5t+Ab6asdoA2Tj/7w1aZLoZdTv5pnTgrHLK55mld/btzZPPHHuK00lboWckDCi60zvfxhQnahK1wOuWrJFn6XHUwLlbVRMElqDoT8coCtmNGvConOPPNuU3u6wRArLsXWOJluc5mHrSRikVC7tvNmpHHVS6ObVTzJ4PXFSg2uBEcgXz6e4Z+mi3QPcdxb4hWR6U+bFgdEOMCVsbGr22d7vpRaCJ6mR+KB98u/AVwj6cHKzmXF+7JJRt2mVpP5GkUZdnuTMEoEr54thbs2+lnd/eSm9j6kuaZBznJIwfBsG+SZ+KVNPEz79wE6VVIV3muIXdEZZhZA2dZl7H2JMTvKhXdkz99Tv5vxF7BNBkUNd2Zo7u8yiIwO2S+htlXXjIurSkQE/XAhyZACEW9oepjlRXTObe0A9vdFsnr0Z36yETjuxjqP+fbzr3xTUt7KvF8hcBrP01SkkFmdA8eykvfKCv4lbyaJe6bgWcPpUAe6fNnyMRCWQpq5wIxs/bka4oH7XUHpuZPJNb5sE0NxC7rjvcm5g0fp6x5/lFkeUbF6ceTtmiLIr+fd3B/5x/oAvt9YU1Ha19eGa5va6esrWov7S4nr0IUJg/QlC6ctWlwYWTpcWr3Ny5sMie/Z1P3ccYrXWs3jrxeFFQXIUiRWLSV0/flr6TZc2zAJGmzZwDGz28x6aQUEB2UDdPK+fd2PfGNUc1D/YjsDqRhoWBoSpdWVw4ALN1bJZkUNrw8OKU/z7P62UOKz+w35ygdFSC+7foLVUjIOaGngHuDINEkZ9h1KN039Pp5+HnYRDcO7JGPrB2WXBmmBaUo6zuLD+1g/J0PYubeXHMbynyelj8Iy5xAgCMMb539wgxGNVPyUA8wbZumz0fWax6Cyeg/hMlwUW4TyL5uQSKcZqWyeRTpXWx5q0A+c4LtcEz6Oyt6Nz5UjvEm59Y/iKjxGsIixOKnntbwwjONGYjaE9zecbE7pR0eM0S+nVQ0xLhJJb5XX9FURNTuji+GDA0L5rae7jyMY2bWZxQF7wPbVuZp9s1Z/FRGXosuHhtFOPxZE/6ZCe9rV1KkiRclD7ajy/UL/UZ5O9zV9Aza3qB9SWrnBnyihtvgB3nCqLkeoePRfVfyXtQeo8zyEuJtCTa7A4RDNKXdYt73tCt9O17QOxb07tTpqlrD8pGMhb0Qf2yCT30uHT0DlJGTUdjXl1NdU/9Wf8fMPQ3Gz4wKS/cmyXqronf3nld6q6ZziPjZckUEkfPiIJiKppJwKVR2WVSPI8G5CXniCyIxJGGxmEJtWFyPHt6etCOAiqQmgoaUE/e7m9Wl/NrC7IVyOGP0ZsxAWt+vq9qd38UT6bZPSb8T0ffCNuRRm8Do1qFsP/3r1H1ypqu2pY7OmADOXJd0Ez89+bwRm5KnbYVIG2WHmH+pus/ZyJa1BFDxwGLIjDc5zgO6F3G9nR1A3Rrey1yBG2P/tvJvxfcuq6LqaxCkDOmmG0MSJS/+ojcwcbgoiMqYbCo3QuZfpqB2AB3TKUrbzBGflboPOtQH/uyXdskgG2CEDGruHe+EKDa7zC3CBre4L8k2wa6xYODXgO7LW+VVJsSNe0jzCcASeSUEo2ZuXv3537x9ytR7TG2JMACNL9brhlQHJI7seinzyK1HVzk9733NFQlSqE9DBkYS0/WOoFqUjbpT7Y+ZWCi+Uc/YfwD9r2vU6mCUDUUPl440cwb1o17M1rSHzNzBBIhxmkhpB4iK+tMTw9xCvsF1sBOIEO2PGRn97Fa/2FMS2Psm6d7TehNhCgclmAs2qWt5482MT7KNhAeyiU0dX1KaByvo2BHTcTcqTDK6Fj7/UFrPdoxDUENkPE9hmpmimknfy/7lmnc3zniHrTB74C3BX5/5QTCimfLwGtgb9dmQTxbFcCSVL5f+ajraNjh3sxAKx6lGEy8x9SNu1B6fv5InCBRZkL552t4hmi95xB/4Ef2dBHsdq1jlKkn/3LcTxpwhHCYJNqNCjkUQwJFg8zoKB2TU8pl4pXtP+NaLZiAyp8njWXt39isiAbzy4I7BmO596sFOU3C4Cf2yNqgmWugJAu1f8T//1Fhpmmf7DVj8eTNEWWr6r5shU0BDVAlbBXzJ/12r7pASHtE7gEnkfemQvZdVpBhu0kLpWxYkDVKh+1DesL0JYB9oItOQSl+4iBL5T6lAOqhmxargmP26qzeVEWaAFHT4YNAB8tens/4TUEsDBBQAAgAIAOWxMUcZ1RGpSgAAAGoAAAAbAAAAdW5pdmVyc2FsL3VuaXZlcnNhbC5wbmcueG1ss7GvyM1RKEstKs7Mz7NVMtQzULK34+WyKShKLctMLVeoAIoZ6RlAgJJCJSq3PDOlJMNWydLYHCGWkZqZnlFiq2RuYAwX1AcaCQBQSwECAAAUAAIACADjsTFHWn+5mToEAADhDgAAHQAAAAAAAAABAAAAAAAAAAAAdW5pdmVyc2FsL2NvbW1vbl9tZXNzYWdlcy5sbmdQSwECAAAUAAIACADjsTFHmd7J2s4DAAAxDwAAJwAAAAAAAAABAAAAAAB1BAAAdW5pdmVyc2FsL2ZsYXNoX3B1Ymxpc2hpbmdfc2V0dGluZ3MueG1sUEsBAgAAFAACAAgA47ExR++DwV62AgAAUAoAACEAAAAAAAAAAQAAAAAAiAgAAHVuaXZlcnNhbC9mbGFzaF9za2luX3NldHRpbmdzLnhtbFBLAQIAABQAAgAIAOOxMUeyfOT/owMAAEIOAAAmAAAAAAAAAAEAAAAAAH0LAAB1bml2ZXJzYWwvaHRtbF9wdWJsaXNoaW5nX3NldHRpbmdzLnhtbFBLAQIAABQAAgAIAOOxMUdCreo6ngEAAC0GAAAfAAAAAAAAAAEAAAAAAGQPAAB1bml2ZXJzYWwvaHRtbF9za2luX3NldHRpbmdzLmpzUEsBAgAAFAACAAgA47ExR5ZRcFq6AAAAowEAABoAAAAAAAAAAQAAAAAAPxEAAHVuaXZlcnNhbC9pMThuX3ByZXNldHMueG1sUEsBAgAAFAACAAgA47ExR5QTsyJpAAAAbgAAABwAAAAAAAAAAQAAAAAAMRIAAHVuaXZlcnNhbC9sb2NhbF9zZXR0aW5ncy54bWxQSwECAAAUAAIACAAki/RGiiTiqPoCAACwCAAAFAAAAAAAAAABAAAAAADUEgAAdW5pdmVyc2FsL3BsYXllci54bWxQSwECAAAUAAIACADjsTFHNdvZrWgBAADzAgAAKQAAAAAAAAABAAAAAAAAFgAAdW5pdmVyc2FsL3NraW5fY3VzdG9taXphdGlvbl9zZXR0aW5ncy54bWxQSwECAAAUAAIACADksTFHFJUPwnoRAACcIwAAFwAAAAAAAAAAAAAAAACvFwAAdW5pdmVyc2FsL3VuaXZlcnNhbC5wbmdQSwECAAAUAAIACADlsTFHGdURqUoAAABqAAAAGwAAAAAAAAABAAAAAABeKQAAdW5pdmVyc2FsL3VuaXZlcnNhbC5wbmcueG1sUEsFBgAAAAALAAsASQMAAOEpAAAAAA=="/>
  <p:tag name="ISPRING_ULTRA_SCORM_COURCE_TITLE" val="L’énergie, le travail 5"/>
  <p:tag name="ISPRING_ULTRA_SCORM_LESSON_TITLE" val="L’énergie, le travail 5"/>
  <p:tag name="ISPRING_SCORM_USE_CUSTOM_PASSING_SCORE" val="1"/>
  <p:tag name="ISPRING_PRESENTATION_TITLE" val="L’énergie, le travail 5"/>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xécutif">
  <a:themeElements>
    <a:clrScheme name="Exécutif">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écutif">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écutif">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Executive</Template>
  <TotalTime>3737</TotalTime>
  <Words>1016</Words>
  <Application>Microsoft Office PowerPoint</Application>
  <PresentationFormat>Affichage à l'écran (4:3)</PresentationFormat>
  <Paragraphs>131</Paragraphs>
  <Slides>12</Slides>
  <Notes>12</Notes>
  <HiddenSlides>0</HiddenSlides>
  <MMClips>0</MMClips>
  <ScaleCrop>false</ScaleCrop>
  <HeadingPairs>
    <vt:vector size="4" baseType="variant">
      <vt:variant>
        <vt:lpstr>Thème</vt:lpstr>
      </vt:variant>
      <vt:variant>
        <vt:i4>1</vt:i4>
      </vt:variant>
      <vt:variant>
        <vt:lpstr>Titres des diapositives</vt:lpstr>
      </vt:variant>
      <vt:variant>
        <vt:i4>12</vt:i4>
      </vt:variant>
    </vt:vector>
  </HeadingPairs>
  <TitlesOfParts>
    <vt:vector size="13" baseType="lpstr">
      <vt:lpstr>Exécutif</vt:lpstr>
      <vt:lpstr>L’énergie,  le travail.</vt:lpstr>
      <vt:lpstr>Energie primaire, intermédiaire…</vt:lpstr>
      <vt:lpstr>L’énergie, le travail.</vt:lpstr>
      <vt:lpstr>L’énergie, le travail.</vt:lpstr>
      <vt:lpstr>L’énergie, le travail.</vt:lpstr>
      <vt:lpstr>L’énergie, le travail.</vt:lpstr>
      <vt:lpstr>L’énergie, le travail.</vt:lpstr>
      <vt:lpstr>L’énergie, le travail,  la force et la puissance.</vt:lpstr>
      <vt:lpstr>L’énergie, le travail,  la force et la puissance.</vt:lpstr>
      <vt:lpstr>L’énergie, le travail, le rendement.</vt:lpstr>
      <vt:lpstr>L’énergie, le travail, le rendement.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L’énergie, le travail 5</dc:title>
  <dc:creator>Philippe Dutour</dc:creator>
  <cp:lastModifiedBy>phil</cp:lastModifiedBy>
  <cp:revision>94</cp:revision>
  <dcterms:created xsi:type="dcterms:W3CDTF">2014-09-06T08:54:55Z</dcterms:created>
  <dcterms:modified xsi:type="dcterms:W3CDTF">2015-12-21T01:06:15Z</dcterms:modified>
</cp:coreProperties>
</file>