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83" r:id="rId4"/>
    <p:sldId id="284" r:id="rId5"/>
    <p:sldId id="285" r:id="rId6"/>
    <p:sldId id="258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6" r:id="rId20"/>
    <p:sldId id="275" r:id="rId21"/>
    <p:sldId id="277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CF6EEA"/>
    <a:srgbClr val="334000"/>
    <a:srgbClr val="CCFF33"/>
    <a:srgbClr val="817E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48" autoAdjust="0"/>
    <p:restoredTop sz="90929"/>
  </p:normalViewPr>
  <p:slideViewPr>
    <p:cSldViewPr>
      <p:cViewPr>
        <p:scale>
          <a:sx n="75" d="100"/>
          <a:sy n="75" d="100"/>
        </p:scale>
        <p:origin x="-1932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716" y="-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0.xml"/><Relationship Id="rId1" Type="http://schemas.openxmlformats.org/officeDocument/2006/relationships/slide" Target="slides/slide1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 altLang="fr-FR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7E92E93-6F8C-497C-A2CD-3DBA40FC53E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50765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BC525-65A6-492A-B655-CF7041C32684}" type="datetimeFigureOut">
              <a:rPr lang="fr-FR" smtClean="0"/>
              <a:t>05/10/2015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77D1F-D6F4-420B-8294-DC0E8E0AB5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379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379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004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040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822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68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528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580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300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470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516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2410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2574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4483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4382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1482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9819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8813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55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396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571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9837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499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247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678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634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0" name="Rectangle 38"/>
          <p:cNvSpPr>
            <a:spLocks noGrp="1" noChangeArrowheads="1"/>
          </p:cNvSpPr>
          <p:nvPr>
            <p:ph type="ctrTitle"/>
          </p:nvPr>
        </p:nvSpPr>
        <p:spPr>
          <a:xfrm>
            <a:off x="1219200" y="4572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fr-FR" altLang="fr-FR" noProof="0" smtClean="0"/>
              <a:t>Cliquez pour modifier le style du titre du masque</a:t>
            </a:r>
          </a:p>
        </p:txBody>
      </p:sp>
      <p:sp>
        <p:nvSpPr>
          <p:cNvPr id="8231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9624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232" name="Rectangle 40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233" name="Rectangle 41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234" name="Rectangle 4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7E041FF-E491-498A-8ACF-E3C84295E95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05587-6FE7-4E53-B463-460ED08E8C7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975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525463"/>
            <a:ext cx="1943100" cy="557053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525463"/>
            <a:ext cx="5676900" cy="557053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BFA3A-47E8-4A13-B27D-8F581498C0B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2496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9605E-1377-4333-B2C9-282BDB94141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7520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685B8-D1E9-4E78-A18E-A978B331DA1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1607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65AEEE-A0F5-4F93-88B2-7B6EB31181C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7644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645AD5-DD6F-499A-9913-DD31C1611E4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4694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BFC19-3863-426D-AD53-3807A29A9F1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7278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1827E-790E-45D4-9ABB-E88A1C38F60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0832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D2194-A787-4510-9D70-6705441F274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652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8ECA18-C2BA-41FC-BDEB-E9578C130AA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340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25463"/>
            <a:ext cx="7772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alt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9F63BCB-7524-4C46-9D2F-0C5EADC7A876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4"/>
        </a:buBlip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445224"/>
            <a:ext cx="9144000" cy="1219200"/>
          </a:xfrm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L’électricité, qu’est-ce que c’est ? </a:t>
            </a: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-685800" y="1893957"/>
            <a:ext cx="7239000" cy="707886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L’ÉLECTRICITÉ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0963" grpId="0" build="p"/>
      <p:bldP spid="4096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8" name="Picture 6" descr="D:\philippe\photo lites\solaire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2363" y="174625"/>
            <a:ext cx="6897687" cy="65071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7057"/>
            <a:ext cx="8686800" cy="707886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38600" y="5486400"/>
            <a:ext cx="6400800" cy="9144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Solaire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D:\philippe\photo lites\transport400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113" y="296863"/>
            <a:ext cx="8613775" cy="62642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4081"/>
            <a:ext cx="81534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transport de l’énergie électrique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514600"/>
            <a:ext cx="6400800" cy="11461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Lignes </a:t>
            </a:r>
            <a:r>
              <a:rPr lang="fr-FR" altLang="fr-F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très » Haute </a:t>
            </a:r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Tension HTB</a:t>
            </a:r>
          </a:p>
          <a:p>
            <a:r>
              <a:rPr lang="fr-FR" altLang="fr-F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 kV</a:t>
            </a:r>
            <a:r>
              <a:rPr lang="fr-FR" altLang="fr-F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fr-FR" altLang="fr-FR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D:\philippe\photo lites\commut400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663" y="463550"/>
            <a:ext cx="8448675" cy="59309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115" y="1340768"/>
            <a:ext cx="8424936" cy="12223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Commutation 400 kV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57200" y="24081"/>
            <a:ext cx="8229600" cy="1323439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transport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5" name="Picture 7" descr="D:\philippe\photo lites\transfo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663" y="463550"/>
            <a:ext cx="8448675" cy="59309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8520" y="3353544"/>
            <a:ext cx="9361040" cy="13716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 </a:t>
            </a:r>
            <a: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transport, distribution </a:t>
            </a:r>
            <a:b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(poste source) </a:t>
            </a:r>
          </a:p>
          <a:p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alt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alt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transformateurs </a:t>
            </a:r>
            <a:b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400kV </a:t>
            </a: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</a:t>
            </a: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63kV </a:t>
            </a:r>
            <a:r>
              <a:rPr lang="fr-FR" altLang="fr-F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</a:t>
            </a: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20kV </a:t>
            </a:r>
            <a:r>
              <a:rPr lang="fr-FR" altLang="fr-F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</a:t>
            </a: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230/400V</a:t>
            </a:r>
            <a:endParaRPr lang="fr-FR" altLang="fr-FR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-14019"/>
            <a:ext cx="9525000" cy="1323439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transport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8" name="Picture 6" descr="D:\philippe\photo lites\surveill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228600"/>
            <a:ext cx="7391400" cy="64230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62181"/>
            <a:ext cx="86868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distribution de l’énergie </a:t>
            </a:r>
            <a:b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électrique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524000"/>
            <a:ext cx="6400800" cy="12985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 de surveillance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8" name="Picture 8" descr="D:\philippe\photo lites\tableauabon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1219200"/>
            <a:ext cx="5486400" cy="543718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905000"/>
            <a:ext cx="3200400" cy="19812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Tableau d’abonné 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8153400" cy="1371600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distribution de l’énergie </a:t>
            </a:r>
            <a:b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54" name="Picture 10" descr="D:\philippe\photo lites\villenuit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65500"/>
            <a:ext cx="6629400" cy="34925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3" name="Picture 9" descr="D:\philippe\photo lites\noel-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2132013"/>
            <a:ext cx="2514600" cy="472598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8380"/>
            <a:ext cx="87630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électrique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828800"/>
            <a:ext cx="4572000" cy="12223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L’éclairage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6" name="Picture 8" descr="D:\philippe\photo lites\fourindus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375" y="1398588"/>
            <a:ext cx="5508625" cy="5459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81000" y="2362200"/>
            <a:ext cx="4953000" cy="10699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chauffage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62180"/>
            <a:ext cx="7239000" cy="1323439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9" name="Picture 7" descr="D:\philippe\photo lites\tgv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1" y="1390683"/>
            <a:ext cx="7092280" cy="5467318"/>
          </a:xfrm>
          <a:prstGeom prst="ellipse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228600" y="2133600"/>
            <a:ext cx="4876800" cy="10699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motorisation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76200"/>
            <a:ext cx="7239000" cy="1371600"/>
          </a:xfrm>
          <a:noFill/>
          <a:ln/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3" name="Picture 13" descr="D:\philippe\photo lites\musiq1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9496" y="476672"/>
            <a:ext cx="6421437" cy="3582988"/>
          </a:xfrm>
          <a:prstGeom prst="rect">
            <a:avLst/>
          </a:prstGeom>
          <a:noFill/>
          <a:effectLst>
            <a:softEdge rad="152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4" name="Picture 14" descr="D:\philippe\photo lites\musiq2-2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465" y="260648"/>
            <a:ext cx="4135438" cy="4422775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5" name="Picture 15" descr="D:\philippe\photo lites\musiq3-2.jpg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81538" y="3200400"/>
            <a:ext cx="4462462" cy="3657600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99592" y="-243408"/>
            <a:ext cx="7994595" cy="1938992"/>
          </a:xfrm>
          <a:noFill/>
          <a:ln/>
          <a:effectLst>
            <a:outerShdw dist="80322" dir="42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           électrique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04800" y="4495800"/>
            <a:ext cx="6400800" cy="16795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Électro-acoustique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772400" cy="707886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énergie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02432"/>
            <a:ext cx="84582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l’on sait produire , transporter, et utiliser, à grande échelle.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Énergie intermédiaire, il faut la fabriquer à partir d’énergies primaires. </a:t>
            </a:r>
            <a:endParaRPr lang="fr-FR" alt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fr-FR" alt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fr-FR" alt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recherches  importantes sont  entreprises  pour développer  l’utilisation de cette énergie sous sa forme naturelle (foudre) et le stockage (sous forme chimique).</a:t>
            </a:r>
            <a:endParaRPr lang="fr-FR" alt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6" name="Picture 10" descr="D:\philippe\photo lites\magnet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1350" y="1217613"/>
            <a:ext cx="4692650" cy="564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990600" y="2057400"/>
            <a:ext cx="6400800" cy="1295400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 magnétique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290780"/>
            <a:ext cx="7239000" cy="1323439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332656"/>
            <a:ext cx="7239000" cy="707886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métiers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328936"/>
            <a:ext cx="7848600" cy="1524000"/>
          </a:xfrm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Liés au domaine dans lequel est utilisée ou produite cette énergie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39552" y="3165747"/>
            <a:ext cx="8604448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alt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Électricité tertiaire, bâtiment.</a:t>
            </a:r>
          </a:p>
          <a:p>
            <a:pPr>
              <a:buFont typeface="Wingdings" pitchFamily="2" charset="2"/>
              <a:buChar char="Ø"/>
            </a:pPr>
            <a:endParaRPr lang="fr-FR" altLang="fr-FR" sz="3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alt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Électricité industrielle.</a:t>
            </a:r>
          </a:p>
          <a:p>
            <a:pPr>
              <a:buFont typeface="Wingdings" pitchFamily="2" charset="2"/>
              <a:buChar char="Ø"/>
            </a:pPr>
            <a:endParaRPr lang="fr-FR" altLang="fr-FR" sz="3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alt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Électricité liée à des domaines particuliers, automobile, spectacle…</a:t>
            </a:r>
          </a:p>
          <a:p>
            <a:endParaRPr lang="fr-FR" altLang="fr-FR" sz="3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 build="p"/>
      <p:bldP spid="6246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32" name="Picture 24" descr="D:\philippe\photo lites\bat3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9500" y="0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6" name="Picture 28" descr="D:\philippe\photo lites\bat7-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5638" y="4038600"/>
            <a:ext cx="2138362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4" name="Picture 26" descr="D:\philippe\photo lites\bat5-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4500" y="3457575"/>
            <a:ext cx="2578100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5" name="Picture 27" descr="D:\philippe\photo lites\bat6-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4413" y="3468688"/>
            <a:ext cx="2543175" cy="338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3" name="Picture 25" descr="D:\philippe\photo lites\bat4-2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22575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0" name="Picture 22" descr="D:\philippe\photo lites\bat1-2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1" name="Picture 23" descr="D:\philippe\photo lites\bat2-2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0"/>
            <a:ext cx="35623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609600" y="0"/>
            <a:ext cx="7239000" cy="1219200"/>
          </a:xfrm>
          <a:effectLst>
            <a:outerShdw dist="80322" dir="42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/>
              <a:t>Les métiers de l’électricité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2096" y="5013176"/>
            <a:ext cx="9354616" cy="19050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RÉALISATION INSTALLATIONS </a:t>
            </a:r>
          </a:p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le tertiaire, le bâtiment</a:t>
            </a: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611560" y="2895600"/>
            <a:ext cx="7237040" cy="830997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Diplômes: CAP, BEP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8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8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8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1" grpId="0" build="p"/>
      <p:bldP spid="6862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55" name="Picture 23" descr="D:\philippe\photo lites\indus2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38600"/>
            <a:ext cx="60198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51" name="Picture 19" descr="D:\philippe\photo lites\indus1-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54" name="Picture 22" descr="D:\philippe\photo lites\chant2-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3300" y="0"/>
            <a:ext cx="30607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53" name="Picture 21" descr="D:\philippe\photo lites\chant1-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56" name="Picture 24" descr="D:\philippe\photo lites\chant3-2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2975" y="2971800"/>
            <a:ext cx="31210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4" name="AutoShap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-609600" y="100280"/>
            <a:ext cx="72390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métiers de l’électricité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178425"/>
            <a:ext cx="8839200" cy="16795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RÉALISATION INSTALLATIONS </a:t>
            </a:r>
          </a:p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l’industrie, sur des chantiers</a:t>
            </a:r>
          </a:p>
          <a:p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251520" y="2895600"/>
            <a:ext cx="8892480" cy="830997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Diplômes: BEP, BAC PRO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9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9800"/>
                            </p:stCondLst>
                            <p:childTnLst>
                              <p:par>
                                <p:cTn id="38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  <p:bldP spid="69643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73" name="Picture 17" descr="D:\philippe\photo lites\indus4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3060700"/>
            <a:ext cx="3352800" cy="37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2" name="Picture 16" descr="D:\philippe\photo lites\indus5-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0"/>
            <a:ext cx="3263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1" name="Picture 15" descr="D:\philippe\photo lites\indus3-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13" y="2701925"/>
            <a:ext cx="5622925" cy="415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90780"/>
            <a:ext cx="60198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métiers de </a:t>
            </a:r>
            <a: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l’électricité</a:t>
            </a:r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178425"/>
            <a:ext cx="8604448" cy="16795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Réalisation et vérification INSTALLATIONS</a:t>
            </a: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179512" y="2895600"/>
            <a:ext cx="8799388" cy="830997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Diplômes: BAC PRO, BTS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700"/>
                            </p:stCondLst>
                            <p:childTnLst>
                              <p:par>
                                <p:cTn id="24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  <p:bldP spid="7066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6" name="Picture 16" descr="D:\philippe\photo lites\wpylone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7913" y="3054350"/>
            <a:ext cx="2838450" cy="370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5" name="Picture 15" descr="D:\philippe\photo lites\indus7-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8313" y="3048000"/>
            <a:ext cx="3087687" cy="37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4" name="Picture 14" descr="D:\philippe\photo lites\indus6-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3048000"/>
            <a:ext cx="2887663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50912" y="332656"/>
            <a:ext cx="50292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métiers de l’électricité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1066800"/>
            <a:ext cx="5334000" cy="13747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Maintenance </a:t>
            </a:r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76200" y="2286000"/>
            <a:ext cx="9067800" cy="830997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Diplômes: BAC PRO, BTS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  <p:bldP spid="7168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80392"/>
            <a:ext cx="9144000" cy="707886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Pourquoi « électricité 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484784"/>
            <a:ext cx="7772400" cy="4114800"/>
          </a:xfrm>
        </p:spPr>
        <p:txBody>
          <a:bodyPr/>
          <a:lstStyle/>
          <a:p>
            <a:pPr algn="just"/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toute première apparence naturelle et visible de l’électricité à sans doute été la foudre,  c’est aussi la plus grande démonstration de cette énergie mise en œuvre.</a:t>
            </a:r>
          </a:p>
          <a:p>
            <a:pPr marL="0" indent="0" algn="just">
              <a:buNone/>
            </a:pP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première manifestation « volontaire » d ’un phénomène électrique provient du frottement d’une résine de pin fossilisée, sur une peau de chat, ce qui provoquait de petites étincelles.</a:t>
            </a:r>
          </a:p>
          <a:p>
            <a:pPr marL="0" indent="0" algn="just">
              <a:buNone/>
            </a:pP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Cette résine de pin « ambre » se dit « </a:t>
            </a:r>
            <a:r>
              <a:rPr lang="fr-FR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Elektron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» en grec, le phénomène « électricité statique »  est le même qui est à l’origine de la foudre. </a:t>
            </a:r>
          </a:p>
          <a:p>
            <a:pPr marL="0" indent="0" algn="just">
              <a:buNone/>
            </a:pP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Beaucoup ont fait une expérience très proche avec une règle en plastique que l’on frotte et de petits morceaux de papiers qui viennent se coller.</a:t>
            </a: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2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9381"/>
            <a:ext cx="7772400" cy="1323439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énergie sous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deux formes.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916832"/>
            <a:ext cx="8780512" cy="1800200"/>
          </a:xfrm>
        </p:spPr>
        <p:txBody>
          <a:bodyPr/>
          <a:lstStyle/>
          <a:p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Deux formes principales: </a:t>
            </a:r>
          </a:p>
          <a:p>
            <a:pPr marL="0" indent="0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L’énergie électrique se caractérise par la circulation d’ électrons (particules externes de l’atome)  dans un matériau plus ou moins bon « conducteur ». </a:t>
            </a:r>
          </a:p>
          <a:p>
            <a:pPr marL="0" indent="0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mouvement se produit sous l’effet d’un champ électrique (Une tension) qui peut être alternative, ou continue.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 bwMode="auto">
          <a:xfrm>
            <a:off x="1187624" y="4005064"/>
            <a:ext cx="7508326" cy="111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3"/>
              </a:buBlip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fr-FR" sz="24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Courant alternatif : </a:t>
            </a:r>
            <a:r>
              <a:rPr lang="fr-FR" sz="18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courant (mouvement des électrons) circule alternativement dans un sens puis dans l’autre, sous l’effet d’une tension alternative. (clic)</a:t>
            </a:r>
            <a:endParaRPr lang="fr-FR" sz="18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 bwMode="auto">
          <a:xfrm>
            <a:off x="755576" y="5257256"/>
            <a:ext cx="7683355" cy="0"/>
          </a:xfrm>
          <a:prstGeom prst="line">
            <a:avLst/>
          </a:prstGeom>
          <a:solidFill>
            <a:schemeClr val="accent1"/>
          </a:solidFill>
          <a:ln w="603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Ellipse 11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13" name="ZoneTexte 12"/>
          <p:cNvSpPr txBox="1"/>
          <p:nvPr/>
        </p:nvSpPr>
        <p:spPr>
          <a:xfrm>
            <a:off x="225905" y="5014832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14" name="ZoneTexte 13"/>
          <p:cNvSpPr txBox="1"/>
          <p:nvPr/>
        </p:nvSpPr>
        <p:spPr>
          <a:xfrm>
            <a:off x="8532440" y="5004992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18" name="ZoneTexte 17"/>
          <p:cNvSpPr txBox="1"/>
          <p:nvPr/>
        </p:nvSpPr>
        <p:spPr>
          <a:xfrm>
            <a:off x="8567706" y="5004992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19" name="ZoneTexte 18"/>
          <p:cNvSpPr txBox="1"/>
          <p:nvPr/>
        </p:nvSpPr>
        <p:spPr>
          <a:xfrm>
            <a:off x="195746" y="5014832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Ellipse 20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Ellipse 21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Ellipse 22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4" name="Connecteur droit 23"/>
          <p:cNvCxnSpPr/>
          <p:nvPr/>
        </p:nvCxnSpPr>
        <p:spPr bwMode="auto">
          <a:xfrm>
            <a:off x="761596" y="5257256"/>
            <a:ext cx="7683355" cy="0"/>
          </a:xfrm>
          <a:prstGeom prst="line">
            <a:avLst/>
          </a:prstGeom>
          <a:solidFill>
            <a:schemeClr val="accent1"/>
          </a:solidFill>
          <a:ln w="603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Ellipse 24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26" name="ZoneTexte 25"/>
          <p:cNvSpPr txBox="1"/>
          <p:nvPr/>
        </p:nvSpPr>
        <p:spPr>
          <a:xfrm>
            <a:off x="225905" y="5014832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27" name="ZoneTexte 26"/>
          <p:cNvSpPr txBox="1"/>
          <p:nvPr/>
        </p:nvSpPr>
        <p:spPr>
          <a:xfrm>
            <a:off x="8532440" y="5004992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llipse 27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Ellipse 28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1" name="ZoneTexte 30"/>
          <p:cNvSpPr txBox="1"/>
          <p:nvPr/>
        </p:nvSpPr>
        <p:spPr>
          <a:xfrm>
            <a:off x="8567706" y="5004992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2" name="ZoneTexte 31"/>
          <p:cNvSpPr txBox="1"/>
          <p:nvPr/>
        </p:nvSpPr>
        <p:spPr>
          <a:xfrm>
            <a:off x="195746" y="5014832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Ellipse 32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llipse 33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Ellipse 34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llipse 35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7" name="Connecteur droit 36"/>
          <p:cNvCxnSpPr/>
          <p:nvPr/>
        </p:nvCxnSpPr>
        <p:spPr bwMode="auto">
          <a:xfrm>
            <a:off x="689588" y="6510535"/>
            <a:ext cx="7683355" cy="0"/>
          </a:xfrm>
          <a:prstGeom prst="line">
            <a:avLst/>
          </a:prstGeom>
          <a:solidFill>
            <a:schemeClr val="accent1"/>
          </a:solidFill>
          <a:ln w="603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Ellipse 37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9" name="ZoneTexte 38"/>
          <p:cNvSpPr txBox="1"/>
          <p:nvPr/>
        </p:nvSpPr>
        <p:spPr>
          <a:xfrm>
            <a:off x="179512" y="6279703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40" name="ZoneTexte 39"/>
          <p:cNvSpPr txBox="1"/>
          <p:nvPr/>
        </p:nvSpPr>
        <p:spPr>
          <a:xfrm>
            <a:off x="8372943" y="6279703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Ellipse 40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Ellipse 41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llipse 42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Ellipse 45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Ellipse 46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Ellipse 47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Ellipse 48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0" name="Connecteur droit 49"/>
          <p:cNvCxnSpPr/>
          <p:nvPr/>
        </p:nvCxnSpPr>
        <p:spPr bwMode="auto">
          <a:xfrm>
            <a:off x="695608" y="6510535"/>
            <a:ext cx="7683355" cy="0"/>
          </a:xfrm>
          <a:prstGeom prst="line">
            <a:avLst/>
          </a:prstGeom>
          <a:solidFill>
            <a:schemeClr val="accent1"/>
          </a:solidFill>
          <a:ln w="603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Ellipse 50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Ellipse 53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Ellipse 54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Ellipse 55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Ellipse 58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0" name="Ellipse 59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Ellipse 60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Ellipse 61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1044800" y="5373216"/>
            <a:ext cx="7847680" cy="111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3"/>
              </a:buBlip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fr-FR" sz="24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Courant continu: </a:t>
            </a:r>
            <a:r>
              <a:rPr lang="fr-FR" sz="18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courant circule dans un seul sens et de manière constante (toujours de même valeur, même « débit ») sous l’effet d’une tension continue. (clic)</a:t>
            </a:r>
            <a:endParaRPr lang="fr-FR" sz="18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5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4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15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50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500"/>
                            </p:stCondLst>
                            <p:childTnLst>
                              <p:par>
                                <p:cTn id="2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00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5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219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23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27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231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1500"/>
                            </p:stCondLst>
                            <p:childTnLst>
                              <p:par>
                                <p:cTn id="2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25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25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5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6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64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26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16500"/>
                            </p:stCondLst>
                            <p:childTnLst>
                              <p:par>
                                <p:cTn id="2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280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8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88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292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0500"/>
                            </p:stCondLst>
                            <p:childTnLst>
                              <p:par>
                                <p:cTn id="29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1" fill="hold">
                      <p:stCondLst>
                        <p:cond delay="0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000"/>
                            </p:stCondLst>
                            <p:childTnLst>
                              <p:par>
                                <p:cTn id="3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500"/>
                            </p:stCondLst>
                            <p:childTnLst>
                              <p:par>
                                <p:cTn id="3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2000"/>
                            </p:stCondLst>
                            <p:childTnLst>
                              <p:par>
                                <p:cTn id="3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35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36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36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36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37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5500"/>
                            </p:stCondLst>
                            <p:childTnLst>
                              <p:par>
                                <p:cTn id="3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81892 1.11111E-6 " pathEditMode="relative" rAng="0" ptsTypes="AA">
                                      <p:cBhvr>
                                        <p:cTn id="37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38" y="0"/>
                                    </p:animMotion>
                                  </p:childTnLst>
                                </p:cTn>
                              </p:par>
                              <p:par>
                                <p:cTn id="37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528 4.44444E-6 L 0.8092 -0.00024 " pathEditMode="relative" rAng="0" ptsTypes="AA">
                                      <p:cBhvr>
                                        <p:cTn id="38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38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528 4.44444E-6 L 0.8092 -0.00024 " pathEditMode="relative" rAng="0" ptsTypes="AA">
                                      <p:cBhvr>
                                        <p:cTn id="38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38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1528 4.44444E-6 L 0.8085 -0.0007 " pathEditMode="relative" rAng="0" ptsTypes="AA">
                                      <p:cBhvr>
                                        <p:cTn id="38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9000"/>
                            </p:stCondLst>
                            <p:childTnLst>
                              <p:par>
                                <p:cTn id="39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39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39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40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40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40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40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4.44444E-6 L 0.81059 0.00208 " pathEditMode="relative" rAng="0" ptsTypes="AA">
                                      <p:cBhvr>
                                        <p:cTn id="41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38" y="93"/>
                                    </p:animMotion>
                                  </p:childTnLst>
                                </p:cTn>
                              </p:par>
                              <p:par>
                                <p:cTn id="4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597 4.44444E-6 L 0.80851 -0.00024 " pathEditMode="relative" rAng="0" ptsTypes="AA">
                                      <p:cBhvr>
                                        <p:cTn id="41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4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597 4.44444E-6 L 0.80851 -0.00024 " pathEditMode="relative" rAng="0" ptsTypes="AA">
                                      <p:cBhvr>
                                        <p:cTn id="42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42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1597 4.44444E-6 L 0.80781 -0.0007 " pathEditMode="relative" rAng="0" ptsTypes="AA">
                                      <p:cBhvr>
                                        <p:cTn id="42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12" grpId="0" animBg="1"/>
      <p:bldP spid="12" grpId="1" animBg="1"/>
      <p:bldP spid="12" grpId="2" animBg="1"/>
      <p:bldP spid="12" grpId="3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2" animBg="1"/>
      <p:bldP spid="16" grpId="3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8" grpId="3" animBg="1"/>
      <p:bldP spid="19" grpId="0" animBg="1"/>
      <p:bldP spid="19" grpId="1" animBg="1"/>
      <p:bldP spid="19" grpId="2" animBg="1"/>
      <p:bldP spid="19" grpId="3" animBg="1"/>
      <p:bldP spid="20" grpId="0" animBg="1"/>
      <p:bldP spid="20" grpId="1" animBg="1"/>
      <p:bldP spid="20" grpId="2" animBg="1"/>
      <p:bldP spid="20" grpId="3" animBg="1"/>
      <p:bldP spid="21" grpId="0" animBg="1"/>
      <p:bldP spid="21" grpId="1" animBg="1"/>
      <p:bldP spid="21" grpId="2" animBg="1"/>
      <p:bldP spid="21" grpId="3" animBg="1"/>
      <p:bldP spid="22" grpId="0" animBg="1"/>
      <p:bldP spid="22" grpId="1" animBg="1"/>
      <p:bldP spid="22" grpId="2" animBg="1"/>
      <p:bldP spid="22" grpId="3" animBg="1"/>
      <p:bldP spid="23" grpId="0" animBg="1"/>
      <p:bldP spid="23" grpId="1" animBg="1"/>
      <p:bldP spid="23" grpId="2" animBg="1"/>
      <p:bldP spid="23" grpId="3" animBg="1"/>
      <p:bldP spid="25" grpId="0" animBg="1"/>
      <p:bldP spid="25" grpId="1" animBg="1"/>
      <p:bldP spid="25" grpId="2" animBg="1"/>
      <p:bldP spid="25" grpId="3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8" grpId="3" animBg="1"/>
      <p:bldP spid="29" grpId="0" animBg="1"/>
      <p:bldP spid="29" grpId="1" animBg="1"/>
      <p:bldP spid="29" grpId="2" animBg="1"/>
      <p:bldP spid="29" grpId="3" animBg="1"/>
      <p:bldP spid="30" grpId="0" animBg="1"/>
      <p:bldP spid="30" grpId="1" animBg="1"/>
      <p:bldP spid="30" grpId="2" animBg="1"/>
      <p:bldP spid="30" grpId="3" animBg="1"/>
      <p:bldP spid="31" grpId="0" animBg="1"/>
      <p:bldP spid="31" grpId="1" animBg="1"/>
      <p:bldP spid="31" grpId="2" animBg="1"/>
      <p:bldP spid="31" grpId="3" animBg="1"/>
      <p:bldP spid="32" grpId="0" animBg="1"/>
      <p:bldP spid="32" grpId="1" animBg="1"/>
      <p:bldP spid="32" grpId="2" animBg="1"/>
      <p:bldP spid="32" grpId="3" animBg="1"/>
      <p:bldP spid="33" grpId="0" animBg="1"/>
      <p:bldP spid="33" grpId="1" animBg="1"/>
      <p:bldP spid="33" grpId="2" animBg="1"/>
      <p:bldP spid="33" grpId="3" animBg="1"/>
      <p:bldP spid="34" grpId="0" animBg="1"/>
      <p:bldP spid="34" grpId="1" animBg="1"/>
      <p:bldP spid="34" grpId="2" animBg="1"/>
      <p:bldP spid="34" grpId="3" animBg="1"/>
      <p:bldP spid="35" grpId="0" animBg="1"/>
      <p:bldP spid="35" grpId="1" animBg="1"/>
      <p:bldP spid="35" grpId="2" animBg="1"/>
      <p:bldP spid="35" grpId="3" animBg="1"/>
      <p:bldP spid="36" grpId="0" animBg="1"/>
      <p:bldP spid="36" grpId="1" animBg="1"/>
      <p:bldP spid="36" grpId="2" animBg="1"/>
      <p:bldP spid="36" grpId="3" animBg="1"/>
      <p:bldP spid="38" grpId="0" animBg="1"/>
      <p:bldP spid="38" grpId="1" animBg="1"/>
      <p:bldP spid="38" grpId="2" animBg="1"/>
      <p:bldP spid="38" grpId="3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1" grpId="3" animBg="1"/>
      <p:bldP spid="42" grpId="0" animBg="1"/>
      <p:bldP spid="42" grpId="1" animBg="1"/>
      <p:bldP spid="42" grpId="2" animBg="1"/>
      <p:bldP spid="42" grpId="3" animBg="1"/>
      <p:bldP spid="43" grpId="0" animBg="1"/>
      <p:bldP spid="43" grpId="1" animBg="1"/>
      <p:bldP spid="43" grpId="2" animBg="1"/>
      <p:bldP spid="43" grpId="3" animBg="1"/>
      <p:bldP spid="46" grpId="0" animBg="1"/>
      <p:bldP spid="46" grpId="1" animBg="1"/>
      <p:bldP spid="46" grpId="2" animBg="1"/>
      <p:bldP spid="46" grpId="3" animBg="1"/>
      <p:bldP spid="47" grpId="0" animBg="1"/>
      <p:bldP spid="47" grpId="1" animBg="1"/>
      <p:bldP spid="47" grpId="2" animBg="1"/>
      <p:bldP spid="47" grpId="3" animBg="1"/>
      <p:bldP spid="48" grpId="0" animBg="1"/>
      <p:bldP spid="48" grpId="1" animBg="1"/>
      <p:bldP spid="48" grpId="2" animBg="1"/>
      <p:bldP spid="48" grpId="3" animBg="1"/>
      <p:bldP spid="49" grpId="0" animBg="1"/>
      <p:bldP spid="49" grpId="1" animBg="1"/>
      <p:bldP spid="49" grpId="2" animBg="1"/>
      <p:bldP spid="49" grpId="3" animBg="1"/>
      <p:bldP spid="51" grpId="0" animBg="1"/>
      <p:bldP spid="51" grpId="1" animBg="1"/>
      <p:bldP spid="51" grpId="2" animBg="1"/>
      <p:bldP spid="51" grpId="3" animBg="1"/>
      <p:bldP spid="54" grpId="0" animBg="1"/>
      <p:bldP spid="54" grpId="1" animBg="1"/>
      <p:bldP spid="54" grpId="2" animBg="1"/>
      <p:bldP spid="54" grpId="3" animBg="1"/>
      <p:bldP spid="55" grpId="0" animBg="1"/>
      <p:bldP spid="55" grpId="1" animBg="1"/>
      <p:bldP spid="55" grpId="2" animBg="1"/>
      <p:bldP spid="55" grpId="3" animBg="1"/>
      <p:bldP spid="56" grpId="0" animBg="1"/>
      <p:bldP spid="56" grpId="1" animBg="1"/>
      <p:bldP spid="56" grpId="2" animBg="1"/>
      <p:bldP spid="56" grpId="3" animBg="1"/>
      <p:bldP spid="59" grpId="0" animBg="1"/>
      <p:bldP spid="59" grpId="1" animBg="1"/>
      <p:bldP spid="59" grpId="2" animBg="1"/>
      <p:bldP spid="59" grpId="3" animBg="1"/>
      <p:bldP spid="60" grpId="0" animBg="1"/>
      <p:bldP spid="60" grpId="1" animBg="1"/>
      <p:bldP spid="60" grpId="2" animBg="1"/>
      <p:bldP spid="60" grpId="3" animBg="1"/>
      <p:bldP spid="61" grpId="0" animBg="1"/>
      <p:bldP spid="61" grpId="1" animBg="1"/>
      <p:bldP spid="61" grpId="2" animBg="1"/>
      <p:bldP spid="61" grpId="3" animBg="1"/>
      <p:bldP spid="62" grpId="0" animBg="1"/>
      <p:bldP spid="62" grpId="1" animBg="1"/>
      <p:bldP spid="62" grpId="2" animBg="1"/>
      <p:bldP spid="62" grpId="3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323439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énergie,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quatre effets produits.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114800"/>
          </a:xfrm>
        </p:spPr>
        <p:txBody>
          <a:bodyPr/>
          <a:lstStyle/>
          <a:p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Toutes les applications sont le résultat de trois effets produits par la circulation d’un courant dans un matériau, plus un effet produit par les différences de potentiels (tensions). </a:t>
            </a:r>
          </a:p>
          <a:p>
            <a:pPr>
              <a:buFontTx/>
              <a:buChar char="-"/>
            </a:pPr>
            <a:endParaRPr lang="fr-FR" sz="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thermique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aussi appelé effet Joule. 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courant en circulant dans un matériau produit de la chaleur. Exemple d’utilisation: le radiateur électrique.</a:t>
            </a:r>
          </a:p>
          <a:p>
            <a:pPr>
              <a:buFontTx/>
              <a:buChar char="-"/>
            </a:pPr>
            <a:endParaRPr lang="fr-FR" sz="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magnétique: 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courant  en  circulant produit un champ magnétique capable d’influencer tout matériau ferreux. Exemple d’utilisation: le moteur électrique</a:t>
            </a:r>
          </a:p>
          <a:p>
            <a:pPr>
              <a:buFontTx/>
              <a:buChar char="-"/>
            </a:pPr>
            <a:endParaRPr lang="fr-FR" sz="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chimique: 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électrons en mouvements modifient les matériaux de départ et d’arrivée.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 d’utilisation: Pile, ou, accumulateur.</a:t>
            </a:r>
          </a:p>
          <a:p>
            <a:pPr>
              <a:buFontTx/>
              <a:buChar char="-"/>
            </a:pPr>
            <a:endParaRPr lang="fr-FR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électrostatique: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Dés lors qu’une différence de potentiel (tension) est appliquée entre deux points, un champ électrique influence ce qui se trouve entre (niveau atomique).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 utilisation: matériel électronique.</a:t>
            </a: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8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6" name="Picture 8" descr="D:\philippe\photo lites\centralegrande chute-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3638" y="0"/>
            <a:ext cx="6813550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7557"/>
            <a:ext cx="7696200" cy="707886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1981200"/>
            <a:ext cx="7344816" cy="6858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</a:t>
            </a:r>
            <a: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hydrauliques</a:t>
            </a:r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D:\philippe\photo lites\centtherm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688" y="87313"/>
            <a:ext cx="6523037" cy="668178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-11043"/>
            <a:ext cx="7772400" cy="707886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1143000"/>
            <a:ext cx="6400800" cy="9906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thermiques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D:\philippe\photo lites\centnucleair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688" y="87313"/>
            <a:ext cx="6523037" cy="668178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03257"/>
            <a:ext cx="7848600" cy="707886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838200"/>
            <a:ext cx="6400800" cy="12223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nucléaires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1030" descr="D:\philippe\photo lites\eoliennnes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2363" y="174625"/>
            <a:ext cx="6897687" cy="65071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762000" y="65157"/>
            <a:ext cx="7772400" cy="707886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813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838200" y="914400"/>
            <a:ext cx="6400800" cy="8382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Éoliennes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CA1729D3-6671-4BA5-87C5-3954C0AEA190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UUID" val="{89BEFC55-854B-4DC0-918C-F6AAA421CBA4}"/>
  <p:tag name="ISPRING_PROJECT_FOLDER_UPDATED" val="1"/>
  <p:tag name="ISPRING_RESOURCE_FOLDER" val="C:\Users\Philippe\Documents\ELECTRICITE c'est quoi\"/>
  <p:tag name="ISPRING_PRESENTATION_PATH" val="C:\Users\Philippe\Documents\ELECTRICITE c'est quoi.pptx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LAYERS_CUSTOMIZATION" val="UEsDBBQAAgAIAOO5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u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5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u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u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k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uTFHlBOzImkAAABuAAAAHAAAAHVuaXZlcnNhbC9sb2NhbF9zZXR0aW5ncy54bWwNzDEOgzAMQNGdU1jeKe3WgcDGVpbSA1jERZEcG5GA4PZk+8PTb/szChy8pWDq8PV4IrDO5oMuDn/TUL8RUib1JKbsUA2h76pWbCb5cs4FJliFLt4mjiUyjxSLHHYRqOFTXv/AHpuuugFQSwMEFAACAAgAJJP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u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5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5MUcZ1RGpSgAAAGoAAAAbAAAAdW5pdmVyc2FsL3VuaXZlcnNhbC5wbmcueG1ss7GvyM1RKEstKs7Mz7NVMtQzULK34+WyKShKLctMLVeoAIoZ6RlAgJJCJSq3PDOlJMNWydLYHCGWkZqZnlFiq2RuYAwX1AcaCQBQSwECAAAUAAIACADjuTFHWn+5mToEAADhDgAAHQAAAAAAAAABAAAAAAAAAAAAdW5pdmVyc2FsL2NvbW1vbl9tZXNzYWdlcy5sbmdQSwECAAAUAAIACADjuTFHmd7J2s4DAAAxDwAAJwAAAAAAAAABAAAAAAB1BAAAdW5pdmVyc2FsL2ZsYXNoX3B1Ymxpc2hpbmdfc2V0dGluZ3MueG1sUEsBAgAAFAACAAgA47kxR++DwV62AgAAUAoAACEAAAAAAAAAAQAAAAAAiAgAAHVuaXZlcnNhbC9mbGFzaF9za2luX3NldHRpbmdzLnhtbFBLAQIAABQAAgAIAOO5MUeyfOT/owMAAEIOAAAmAAAAAAAAAAEAAAAAAH0LAAB1bml2ZXJzYWwvaHRtbF9wdWJsaXNoaW5nX3NldHRpbmdzLnhtbFBLAQIAABQAAgAIAOO5MUdCreo6ngEAAC0GAAAfAAAAAAAAAAEAAAAAAGQPAAB1bml2ZXJzYWwvaHRtbF9za2luX3NldHRpbmdzLmpzUEsBAgAAFAACAAgA47kxR5ZRcFq6AAAAowEAABoAAAAAAAAAAQAAAAAAPxEAAHVuaXZlcnNhbC9pMThuX3ByZXNldHMueG1sUEsBAgAAFAACAAgA47kxR5QTsyJpAAAAbgAAABwAAAAAAAAAAQAAAAAAMRIAAHVuaXZlcnNhbC9sb2NhbF9zZXR0aW5ncy54bWxQSwECAAAUAAIACAAkk/RGiiTiqPoCAACwCAAAFAAAAAAAAAABAAAAAADUEgAAdW5pdmVyc2FsL3BsYXllci54bWxQSwECAAAUAAIACADjuTFHNdvZrWgBAADzAgAAKQAAAAAAAAABAAAAAAAAFgAAdW5pdmVyc2FsL3NraW5fY3VzdG9taXphdGlvbl9zZXR0aW5ncy54bWxQSwECAAAUAAIACADkuTFHFJUPwnoRAACcIwAAFwAAAAAAAAAAAAAAAACvFwAAdW5pdmVyc2FsL3VuaXZlcnNhbC5wbmdQSwECAAAUAAIACADluTFHGdURqUoAAABqAAAAGwAAAAAAAAABAAAAAABeKQAAdW5pdmVyc2FsL3VuaXZlcnNhbC5wbmcueG1sUEsFBgAAAAALAAsASQMAAOEpAAAAAA=="/>
  <p:tag name="ISPRING_ULTRA_SCORM_COURCE_TITLE" val="ELECTRICITE2-F"/>
  <p:tag name="ISPRING_ULTRA_SCORM_LESSON_TITLE" val="ELECTRICITE2-F"/>
  <p:tag name="ISPRING_PRESENTATION_TITLE" val="ELECTRICITE2- F"/>
  <p:tag name="ISPRING_RESOURCE_PATHS_HASH_PRESENTER" val="ba5e224216a0897547bdbe88acad51bc6182"/>
</p:tagLst>
</file>

<file path=ppt/theme/theme1.xml><?xml version="1.0" encoding="utf-8"?>
<a:theme xmlns:a="http://schemas.openxmlformats.org/drawingml/2006/main" name="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Designs\Angles droits.pot</Template>
  <TotalTime>3098</TotalTime>
  <Words>447</Words>
  <Application>Microsoft Office PowerPoint</Application>
  <PresentationFormat>Affichage à l'écran (4:3)</PresentationFormat>
  <Paragraphs>124</Paragraphs>
  <Slides>25</Slides>
  <Notes>25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Réseau</vt:lpstr>
      <vt:lpstr>L’ÉLECTRICITÉ</vt:lpstr>
      <vt:lpstr>Une énergie</vt:lpstr>
      <vt:lpstr>Pourquoi « électricité »</vt:lpstr>
      <vt:lpstr>Une énergie sous  deux formes.</vt:lpstr>
      <vt:lpstr>Une énergie, quatre effets produits.</vt:lpstr>
      <vt:lpstr>La production d’électricité</vt:lpstr>
      <vt:lpstr>La production d’électricité</vt:lpstr>
      <vt:lpstr>La production d’électricité</vt:lpstr>
      <vt:lpstr>La production d’électricité</vt:lpstr>
      <vt:lpstr>La production d’électricité</vt:lpstr>
      <vt:lpstr>Le transport de l’énergie électrique</vt:lpstr>
      <vt:lpstr>Le transport de l’énergie électrique</vt:lpstr>
      <vt:lpstr>Le transport de l’énergie électrique</vt:lpstr>
      <vt:lpstr>La distribution de l’énergie  électrique</vt:lpstr>
      <vt:lpstr>La distribution de l’énergie  électrique</vt:lpstr>
      <vt:lpstr>L’utilisation de l’énergie électrique</vt:lpstr>
      <vt:lpstr>L’utilisation de l’énergie électrique</vt:lpstr>
      <vt:lpstr>L’utilisation de l’énergie électrique</vt:lpstr>
      <vt:lpstr>L’utilisation de l’énergie            électrique</vt:lpstr>
      <vt:lpstr>L’utilisation de l’énergie électrique</vt:lpstr>
      <vt:lpstr>Des métiers</vt:lpstr>
      <vt:lpstr>Les métiers de l’électricité</vt:lpstr>
      <vt:lpstr>Les métiers de l’électricité</vt:lpstr>
      <vt:lpstr>Les métiers de l’électricité</vt:lpstr>
      <vt:lpstr>Les métiers de l’électricité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ELECTRICITE2- F</dc:title>
  <dc:creator>ph dutour</dc:creator>
  <cp:lastModifiedBy>phil</cp:lastModifiedBy>
  <cp:revision>120</cp:revision>
  <cp:lastPrinted>1601-01-01T00:00:00Z</cp:lastPrinted>
  <dcterms:created xsi:type="dcterms:W3CDTF">2003-03-18T07:21:20Z</dcterms:created>
  <dcterms:modified xsi:type="dcterms:W3CDTF">2015-10-05T15:01:28Z</dcterms:modified>
</cp:coreProperties>
</file>