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53"/>
  </p:notesMasterIdLst>
  <p:handoutMasterIdLst>
    <p:handoutMasterId r:id="rId54"/>
  </p:handoutMasterIdLst>
  <p:sldIdLst>
    <p:sldId id="379" r:id="rId2"/>
    <p:sldId id="257" r:id="rId3"/>
    <p:sldId id="258" r:id="rId4"/>
    <p:sldId id="376" r:id="rId5"/>
    <p:sldId id="259" r:id="rId6"/>
    <p:sldId id="278" r:id="rId7"/>
    <p:sldId id="371" r:id="rId8"/>
    <p:sldId id="378" r:id="rId9"/>
    <p:sldId id="261" r:id="rId10"/>
    <p:sldId id="260" r:id="rId11"/>
    <p:sldId id="383" r:id="rId12"/>
    <p:sldId id="262" r:id="rId13"/>
    <p:sldId id="380" r:id="rId14"/>
    <p:sldId id="381" r:id="rId15"/>
    <p:sldId id="390" r:id="rId16"/>
    <p:sldId id="391" r:id="rId17"/>
    <p:sldId id="384" r:id="rId18"/>
    <p:sldId id="385" r:id="rId19"/>
    <p:sldId id="386" r:id="rId20"/>
    <p:sldId id="387" r:id="rId21"/>
    <p:sldId id="388" r:id="rId22"/>
    <p:sldId id="389" r:id="rId23"/>
    <p:sldId id="263" r:id="rId24"/>
    <p:sldId id="265" r:id="rId25"/>
    <p:sldId id="355" r:id="rId26"/>
    <p:sldId id="299" r:id="rId27"/>
    <p:sldId id="301" r:id="rId28"/>
    <p:sldId id="302" r:id="rId29"/>
    <p:sldId id="353" r:id="rId30"/>
    <p:sldId id="306" r:id="rId31"/>
    <p:sldId id="354" r:id="rId32"/>
    <p:sldId id="307" r:id="rId33"/>
    <p:sldId id="356" r:id="rId34"/>
    <p:sldId id="392" r:id="rId35"/>
    <p:sldId id="393" r:id="rId36"/>
    <p:sldId id="401" r:id="rId37"/>
    <p:sldId id="402" r:id="rId38"/>
    <p:sldId id="403" r:id="rId39"/>
    <p:sldId id="394" r:id="rId40"/>
    <p:sldId id="396" r:id="rId41"/>
    <p:sldId id="397" r:id="rId42"/>
    <p:sldId id="409" r:id="rId43"/>
    <p:sldId id="404" r:id="rId44"/>
    <p:sldId id="399" r:id="rId45"/>
    <p:sldId id="400" r:id="rId46"/>
    <p:sldId id="405" r:id="rId47"/>
    <p:sldId id="406" r:id="rId48"/>
    <p:sldId id="407" r:id="rId49"/>
    <p:sldId id="408" r:id="rId50"/>
    <p:sldId id="398" r:id="rId51"/>
    <p:sldId id="395" r:id="rId52"/>
  </p:sldIdLst>
  <p:sldSz cx="9144000" cy="6858000" type="screen4x3"/>
  <p:notesSz cx="6858000" cy="9144000"/>
  <p:custDataLst>
    <p:tags r:id="rId55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99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74" autoAdjust="0"/>
    <p:restoredTop sz="94643" autoAdjust="0"/>
  </p:normalViewPr>
  <p:slideViewPr>
    <p:cSldViewPr>
      <p:cViewPr>
        <p:scale>
          <a:sx n="50" d="100"/>
          <a:sy n="50" d="100"/>
        </p:scale>
        <p:origin x="-2466" y="-1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2"/>
    </p:cViewPr>
  </p:sorterViewPr>
  <p:notesViewPr>
    <p:cSldViewPr>
      <p:cViewPr varScale="1">
        <p:scale>
          <a:sx n="45" d="100"/>
          <a:sy n="45" d="100"/>
        </p:scale>
        <p:origin x="-14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SzPct val="85000"/>
              <a:buFont typeface="Wingdings" pitchFamily="2" charset="2"/>
              <a:buChar char="Ø"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SzPct val="85000"/>
              <a:buFont typeface="Wingdings" pitchFamily="2" charset="2"/>
              <a:buChar char="Ø"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SzPct val="85000"/>
              <a:buFont typeface="Wingdings" pitchFamily="2" charset="2"/>
              <a:buChar char="Ø"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SzPct val="85000"/>
              <a:buFont typeface="Wingdings" pitchFamily="2" charset="2"/>
              <a:buChar char="Ø"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fld id="{8C9E660A-2DDF-44DD-9FA0-BB50699783C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5177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87F31EF-FEAD-4116-B27A-4DDDB5E3A18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5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244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05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01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1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4391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115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294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436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0913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08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4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AC809D-CEC1-4026-8907-222E8C733E06}" type="slidenum">
              <a:rPr lang="fr-FR"/>
              <a:pPr/>
              <a:t>2</a:t>
            </a:fld>
            <a:endParaRPr lang="fr-FR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87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524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922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552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493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285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9029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486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7344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173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9439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382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8721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4642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18209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940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7766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3278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0513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347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434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9788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1675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023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3285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401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222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3275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39272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702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3390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586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5232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6021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616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77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836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111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31EF-FEAD-4116-B27A-4DDDB5E3A182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94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1026"/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174083" name="Freeform 1027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4" name="Freeform 1028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5" name="Freeform 1029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6" name="Freeform 1030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7" name="Freeform 1031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8" name="Freeform 1032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89" name="Freeform 1033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0" name="Freeform 1034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1" name="Freeform 1035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2" name="Freeform 1036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3" name="Freeform 1037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>
                <a:gd name="T0" fmla="*/ 0 w 1089"/>
                <a:gd name="T1" fmla="*/ 2265 h 2285"/>
                <a:gd name="T2" fmla="*/ 1030 w 1089"/>
                <a:gd name="T3" fmla="*/ 0 h 2285"/>
                <a:gd name="T4" fmla="*/ 1089 w 1089"/>
                <a:gd name="T5" fmla="*/ 0 h 2285"/>
                <a:gd name="T6" fmla="*/ 37 w 1089"/>
                <a:gd name="T7" fmla="*/ 2285 h 2285"/>
                <a:gd name="T8" fmla="*/ 0 w 1089"/>
                <a:gd name="T9" fmla="*/ 2265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4" name="Rectangle 1038"/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5" name="Freeform 1039"/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6" name="Freeform 1040"/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7" name="Freeform 1041"/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8" name="Freeform 1042"/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099" name="Rectangle 1043"/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0" name="Freeform 1044"/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>
                <a:gd name="T0" fmla="*/ 1027 w 1036"/>
                <a:gd name="T1" fmla="*/ 0 h 420"/>
                <a:gd name="T2" fmla="*/ 0 w 1036"/>
                <a:gd name="T3" fmla="*/ 417 h 420"/>
                <a:gd name="T4" fmla="*/ 24 w 1036"/>
                <a:gd name="T5" fmla="*/ 420 h 420"/>
                <a:gd name="T6" fmla="*/ 1036 w 1036"/>
                <a:gd name="T7" fmla="*/ 16 h 420"/>
                <a:gd name="T8" fmla="*/ 1027 w 1036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1" name="Freeform 1045"/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2" name="Freeform 1046"/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3" name="Freeform 1047"/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4" name="Freeform 1048"/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5" name="Freeform 1049"/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6" name="Freeform 1050"/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7" name="Freeform 1051"/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8" name="Freeform 1052"/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09" name="Rectangle 1053"/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10" name="Rectangle 1054"/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11" name="Rectangle 1055"/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174112" name="Picture 1056" descr="D:\FRONTPAGE THEMES\BLITZ\BTZBUL1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4113" name="Rectangle 1057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174114" name="Rectangle 1058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174115" name="Rectangle 1059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174116" name="Rectangle 106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174117" name="Rectangle 106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CA8FC9C-687D-4FFD-AAC6-E306807B960B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38" name="Image 3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55" y="-387424"/>
            <a:ext cx="1493649" cy="1219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94A45-7E55-45F8-9121-FE6DDE1701E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696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86500" y="304800"/>
            <a:ext cx="2095500" cy="5562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304800"/>
            <a:ext cx="6134100" cy="5562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4B164-EA92-4FED-BFD4-770451B6986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84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40D8E-5943-444A-BFCF-DAC55B0F0AB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997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CADF6-D721-4C54-83D7-2A426520FAB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79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9F8B4-46F5-4512-A047-EDAE8ED981D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1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BC8E5-CA6B-4771-AD16-6AE277C69EA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76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81103-54AE-40BE-BD8B-408BE752487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849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57669-2685-40FF-8663-2D69B254C0E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114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D5E5-2F5C-4EA9-8C97-F93E1D21DC0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7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511716-8D63-4C51-810E-93371B4BDA7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1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2">
                <a:gamma/>
                <a:tint val="23922"/>
                <a:invGamma/>
              </a:schemeClr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73059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0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1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2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3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4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5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6" name="Freeform 10"/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7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8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69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>
                <a:gd name="T0" fmla="*/ 0 w 1089"/>
                <a:gd name="T1" fmla="*/ 2265 h 2285"/>
                <a:gd name="T2" fmla="*/ 1030 w 1089"/>
                <a:gd name="T3" fmla="*/ 0 h 2285"/>
                <a:gd name="T4" fmla="*/ 1089 w 1089"/>
                <a:gd name="T5" fmla="*/ 0 h 2285"/>
                <a:gd name="T6" fmla="*/ 37 w 1089"/>
                <a:gd name="T7" fmla="*/ 2285 h 2285"/>
                <a:gd name="T8" fmla="*/ 0 w 1089"/>
                <a:gd name="T9" fmla="*/ 2265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0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1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2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4309 h 4320"/>
                <a:gd name="T2" fmla="*/ 1737 w 1737"/>
                <a:gd name="T3" fmla="*/ 432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09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3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4415 h 4420"/>
                <a:gd name="T2" fmla="*/ 1739 w 1739"/>
                <a:gd name="T3" fmla="*/ 4420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415 h 4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4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38 h 4338"/>
                <a:gd name="T4" fmla="*/ 2080 w 2080"/>
                <a:gd name="T5" fmla="*/ 4338 h 4338"/>
                <a:gd name="T6" fmla="*/ 1033 w 2080"/>
                <a:gd name="T7" fmla="*/ 0 h 4338"/>
                <a:gd name="T8" fmla="*/ 0 w 2080"/>
                <a:gd name="T9" fmla="*/ 7 h 4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5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6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>
                <a:gd name="T0" fmla="*/ 1027 w 1036"/>
                <a:gd name="T1" fmla="*/ 0 h 420"/>
                <a:gd name="T2" fmla="*/ 0 w 1036"/>
                <a:gd name="T3" fmla="*/ 417 h 420"/>
                <a:gd name="T4" fmla="*/ 24 w 1036"/>
                <a:gd name="T5" fmla="*/ 420 h 420"/>
                <a:gd name="T6" fmla="*/ 1036 w 1036"/>
                <a:gd name="T7" fmla="*/ 16 h 420"/>
                <a:gd name="T8" fmla="*/ 1027 w 1036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7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8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79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0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1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2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3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4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>
                <a:gd name="T0" fmla="*/ 0 w 4763"/>
                <a:gd name="T1" fmla="*/ 1778 h 1845"/>
                <a:gd name="T2" fmla="*/ 4742 w 4763"/>
                <a:gd name="T3" fmla="*/ 0 h 1845"/>
                <a:gd name="T4" fmla="*/ 4763 w 4763"/>
                <a:gd name="T5" fmla="*/ 42 h 1845"/>
                <a:gd name="T6" fmla="*/ 20 w 4763"/>
                <a:gd name="T7" fmla="*/ 1845 h 1845"/>
                <a:gd name="T8" fmla="*/ 0 w 4763"/>
                <a:gd name="T9" fmla="*/ 1778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3085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55" y="-382594"/>
            <a:ext cx="1493649" cy="1219306"/>
          </a:xfrm>
          <a:prstGeom prst="rect">
            <a:avLst/>
          </a:prstGeom>
        </p:spPr>
      </p:pic>
      <p:sp>
        <p:nvSpPr>
          <p:cNvPr id="173086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0" y="304800"/>
            <a:ext cx="7772400" cy="11906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accent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73087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73088" name="Rectangle 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173089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fr-FR"/>
              <a:t>Béatrice Galkowski</a:t>
            </a:r>
          </a:p>
        </p:txBody>
      </p:sp>
      <p:sp>
        <p:nvSpPr>
          <p:cNvPr id="173090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E730666A-E3CE-4CDB-BB8B-BA5046C5798D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3" Type="http://schemas.openxmlformats.org/officeDocument/2006/relationships/slide" Target="slide2.xml"/><Relationship Id="rId7" Type="http://schemas.openxmlformats.org/officeDocument/2006/relationships/slide" Target="slide3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3.xml"/><Relationship Id="rId4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png"/><Relationship Id="rId4" Type="http://schemas.openxmlformats.org/officeDocument/2006/relationships/oleObject" Target="../embeddings/oleObject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4.png"/><Relationship Id="rId4" Type="http://schemas.openxmlformats.org/officeDocument/2006/relationships/oleObject" Target="../embeddings/oleObject1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7.png"/><Relationship Id="rId4" Type="http://schemas.openxmlformats.org/officeDocument/2006/relationships/oleObject" Target="../embeddings/oleObject1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0.png"/><Relationship Id="rId4" Type="http://schemas.openxmlformats.org/officeDocument/2006/relationships/oleObject" Target="../embeddings/oleObject13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7772400" cy="4114800"/>
          </a:xfrm>
          <a:effectLst>
            <a:outerShdw dist="63500" dir="2212194" algn="ctr" rotWithShape="0">
              <a:schemeClr val="accent2"/>
            </a:outerShdw>
          </a:effectLst>
        </p:spPr>
        <p:txBody>
          <a:bodyPr/>
          <a:lstStyle/>
          <a:p>
            <a:pPr algn="ctr">
              <a:buFontTx/>
              <a:buNone/>
            </a:pPr>
            <a:r>
              <a:rPr lang="fr-F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LES RESEAUX INFORMATIQUES</a:t>
            </a: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2971800" y="2922588"/>
            <a:ext cx="3549650" cy="393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2800" b="1" dirty="0">
                <a:hlinkClick r:id="rId3" action="ppaction://hlinksldjump"/>
              </a:rPr>
              <a:t>Généralités historique</a:t>
            </a:r>
            <a:endParaRPr lang="fr-FR" sz="2800" b="1" dirty="0"/>
          </a:p>
          <a:p>
            <a:r>
              <a:rPr lang="fr-FR" sz="2800" b="1" dirty="0">
                <a:hlinkClick r:id="rId4" action="ppaction://hlinksldjump"/>
              </a:rPr>
              <a:t>Taille réseaux</a:t>
            </a:r>
            <a:endParaRPr lang="fr-FR" sz="2800" b="1" dirty="0"/>
          </a:p>
          <a:p>
            <a:r>
              <a:rPr lang="fr-FR" sz="2800" b="1" dirty="0">
                <a:hlinkClick r:id="rId5" action="ppaction://hlinksldjump"/>
              </a:rPr>
              <a:t>Topologie</a:t>
            </a:r>
            <a:endParaRPr lang="fr-FR" sz="2800" b="1" dirty="0"/>
          </a:p>
          <a:p>
            <a:r>
              <a:rPr lang="fr-FR" sz="2800" b="1" dirty="0">
                <a:hlinkClick r:id="rId6" action="ppaction://hlinksldjump"/>
              </a:rPr>
              <a:t>Le matériel</a:t>
            </a:r>
            <a:endParaRPr lang="fr-FR" sz="2800" b="1" dirty="0"/>
          </a:p>
          <a:p>
            <a:r>
              <a:rPr lang="fr-FR" sz="2800" b="1" dirty="0">
                <a:hlinkClick r:id="rId7" action="ppaction://hlinksldjump"/>
              </a:rPr>
              <a:t>La réalisation</a:t>
            </a:r>
            <a:r>
              <a:rPr lang="fr-FR" sz="2800" b="1" dirty="0"/>
              <a:t> </a:t>
            </a:r>
          </a:p>
          <a:p>
            <a:r>
              <a:rPr lang="fr-FR" sz="2800" b="1" dirty="0">
                <a:hlinkClick r:id="rId8" action="ppaction://hlinksldjump"/>
              </a:rPr>
              <a:t>la norme VDI</a:t>
            </a:r>
            <a:endParaRPr lang="fr-FR" sz="2800" b="1" dirty="0"/>
          </a:p>
          <a:p>
            <a:endParaRPr lang="fr-FR" sz="2800" b="1" dirty="0"/>
          </a:p>
          <a:p>
            <a:endParaRPr lang="fr-FR" sz="2800" b="1" dirty="0"/>
          </a:p>
          <a:p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  <p:bldP spid="1577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LAN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4204" r="5971"/>
          <a:stretch>
            <a:fillRect/>
          </a:stretch>
        </p:blipFill>
        <p:spPr bwMode="auto">
          <a:xfrm>
            <a:off x="4495800" y="1371600"/>
            <a:ext cx="464820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686800" cy="4572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fr-FR" b="1" dirty="0">
                <a:solidFill>
                  <a:schemeClr val="tx2"/>
                </a:solidFill>
                <a:cs typeface="Arial" pitchFamily="34" charset="0"/>
              </a:rPr>
              <a:t>Réseaux locaux</a:t>
            </a:r>
            <a:r>
              <a:rPr lang="fr-FR" b="1" dirty="0">
                <a:cs typeface="Arial" pitchFamily="34" charset="0"/>
              </a:rPr>
              <a:t> </a:t>
            </a:r>
            <a:r>
              <a:rPr lang="fr-FR" b="1" dirty="0">
                <a:solidFill>
                  <a:schemeClr val="tx2"/>
                </a:solidFill>
                <a:cs typeface="Arial" pitchFamily="34" charset="0"/>
              </a:rPr>
              <a:t>LAN </a:t>
            </a:r>
            <a:r>
              <a:rPr lang="fr-FR" sz="2000" b="1" dirty="0">
                <a:solidFill>
                  <a:schemeClr val="tx2"/>
                </a:solidFill>
                <a:cs typeface="Arial" pitchFamily="34" charset="0"/>
              </a:rPr>
              <a:t>(L</a:t>
            </a:r>
            <a:r>
              <a:rPr lang="fr-FR" sz="2000" b="1" dirty="0">
                <a:cs typeface="Arial" pitchFamily="34" charset="0"/>
              </a:rPr>
              <a:t>ocal</a:t>
            </a:r>
            <a:r>
              <a:rPr lang="fr-FR" sz="2000" b="1" dirty="0">
                <a:solidFill>
                  <a:schemeClr val="tx2"/>
                </a:solidFill>
                <a:cs typeface="Arial" pitchFamily="34" charset="0"/>
              </a:rPr>
              <a:t> A</a:t>
            </a:r>
            <a:r>
              <a:rPr lang="fr-FR" sz="2000" b="1" dirty="0">
                <a:cs typeface="Arial" pitchFamily="34" charset="0"/>
              </a:rPr>
              <a:t>rea</a:t>
            </a:r>
            <a:r>
              <a:rPr lang="fr-FR" sz="2000" b="1" dirty="0">
                <a:solidFill>
                  <a:schemeClr val="tx2"/>
                </a:solidFill>
                <a:cs typeface="Arial" pitchFamily="34" charset="0"/>
              </a:rPr>
              <a:t> N</a:t>
            </a:r>
            <a:r>
              <a:rPr lang="fr-FR" sz="2000" b="1" dirty="0">
                <a:cs typeface="Arial" pitchFamily="34" charset="0"/>
              </a:rPr>
              <a:t>etwork</a:t>
            </a:r>
            <a:r>
              <a:rPr lang="fr-FR" sz="2000" b="1" dirty="0">
                <a:solidFill>
                  <a:schemeClr val="tx2"/>
                </a:solidFill>
                <a:cs typeface="Arial" pitchFamily="34" charset="0"/>
              </a:rPr>
              <a:t>)</a:t>
            </a:r>
          </a:p>
          <a:p>
            <a:pPr>
              <a:buFontTx/>
              <a:buNone/>
            </a:pPr>
            <a:r>
              <a:rPr lang="fr-FR" dirty="0">
                <a:cs typeface="Arial" pitchFamily="34" charset="0"/>
              </a:rPr>
              <a:t>	</a:t>
            </a:r>
            <a:r>
              <a:rPr lang="fr-FR" sz="2400" dirty="0">
                <a:cs typeface="Arial" pitchFamily="34" charset="0"/>
              </a:rPr>
              <a:t>en reliant stations de travail, périphériques, </a:t>
            </a:r>
          </a:p>
          <a:p>
            <a:pPr>
              <a:buFontTx/>
              <a:buNone/>
            </a:pPr>
            <a:r>
              <a:rPr lang="fr-FR" sz="2400" dirty="0">
                <a:cs typeface="Arial" pitchFamily="34" charset="0"/>
              </a:rPr>
              <a:t>	terminaux et autres unités d'un immeuble</a:t>
            </a:r>
          </a:p>
          <a:p>
            <a:pPr lvl="2">
              <a:buFont typeface="Wingdings" pitchFamily="2" charset="2"/>
              <a:buChar char="ð"/>
            </a:pPr>
            <a:r>
              <a:rPr lang="fr-FR" sz="2000" dirty="0">
                <a:cs typeface="Arial" pitchFamily="34" charset="0"/>
              </a:rPr>
              <a:t>un partage efficace des différents éléments </a:t>
            </a:r>
          </a:p>
          <a:p>
            <a:pPr lvl="2">
              <a:buFont typeface="Wingdings" pitchFamily="2" charset="2"/>
              <a:buNone/>
            </a:pPr>
            <a:r>
              <a:rPr lang="fr-FR" sz="2000" dirty="0">
                <a:cs typeface="Arial" pitchFamily="34" charset="0"/>
              </a:rPr>
              <a:t>(fichiers, imprimantes…)</a:t>
            </a:r>
          </a:p>
          <a:p>
            <a:pPr lvl="2">
              <a:buFont typeface="Wingdings" pitchFamily="2" charset="2"/>
              <a:buChar char="ð"/>
            </a:pPr>
            <a:endParaRPr lang="fr-FR" sz="2000" dirty="0">
              <a:cs typeface="Arial" pitchFamily="34" charset="0"/>
            </a:endParaRPr>
          </a:p>
          <a:p>
            <a:pPr lvl="2">
              <a:buFont typeface="Wingdings" pitchFamily="2" charset="2"/>
              <a:buChar char="ð"/>
            </a:pPr>
            <a:endParaRPr lang="fr-FR" sz="2000" dirty="0">
              <a:cs typeface="Arial" pitchFamily="34" charset="0"/>
            </a:endParaRPr>
          </a:p>
          <a:p>
            <a:pPr lvl="2">
              <a:buFont typeface="Wingdings" pitchFamily="2" charset="2"/>
              <a:buNone/>
            </a:pPr>
            <a:endParaRPr lang="fr-FR" sz="2000" dirty="0">
              <a:cs typeface="Arial" pitchFamily="34" charset="0"/>
            </a:endParaRPr>
          </a:p>
          <a:p>
            <a:pPr>
              <a:buFontTx/>
              <a:buNone/>
            </a:pPr>
            <a:endParaRPr lang="fr-FR" sz="2000" dirty="0">
              <a:cs typeface="Arial" pitchFamily="34" charset="0"/>
            </a:endParaRPr>
          </a:p>
          <a:p>
            <a:pPr>
              <a:buFontTx/>
              <a:buNone/>
            </a:pPr>
            <a:endParaRPr lang="fr-FR" sz="2000" dirty="0">
              <a:cs typeface="Arial" pitchFamily="34" charset="0"/>
            </a:endParaRPr>
          </a:p>
          <a:p>
            <a:pPr>
              <a:buFontTx/>
              <a:buNone/>
            </a:pPr>
            <a:endParaRPr lang="fr-FR" sz="2000" dirty="0">
              <a:cs typeface="Arial" pitchFamily="34" charset="0"/>
            </a:endParaRPr>
          </a:p>
          <a:p>
            <a:pPr>
              <a:buFontTx/>
              <a:buNone/>
            </a:pPr>
            <a:endParaRPr lang="fr-FR" sz="2000" dirty="0">
              <a:cs typeface="Arial" pitchFamily="34" charset="0"/>
            </a:endParaRPr>
          </a:p>
          <a:p>
            <a:pPr>
              <a:buFontTx/>
              <a:buNone/>
            </a:pPr>
            <a:endParaRPr lang="fr-FR" sz="2400" dirty="0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304800" y="5029200"/>
            <a:ext cx="86106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SzPct val="85000"/>
            </a:pPr>
            <a:r>
              <a:rPr lang="fr-FR">
                <a:latin typeface="Arial" pitchFamily="34" charset="0"/>
              </a:rPr>
              <a:t> De </a:t>
            </a:r>
            <a:r>
              <a:rPr lang="fr-FR">
                <a:solidFill>
                  <a:schemeClr val="tx2"/>
                </a:solidFill>
                <a:latin typeface="Arial" pitchFamily="34" charset="0"/>
              </a:rPr>
              <a:t>nouveaux problèmes</a:t>
            </a:r>
            <a:r>
              <a:rPr lang="fr-FR">
                <a:latin typeface="Arial" pitchFamily="34" charset="0"/>
              </a:rPr>
              <a:t> apparaissent : comment faire circuler rapidement et efficacement les informations entre les entreprises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900"/>
                            </p:stCondLst>
                            <p:childTnLst>
                              <p:par>
                                <p:cTn id="25" presetID="2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utoUpdateAnimBg="0"/>
      <p:bldP spid="9219" grpId="0" build="p"/>
      <p:bldP spid="92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648200"/>
          </a:xfrm>
        </p:spPr>
        <p:txBody>
          <a:bodyPr/>
          <a:lstStyle/>
          <a:p>
            <a:pPr>
              <a:spcAft>
                <a:spcPct val="40000"/>
              </a:spcAft>
            </a:pPr>
            <a:r>
              <a:rPr lang="fr-FR" sz="2400" dirty="0"/>
              <a:t>Les réseaux LAN fonctionnent dans une région géographique limitée</a:t>
            </a:r>
          </a:p>
          <a:p>
            <a:pPr>
              <a:spcAft>
                <a:spcPct val="40000"/>
              </a:spcAft>
            </a:pPr>
            <a:r>
              <a:rPr lang="fr-FR" sz="2400" dirty="0">
                <a:cs typeface="Arial" pitchFamily="34" charset="0"/>
              </a:rPr>
              <a:t>permettent à de nombreux utilisateurs d'accéder à des médias à haut débit</a:t>
            </a:r>
          </a:p>
          <a:p>
            <a:pPr>
              <a:spcAft>
                <a:spcPct val="40000"/>
              </a:spcAft>
            </a:pPr>
            <a:r>
              <a:rPr lang="fr-FR" sz="2400" dirty="0">
                <a:cs typeface="Arial" pitchFamily="34" charset="0"/>
              </a:rPr>
              <a:t>offrent  aux utilisateurs le partage des accès à des périphériques ou à des applications, l’échange de fichiers et la communication par le biais du courrier électronique ou d’autres applications</a:t>
            </a:r>
          </a:p>
          <a:p>
            <a:pPr>
              <a:spcAft>
                <a:spcPct val="40000"/>
              </a:spcAft>
            </a:pPr>
            <a:r>
              <a:rPr lang="fr-FR" sz="2400" dirty="0">
                <a:cs typeface="Arial" pitchFamily="34" charset="0"/>
              </a:rPr>
              <a:t>interconnectent physiquement des unités adjacentes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3225"/>
            <a:ext cx="9144000" cy="1554163"/>
          </a:xfrm>
        </p:spPr>
        <p:txBody>
          <a:bodyPr/>
          <a:lstStyle/>
          <a:p>
            <a:r>
              <a:rPr lang="fr-FR" sz="3200" dirty="0">
                <a:cs typeface="Arial" pitchFamily="34" charset="0"/>
              </a:rPr>
              <a:t>La plupart des réseaux de données sont classés en </a:t>
            </a:r>
            <a:r>
              <a:rPr lang="fr-FR" sz="3200" i="1" dirty="0">
                <a:cs typeface="Arial" pitchFamily="34" charset="0"/>
              </a:rPr>
              <a:t>réseaux locaux</a:t>
            </a:r>
            <a:r>
              <a:rPr lang="fr-FR" sz="3200" dirty="0">
                <a:cs typeface="Arial" pitchFamily="34" charset="0"/>
              </a:rPr>
              <a:t> </a:t>
            </a:r>
            <a:r>
              <a:rPr lang="fr-FR" sz="3200" i="1" dirty="0">
                <a:cs typeface="Arial" pitchFamily="34" charset="0"/>
              </a:rPr>
              <a:t>LAN</a:t>
            </a:r>
            <a:r>
              <a:rPr lang="fr-FR" sz="3200" dirty="0">
                <a:cs typeface="Arial" pitchFamily="34" charset="0"/>
              </a:rPr>
              <a:t> et en </a:t>
            </a:r>
            <a:r>
              <a:rPr lang="fr-FR" sz="3200" i="1" dirty="0">
                <a:cs typeface="Arial" pitchFamily="34" charset="0"/>
              </a:rPr>
              <a:t>réseaux WAN</a:t>
            </a:r>
            <a:r>
              <a:rPr lang="fr-FR" sz="3200" dirty="0">
                <a:cs typeface="Arial" pitchFamily="34" charset="0"/>
              </a:rPr>
              <a:t>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229600" cy="3687763"/>
          </a:xfrm>
        </p:spPr>
        <p:txBody>
          <a:bodyPr/>
          <a:lstStyle/>
          <a:p>
            <a:pPr>
              <a:spcAft>
                <a:spcPct val="40000"/>
              </a:spcAft>
            </a:pPr>
            <a:r>
              <a:rPr lang="fr-FR" sz="2400">
                <a:cs typeface="Arial" pitchFamily="34" charset="0"/>
              </a:rPr>
              <a:t>Les</a:t>
            </a:r>
            <a:r>
              <a:rPr lang="fr-FR" sz="2400" i="1">
                <a:cs typeface="Arial" pitchFamily="34" charset="0"/>
              </a:rPr>
              <a:t> </a:t>
            </a:r>
            <a:r>
              <a:rPr lang="fr-FR" sz="2400" i="1">
                <a:solidFill>
                  <a:schemeClr val="tx2"/>
                </a:solidFill>
                <a:cs typeface="Arial" pitchFamily="34" charset="0"/>
              </a:rPr>
              <a:t>réseaux locaux LAN</a:t>
            </a:r>
            <a:r>
              <a:rPr lang="fr-FR" sz="2400">
                <a:cs typeface="Arial" pitchFamily="34" charset="0"/>
              </a:rPr>
              <a:t> sont généralement situés à l'intérieur d'un immeuble ( ex : salle de classe, lycée ) ou d'un complexe (campus) et servent aux communications internes. </a:t>
            </a:r>
          </a:p>
          <a:p>
            <a:pPr>
              <a:spcAft>
                <a:spcPct val="40000"/>
              </a:spcAft>
            </a:pPr>
            <a:r>
              <a:rPr lang="fr-FR" sz="2400">
                <a:cs typeface="Arial" pitchFamily="34" charset="0"/>
              </a:rPr>
              <a:t>Les</a:t>
            </a:r>
            <a:r>
              <a:rPr lang="fr-FR" sz="2400" i="1">
                <a:cs typeface="Arial" pitchFamily="34" charset="0"/>
              </a:rPr>
              <a:t> </a:t>
            </a:r>
            <a:r>
              <a:rPr lang="fr-FR" sz="2400" i="1">
                <a:solidFill>
                  <a:schemeClr val="tx2"/>
                </a:solidFill>
                <a:cs typeface="Arial" pitchFamily="34" charset="0"/>
              </a:rPr>
              <a:t>réseaux WAN</a:t>
            </a:r>
            <a:r>
              <a:rPr lang="fr-FR" sz="2400">
                <a:cs typeface="Arial" pitchFamily="34" charset="0"/>
              </a:rPr>
              <a:t> couvrent de vastes superficies (&gt;100 kms) reliant des villes et des pays. </a:t>
            </a:r>
          </a:p>
          <a:p>
            <a:pPr>
              <a:spcAft>
                <a:spcPct val="40000"/>
              </a:spcAft>
            </a:pPr>
            <a:r>
              <a:rPr lang="fr-FR" sz="2400" i="1">
                <a:cs typeface="Arial" pitchFamily="34" charset="0"/>
              </a:rPr>
              <a:t>Les réseaux locaux</a:t>
            </a:r>
            <a:r>
              <a:rPr lang="fr-FR" sz="2400">
                <a:cs typeface="Arial" pitchFamily="34" charset="0"/>
              </a:rPr>
              <a:t> et les </a:t>
            </a:r>
            <a:r>
              <a:rPr lang="fr-FR" sz="2400" i="1">
                <a:cs typeface="Arial" pitchFamily="34" charset="0"/>
              </a:rPr>
              <a:t>réseaux WAN</a:t>
            </a:r>
            <a:r>
              <a:rPr lang="fr-FR" sz="2400">
                <a:cs typeface="Arial" pitchFamily="34" charset="0"/>
              </a:rPr>
              <a:t> peuvent être </a:t>
            </a:r>
            <a:r>
              <a:rPr lang="fr-FR" sz="2400" i="1">
                <a:solidFill>
                  <a:schemeClr val="tx2"/>
                </a:solidFill>
                <a:cs typeface="Arial" pitchFamily="34" charset="0"/>
              </a:rPr>
              <a:t>interconnectés</a:t>
            </a:r>
            <a:r>
              <a:rPr lang="fr-FR" sz="2400">
                <a:cs typeface="Arial" pitchFamily="34" charset="0"/>
              </a:rPr>
              <a:t>.</a:t>
            </a:r>
            <a:r>
              <a:rPr lang="fr-FR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63563"/>
            <a:ext cx="7772400" cy="579437"/>
          </a:xfrm>
        </p:spPr>
        <p:txBody>
          <a:bodyPr/>
          <a:lstStyle/>
          <a:p>
            <a:r>
              <a:rPr lang="fr-FR" sz="3200" b="1" dirty="0">
                <a:latin typeface="Eras Bold ITC" pitchFamily="34" charset="0"/>
              </a:rPr>
              <a:t>Topologie des réseaux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fr-FR">
                <a:latin typeface="Tahoma" pitchFamily="34" charset="0"/>
                <a:cs typeface="Times New Roman" pitchFamily="18" charset="0"/>
              </a:rPr>
              <a:t>La topologie représente la manière dont les équipements sont reliés entre eux.</a:t>
            </a:r>
            <a:r>
              <a:rPr lang="fr-FR">
                <a:latin typeface="Tahoma" pitchFamily="34" charset="0"/>
              </a:rPr>
              <a:t> </a:t>
            </a:r>
            <a:r>
              <a:rPr lang="fr-FR">
                <a:latin typeface="Tahoma" pitchFamily="34" charset="0"/>
                <a:cs typeface="Times New Roman" pitchFamily="18" charset="0"/>
              </a:rPr>
              <a:t> </a:t>
            </a:r>
          </a:p>
          <a:p>
            <a:pPr>
              <a:buFont typeface="Wingdings" pitchFamily="2" charset="2"/>
              <a:buNone/>
            </a:pPr>
            <a:endParaRPr lang="fr-FR">
              <a:latin typeface="Tahoma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fr-FR">
              <a:latin typeface="Tahoma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>
                <a:latin typeface="Tahoma" pitchFamily="34" charset="0"/>
                <a:cs typeface="Times New Roman" pitchFamily="18" charset="0"/>
              </a:rPr>
              <a:t>La topologie est une vue "</a:t>
            </a:r>
            <a:r>
              <a:rPr lang="fr-FR" b="1">
                <a:latin typeface="Tahoma" pitchFamily="34" charset="0"/>
                <a:cs typeface="Times New Roman" pitchFamily="18" charset="0"/>
              </a:rPr>
              <a:t>logique</a:t>
            </a:r>
            <a:r>
              <a:rPr lang="fr-FR">
                <a:latin typeface="Tahoma" pitchFamily="34" charset="0"/>
                <a:cs typeface="Times New Roman" pitchFamily="18" charset="0"/>
              </a:rPr>
              <a:t>" du réseau, par opposition à la vue "physique" du câblage.</a:t>
            </a:r>
            <a:r>
              <a:rPr lang="fr-FR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  <p:bldP spid="16281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0" y="350838"/>
            <a:ext cx="7467600" cy="822325"/>
          </a:xfrm>
          <a:noFill/>
          <a:ln/>
        </p:spPr>
        <p:txBody>
          <a:bodyPr/>
          <a:lstStyle/>
          <a:p>
            <a:r>
              <a:rPr lang="fr-FR" sz="2400">
                <a:latin typeface="Eras Bold ITC" pitchFamily="34" charset="0"/>
              </a:rPr>
              <a:t>TOPOLOGIE ÉTOILE</a:t>
            </a:r>
            <a:br>
              <a:rPr lang="fr-FR" sz="2400">
                <a:latin typeface="Eras Bold ITC" pitchFamily="34" charset="0"/>
              </a:rPr>
            </a:br>
            <a:r>
              <a:rPr lang="fr-FR" sz="2400">
                <a:latin typeface="Eras Bold ITC" pitchFamily="34" charset="0"/>
              </a:rPr>
              <a:t>(câblage étoile)</a:t>
            </a:r>
          </a:p>
        </p:txBody>
      </p:sp>
      <p:grpSp>
        <p:nvGrpSpPr>
          <p:cNvPr id="163875" name="Group 3107"/>
          <p:cNvGrpSpPr>
            <a:grpSpLocks/>
          </p:cNvGrpSpPr>
          <p:nvPr/>
        </p:nvGrpSpPr>
        <p:grpSpPr bwMode="auto">
          <a:xfrm>
            <a:off x="3363913" y="2462213"/>
            <a:ext cx="2057400" cy="609600"/>
            <a:chOff x="2119" y="1551"/>
            <a:chExt cx="1296" cy="384"/>
          </a:xfrm>
        </p:grpSpPr>
        <p:sp>
          <p:nvSpPr>
            <p:cNvPr id="163847" name="AutoShape 3079"/>
            <p:cNvSpPr>
              <a:spLocks noChangeArrowheads="1"/>
            </p:cNvSpPr>
            <p:nvPr/>
          </p:nvSpPr>
          <p:spPr bwMode="auto">
            <a:xfrm>
              <a:off x="2119" y="1551"/>
              <a:ext cx="1296" cy="38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48" name="AutoShape 3080"/>
            <p:cNvSpPr>
              <a:spLocks noChangeArrowheads="1"/>
            </p:cNvSpPr>
            <p:nvPr/>
          </p:nvSpPr>
          <p:spPr bwMode="auto">
            <a:xfrm>
              <a:off x="2215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0" name="AutoShape 3082"/>
            <p:cNvSpPr>
              <a:spLocks noChangeArrowheads="1"/>
            </p:cNvSpPr>
            <p:nvPr/>
          </p:nvSpPr>
          <p:spPr bwMode="auto">
            <a:xfrm>
              <a:off x="2359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1" name="AutoShape 3083"/>
            <p:cNvSpPr>
              <a:spLocks noChangeArrowheads="1"/>
            </p:cNvSpPr>
            <p:nvPr/>
          </p:nvSpPr>
          <p:spPr bwMode="auto">
            <a:xfrm>
              <a:off x="2503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2" name="AutoShape 3084"/>
            <p:cNvSpPr>
              <a:spLocks noChangeArrowheads="1"/>
            </p:cNvSpPr>
            <p:nvPr/>
          </p:nvSpPr>
          <p:spPr bwMode="auto">
            <a:xfrm>
              <a:off x="2647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3" name="AutoShape 3085"/>
            <p:cNvSpPr>
              <a:spLocks noChangeArrowheads="1"/>
            </p:cNvSpPr>
            <p:nvPr/>
          </p:nvSpPr>
          <p:spPr bwMode="auto">
            <a:xfrm>
              <a:off x="2791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4" name="AutoShape 3086"/>
            <p:cNvSpPr>
              <a:spLocks noChangeArrowheads="1"/>
            </p:cNvSpPr>
            <p:nvPr/>
          </p:nvSpPr>
          <p:spPr bwMode="auto">
            <a:xfrm>
              <a:off x="2935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5" name="AutoShape 3087"/>
            <p:cNvSpPr>
              <a:spLocks noChangeArrowheads="1"/>
            </p:cNvSpPr>
            <p:nvPr/>
          </p:nvSpPr>
          <p:spPr bwMode="auto">
            <a:xfrm>
              <a:off x="3079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56" name="AutoShape 3088"/>
            <p:cNvSpPr>
              <a:spLocks noChangeArrowheads="1"/>
            </p:cNvSpPr>
            <p:nvPr/>
          </p:nvSpPr>
          <p:spPr bwMode="auto">
            <a:xfrm>
              <a:off x="3223" y="1791"/>
              <a:ext cx="96" cy="9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3858" name="Line 3090"/>
          <p:cNvSpPr>
            <a:spLocks noChangeShapeType="1"/>
          </p:cNvSpPr>
          <p:nvPr/>
        </p:nvSpPr>
        <p:spPr bwMode="auto">
          <a:xfrm>
            <a:off x="4278313" y="2919413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3859" name="Text Box 3091"/>
          <p:cNvSpPr txBox="1">
            <a:spLocks noChangeArrowheads="1"/>
          </p:cNvSpPr>
          <p:nvPr/>
        </p:nvSpPr>
        <p:spPr bwMode="auto">
          <a:xfrm>
            <a:off x="3200400" y="1676400"/>
            <a:ext cx="22971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b="1">
                <a:latin typeface="Tahoma" pitchFamily="34" charset="0"/>
              </a:rPr>
              <a:t>Commutateur</a:t>
            </a:r>
          </a:p>
          <a:p>
            <a:pPr algn="ctr"/>
            <a:r>
              <a:rPr lang="fr-FR" b="1">
                <a:latin typeface="Tahoma" pitchFamily="34" charset="0"/>
              </a:rPr>
              <a:t>SWITCH</a:t>
            </a:r>
            <a:endParaRPr lang="fr-FR" b="1" i="1">
              <a:latin typeface="Tahoma" pitchFamily="34" charset="0"/>
            </a:endParaRPr>
          </a:p>
        </p:txBody>
      </p:sp>
      <p:sp>
        <p:nvSpPr>
          <p:cNvPr id="163860" name="Text Box 3092"/>
          <p:cNvSpPr txBox="1">
            <a:spLocks noChangeArrowheads="1"/>
          </p:cNvSpPr>
          <p:nvPr/>
        </p:nvSpPr>
        <p:spPr bwMode="auto">
          <a:xfrm>
            <a:off x="152400" y="5943600"/>
            <a:ext cx="45069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b="1">
                <a:latin typeface="Tahoma" pitchFamily="34" charset="0"/>
              </a:rPr>
              <a:t>Topologie en point à point</a:t>
            </a:r>
          </a:p>
          <a:p>
            <a:pPr algn="ctr"/>
            <a:r>
              <a:rPr lang="fr-FR" b="1" i="1">
                <a:latin typeface="Tahoma" pitchFamily="34" charset="0"/>
              </a:rPr>
              <a:t>ETHERNET 10/100 BASE T</a:t>
            </a:r>
          </a:p>
        </p:txBody>
      </p:sp>
      <p:pic>
        <p:nvPicPr>
          <p:cNvPr id="163870" name="Picture 3102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1" name="Freeform 3103"/>
          <p:cNvSpPr>
            <a:spLocks/>
          </p:cNvSpPr>
          <p:nvPr/>
        </p:nvSpPr>
        <p:spPr bwMode="auto">
          <a:xfrm>
            <a:off x="1752600" y="2895600"/>
            <a:ext cx="1828800" cy="914400"/>
          </a:xfrm>
          <a:custGeom>
            <a:avLst/>
            <a:gdLst>
              <a:gd name="T0" fmla="*/ 0 w 1152"/>
              <a:gd name="T1" fmla="*/ 0 h 576"/>
              <a:gd name="T2" fmla="*/ 528 w 1152"/>
              <a:gd name="T3" fmla="*/ 0 h 576"/>
              <a:gd name="T4" fmla="*/ 528 w 1152"/>
              <a:gd name="T5" fmla="*/ 576 h 576"/>
              <a:gd name="T6" fmla="*/ 1152 w 1152"/>
              <a:gd name="T7" fmla="*/ 576 h 576"/>
              <a:gd name="T8" fmla="*/ 1152 w 1152"/>
              <a:gd name="T9" fmla="*/ 48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576">
                <a:moveTo>
                  <a:pt x="0" y="0"/>
                </a:moveTo>
                <a:lnTo>
                  <a:pt x="528" y="0"/>
                </a:lnTo>
                <a:lnTo>
                  <a:pt x="528" y="576"/>
                </a:lnTo>
                <a:lnTo>
                  <a:pt x="1152" y="576"/>
                </a:lnTo>
                <a:lnTo>
                  <a:pt x="1152" y="48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pic>
        <p:nvPicPr>
          <p:cNvPr id="163872" name="Picture 3104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86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3" name="Freeform 3105"/>
          <p:cNvSpPr>
            <a:spLocks/>
          </p:cNvSpPr>
          <p:nvPr/>
        </p:nvSpPr>
        <p:spPr bwMode="auto">
          <a:xfrm flipH="1">
            <a:off x="5181600" y="2895600"/>
            <a:ext cx="1828800" cy="914400"/>
          </a:xfrm>
          <a:custGeom>
            <a:avLst/>
            <a:gdLst>
              <a:gd name="T0" fmla="*/ 0 w 1152"/>
              <a:gd name="T1" fmla="*/ 0 h 576"/>
              <a:gd name="T2" fmla="*/ 528 w 1152"/>
              <a:gd name="T3" fmla="*/ 0 h 576"/>
              <a:gd name="T4" fmla="*/ 528 w 1152"/>
              <a:gd name="T5" fmla="*/ 576 h 576"/>
              <a:gd name="T6" fmla="*/ 1152 w 1152"/>
              <a:gd name="T7" fmla="*/ 576 h 576"/>
              <a:gd name="T8" fmla="*/ 1152 w 1152"/>
              <a:gd name="T9" fmla="*/ 48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576">
                <a:moveTo>
                  <a:pt x="0" y="0"/>
                </a:moveTo>
                <a:lnTo>
                  <a:pt x="528" y="0"/>
                </a:lnTo>
                <a:lnTo>
                  <a:pt x="528" y="576"/>
                </a:lnTo>
                <a:lnTo>
                  <a:pt x="1152" y="576"/>
                </a:lnTo>
                <a:lnTo>
                  <a:pt x="1152" y="48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pic>
        <p:nvPicPr>
          <p:cNvPr id="163874" name="Picture 3106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3622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8" grpId="0" animBg="1"/>
      <p:bldP spid="163859" grpId="0" autoUpdateAnimBg="0"/>
      <p:bldP spid="163860" grpId="0" autoUpdateAnimBg="0"/>
      <p:bldP spid="163871" grpId="0" animBg="1"/>
      <p:bldP spid="16387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350838"/>
            <a:ext cx="6858000" cy="823912"/>
          </a:xfrm>
          <a:effectLst>
            <a:outerShdw dist="53882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fr-FR" sz="2800"/>
              <a:t>Topologie BUS</a:t>
            </a:r>
            <a:br>
              <a:rPr lang="fr-FR" sz="2800"/>
            </a:br>
            <a:r>
              <a:rPr lang="fr-FR" sz="2000"/>
              <a:t>ou réseau multipoint</a:t>
            </a:r>
          </a:p>
        </p:txBody>
      </p:sp>
      <p:pic>
        <p:nvPicPr>
          <p:cNvPr id="175108" name="Picture 1028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720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9" name="Picture 1029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96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0" name="Picture 1030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6482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1" name="Picture 1031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288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2" name="Picture 1032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20574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114" name="Line 1034"/>
          <p:cNvSpPr>
            <a:spLocks noChangeShapeType="1"/>
          </p:cNvSpPr>
          <p:nvPr/>
        </p:nvSpPr>
        <p:spPr bwMode="auto">
          <a:xfrm>
            <a:off x="457200" y="3962400"/>
            <a:ext cx="815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5115" name="Line 1035"/>
          <p:cNvSpPr>
            <a:spLocks noChangeShapeType="1"/>
          </p:cNvSpPr>
          <p:nvPr/>
        </p:nvSpPr>
        <p:spPr bwMode="auto">
          <a:xfrm>
            <a:off x="1600200" y="3962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5116" name="Line 1036"/>
          <p:cNvSpPr>
            <a:spLocks noChangeShapeType="1"/>
          </p:cNvSpPr>
          <p:nvPr/>
        </p:nvSpPr>
        <p:spPr bwMode="auto">
          <a:xfrm flipV="1">
            <a:off x="2895600" y="32766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5117" name="Line 1037"/>
          <p:cNvSpPr>
            <a:spLocks noChangeShapeType="1"/>
          </p:cNvSpPr>
          <p:nvPr/>
        </p:nvSpPr>
        <p:spPr bwMode="auto">
          <a:xfrm>
            <a:off x="4419600" y="39624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5118" name="Line 1038"/>
          <p:cNvSpPr>
            <a:spLocks noChangeShapeType="1"/>
          </p:cNvSpPr>
          <p:nvPr/>
        </p:nvSpPr>
        <p:spPr bwMode="auto">
          <a:xfrm>
            <a:off x="5791200" y="33528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5119" name="Line 1039"/>
          <p:cNvSpPr>
            <a:spLocks noChangeShapeType="1"/>
          </p:cNvSpPr>
          <p:nvPr/>
        </p:nvSpPr>
        <p:spPr bwMode="auto">
          <a:xfrm>
            <a:off x="7315200" y="39624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grpSp>
        <p:nvGrpSpPr>
          <p:cNvPr id="175122" name="Group 1042"/>
          <p:cNvGrpSpPr>
            <a:grpSpLocks/>
          </p:cNvGrpSpPr>
          <p:nvPr/>
        </p:nvGrpSpPr>
        <p:grpSpPr bwMode="auto">
          <a:xfrm>
            <a:off x="1447800" y="3962400"/>
            <a:ext cx="304800" cy="304800"/>
            <a:chOff x="912" y="2496"/>
            <a:chExt cx="192" cy="192"/>
          </a:xfrm>
        </p:grpSpPr>
        <p:sp>
          <p:nvSpPr>
            <p:cNvPr id="175120" name="Line 1040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5121" name="Line 1041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5123" name="Group 1043"/>
          <p:cNvGrpSpPr>
            <a:grpSpLocks/>
          </p:cNvGrpSpPr>
          <p:nvPr/>
        </p:nvGrpSpPr>
        <p:grpSpPr bwMode="auto">
          <a:xfrm>
            <a:off x="4267200" y="3962400"/>
            <a:ext cx="304800" cy="304800"/>
            <a:chOff x="912" y="2496"/>
            <a:chExt cx="192" cy="192"/>
          </a:xfrm>
        </p:grpSpPr>
        <p:sp>
          <p:nvSpPr>
            <p:cNvPr id="175124" name="Line 1044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5125" name="Line 1045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5126" name="Group 1046"/>
          <p:cNvGrpSpPr>
            <a:grpSpLocks/>
          </p:cNvGrpSpPr>
          <p:nvPr/>
        </p:nvGrpSpPr>
        <p:grpSpPr bwMode="auto">
          <a:xfrm>
            <a:off x="7162800" y="3962400"/>
            <a:ext cx="304800" cy="304800"/>
            <a:chOff x="912" y="2496"/>
            <a:chExt cx="192" cy="192"/>
          </a:xfrm>
        </p:grpSpPr>
        <p:sp>
          <p:nvSpPr>
            <p:cNvPr id="175127" name="Line 1047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5128" name="Line 1048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5129" name="Group 1049"/>
          <p:cNvGrpSpPr>
            <a:grpSpLocks/>
          </p:cNvGrpSpPr>
          <p:nvPr/>
        </p:nvGrpSpPr>
        <p:grpSpPr bwMode="auto">
          <a:xfrm flipV="1">
            <a:off x="2743200" y="3657600"/>
            <a:ext cx="304800" cy="304800"/>
            <a:chOff x="912" y="2496"/>
            <a:chExt cx="192" cy="192"/>
          </a:xfrm>
        </p:grpSpPr>
        <p:sp>
          <p:nvSpPr>
            <p:cNvPr id="175130" name="Line 1050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5131" name="Line 1051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5132" name="Group 1052"/>
          <p:cNvGrpSpPr>
            <a:grpSpLocks/>
          </p:cNvGrpSpPr>
          <p:nvPr/>
        </p:nvGrpSpPr>
        <p:grpSpPr bwMode="auto">
          <a:xfrm flipV="1">
            <a:off x="5638800" y="3657600"/>
            <a:ext cx="304800" cy="304800"/>
            <a:chOff x="912" y="2496"/>
            <a:chExt cx="192" cy="192"/>
          </a:xfrm>
        </p:grpSpPr>
        <p:sp>
          <p:nvSpPr>
            <p:cNvPr id="175133" name="Line 1053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5134" name="Line 1054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4" grpId="0" animBg="1"/>
      <p:bldP spid="175115" grpId="0" animBg="1"/>
      <p:bldP spid="175116" grpId="0" animBg="1"/>
      <p:bldP spid="175117" grpId="0" animBg="1"/>
      <p:bldP spid="175118" grpId="0" animBg="1"/>
      <p:bldP spid="1751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6629400" cy="1905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pPr algn="ctr"/>
            <a:r>
              <a:rPr lang="fr-FR" sz="2800"/>
              <a:t>Topologie en Anneau</a:t>
            </a:r>
            <a:br>
              <a:rPr lang="fr-FR" sz="2800"/>
            </a:br>
            <a:r>
              <a:rPr lang="fr-FR" sz="2000"/>
              <a:t>ou token ring</a:t>
            </a:r>
          </a:p>
        </p:txBody>
      </p:sp>
      <p:pic>
        <p:nvPicPr>
          <p:cNvPr id="176133" name="Picture 1029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10200"/>
            <a:ext cx="1447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4" name="Picture 1030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48200"/>
            <a:ext cx="17526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1031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724400"/>
            <a:ext cx="17526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6" name="Picture 1032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00200"/>
            <a:ext cx="1371600" cy="11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7" name="Picture 1033" descr="C:\Program Files\Fichiers communs\Microsoft Shared\Clipart\CagCat50\bs0058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1" y="1846262"/>
            <a:ext cx="1676400" cy="141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6144" name="Group 1040"/>
          <p:cNvGrpSpPr>
            <a:grpSpLocks/>
          </p:cNvGrpSpPr>
          <p:nvPr/>
        </p:nvGrpSpPr>
        <p:grpSpPr bwMode="auto">
          <a:xfrm rot="-18044617">
            <a:off x="2362200" y="4191000"/>
            <a:ext cx="304800" cy="304800"/>
            <a:chOff x="912" y="2496"/>
            <a:chExt cx="192" cy="192"/>
          </a:xfrm>
        </p:grpSpPr>
        <p:sp>
          <p:nvSpPr>
            <p:cNvPr id="176145" name="Line 1041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6146" name="Line 1042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6147" name="Group 1043"/>
          <p:cNvGrpSpPr>
            <a:grpSpLocks/>
          </p:cNvGrpSpPr>
          <p:nvPr/>
        </p:nvGrpSpPr>
        <p:grpSpPr bwMode="auto">
          <a:xfrm rot="-321349">
            <a:off x="3962400" y="4648200"/>
            <a:ext cx="304800" cy="304800"/>
            <a:chOff x="912" y="2496"/>
            <a:chExt cx="192" cy="192"/>
          </a:xfrm>
        </p:grpSpPr>
        <p:sp>
          <p:nvSpPr>
            <p:cNvPr id="176148" name="Line 1044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6149" name="Line 1045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6150" name="Group 1046"/>
          <p:cNvGrpSpPr>
            <a:grpSpLocks/>
          </p:cNvGrpSpPr>
          <p:nvPr/>
        </p:nvGrpSpPr>
        <p:grpSpPr bwMode="auto">
          <a:xfrm rot="-8327167">
            <a:off x="6248400" y="2590800"/>
            <a:ext cx="304800" cy="304800"/>
            <a:chOff x="912" y="2496"/>
            <a:chExt cx="192" cy="192"/>
          </a:xfrm>
        </p:grpSpPr>
        <p:sp>
          <p:nvSpPr>
            <p:cNvPr id="176151" name="Line 1047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6152" name="Line 1048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6153" name="Group 1049"/>
          <p:cNvGrpSpPr>
            <a:grpSpLocks/>
          </p:cNvGrpSpPr>
          <p:nvPr/>
        </p:nvGrpSpPr>
        <p:grpSpPr bwMode="auto">
          <a:xfrm rot="18113947" flipV="1">
            <a:off x="2438400" y="3352800"/>
            <a:ext cx="304800" cy="304800"/>
            <a:chOff x="912" y="2496"/>
            <a:chExt cx="192" cy="192"/>
          </a:xfrm>
        </p:grpSpPr>
        <p:sp>
          <p:nvSpPr>
            <p:cNvPr id="176154" name="Line 1050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6155" name="Line 1051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176156" name="Group 1052"/>
          <p:cNvGrpSpPr>
            <a:grpSpLocks/>
          </p:cNvGrpSpPr>
          <p:nvPr/>
        </p:nvGrpSpPr>
        <p:grpSpPr bwMode="auto">
          <a:xfrm rot="7947312" flipV="1">
            <a:off x="6096000" y="3810000"/>
            <a:ext cx="304800" cy="304800"/>
            <a:chOff x="912" y="2496"/>
            <a:chExt cx="192" cy="192"/>
          </a:xfrm>
        </p:grpSpPr>
        <p:sp>
          <p:nvSpPr>
            <p:cNvPr id="176157" name="Line 1053"/>
            <p:cNvSpPr>
              <a:spLocks noChangeShapeType="1"/>
            </p:cNvSpPr>
            <p:nvPr/>
          </p:nvSpPr>
          <p:spPr bwMode="auto">
            <a:xfrm>
              <a:off x="912" y="2496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6158" name="Line 1054"/>
            <p:cNvSpPr>
              <a:spLocks noChangeShapeType="1"/>
            </p:cNvSpPr>
            <p:nvPr/>
          </p:nvSpPr>
          <p:spPr bwMode="auto">
            <a:xfrm rot="-5400000">
              <a:off x="912" y="2592"/>
              <a:ext cx="19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sp>
        <p:nvSpPr>
          <p:cNvPr id="176159" name="Oval 1055"/>
          <p:cNvSpPr>
            <a:spLocks noChangeArrowheads="1"/>
          </p:cNvSpPr>
          <p:nvPr/>
        </p:nvSpPr>
        <p:spPr bwMode="auto">
          <a:xfrm rot="-914788">
            <a:off x="2514600" y="2667000"/>
            <a:ext cx="4038600" cy="19050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6160" name="Line 1056"/>
          <p:cNvSpPr>
            <a:spLocks noChangeShapeType="1"/>
          </p:cNvSpPr>
          <p:nvPr/>
        </p:nvSpPr>
        <p:spPr bwMode="auto">
          <a:xfrm flipH="1">
            <a:off x="1600200" y="4343400"/>
            <a:ext cx="9144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6161" name="Line 1057"/>
          <p:cNvSpPr>
            <a:spLocks noChangeShapeType="1"/>
          </p:cNvSpPr>
          <p:nvPr/>
        </p:nvSpPr>
        <p:spPr bwMode="auto">
          <a:xfrm>
            <a:off x="4114800" y="4800600"/>
            <a:ext cx="762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6162" name="Line 1058"/>
          <p:cNvSpPr>
            <a:spLocks noChangeShapeType="1"/>
          </p:cNvSpPr>
          <p:nvPr/>
        </p:nvSpPr>
        <p:spPr bwMode="auto">
          <a:xfrm>
            <a:off x="6324600" y="4038600"/>
            <a:ext cx="8382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6163" name="Line 1059"/>
          <p:cNvSpPr>
            <a:spLocks noChangeShapeType="1"/>
          </p:cNvSpPr>
          <p:nvPr/>
        </p:nvSpPr>
        <p:spPr bwMode="auto">
          <a:xfrm flipH="1" flipV="1">
            <a:off x="1600200" y="2895600"/>
            <a:ext cx="990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6164" name="Line 1060"/>
          <p:cNvSpPr>
            <a:spLocks noChangeShapeType="1"/>
          </p:cNvSpPr>
          <p:nvPr/>
        </p:nvSpPr>
        <p:spPr bwMode="auto">
          <a:xfrm flipV="1">
            <a:off x="6400800" y="2362200"/>
            <a:ext cx="3810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59" grpId="0" animBg="1"/>
      <p:bldP spid="176160" grpId="0" animBg="1"/>
      <p:bldP spid="176161" grpId="0" animBg="1"/>
      <p:bldP spid="176162" grpId="0" animBg="1"/>
      <p:bldP spid="176163" grpId="0" animBg="1"/>
      <p:bldP spid="17616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41325"/>
            <a:ext cx="7772400" cy="519113"/>
          </a:xfrm>
        </p:spPr>
        <p:txBody>
          <a:bodyPr/>
          <a:lstStyle/>
          <a:p>
            <a:r>
              <a:rPr lang="fr-FR" sz="2800"/>
              <a:t>2 principaux types de réseaux</a:t>
            </a:r>
          </a:p>
        </p:txBody>
      </p:sp>
      <p:sp>
        <p:nvSpPr>
          <p:cNvPr id="1669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752600" y="2362200"/>
            <a:ext cx="5410200" cy="2209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/>
              <a:t>Réseau 	poste à poste ou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800"/>
              <a:t>			peer to peer ou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800"/>
              <a:t>			égal à égal 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2800"/>
          </a:p>
          <a:p>
            <a:pPr>
              <a:lnSpc>
                <a:spcPct val="90000"/>
              </a:lnSpc>
            </a:pPr>
            <a:r>
              <a:rPr lang="fr-FR" sz="2800"/>
              <a:t>Réseau client-serveur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266700"/>
            <a:ext cx="8763000" cy="822325"/>
          </a:xfrm>
        </p:spPr>
        <p:txBody>
          <a:bodyPr/>
          <a:lstStyle/>
          <a:p>
            <a:r>
              <a:rPr lang="fr-FR" sz="2400" dirty="0"/>
              <a:t>Réseau Poste à Poste</a:t>
            </a:r>
            <a:br>
              <a:rPr lang="fr-FR" sz="2400" dirty="0"/>
            </a:br>
            <a:r>
              <a:rPr lang="fr-FR" sz="2400" dirty="0"/>
              <a:t>ou Peer to Peer ou Égal à Égal</a:t>
            </a:r>
          </a:p>
        </p:txBody>
      </p:sp>
      <p:grpSp>
        <p:nvGrpSpPr>
          <p:cNvPr id="167964" name="Group 1052"/>
          <p:cNvGrpSpPr>
            <a:grpSpLocks/>
          </p:cNvGrpSpPr>
          <p:nvPr/>
        </p:nvGrpSpPr>
        <p:grpSpPr bwMode="auto">
          <a:xfrm>
            <a:off x="990600" y="1219200"/>
            <a:ext cx="7680325" cy="3429000"/>
            <a:chOff x="624" y="768"/>
            <a:chExt cx="4838" cy="2160"/>
          </a:xfrm>
        </p:grpSpPr>
        <p:sp>
          <p:nvSpPr>
            <p:cNvPr id="167940" name="Text Box 1028"/>
            <p:cNvSpPr txBox="1">
              <a:spLocks noChangeArrowheads="1"/>
            </p:cNvSpPr>
            <p:nvPr/>
          </p:nvSpPr>
          <p:spPr bwMode="auto">
            <a:xfrm>
              <a:off x="3600" y="225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fr-FR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grpSp>
          <p:nvGrpSpPr>
            <p:cNvPr id="167941" name="Group 1029"/>
            <p:cNvGrpSpPr>
              <a:grpSpLocks/>
            </p:cNvGrpSpPr>
            <p:nvPr/>
          </p:nvGrpSpPr>
          <p:grpSpPr bwMode="auto">
            <a:xfrm>
              <a:off x="624" y="768"/>
              <a:ext cx="4838" cy="2160"/>
              <a:chOff x="816" y="912"/>
              <a:chExt cx="3731" cy="1632"/>
            </a:xfrm>
          </p:grpSpPr>
          <p:grpSp>
            <p:nvGrpSpPr>
              <p:cNvPr id="167942" name="Group 1030"/>
              <p:cNvGrpSpPr>
                <a:grpSpLocks/>
              </p:cNvGrpSpPr>
              <p:nvPr/>
            </p:nvGrpSpPr>
            <p:grpSpPr bwMode="auto">
              <a:xfrm>
                <a:off x="1152" y="912"/>
                <a:ext cx="3190" cy="1632"/>
                <a:chOff x="960" y="816"/>
                <a:chExt cx="3862" cy="2012"/>
              </a:xfrm>
            </p:grpSpPr>
            <p:pic>
              <p:nvPicPr>
                <p:cNvPr id="167943" name="Picture 1031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92" y="912"/>
                  <a:ext cx="599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944" name="Picture 1032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48" y="2208"/>
                  <a:ext cx="598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945" name="Picture 1033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76" y="960"/>
                  <a:ext cx="599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946" name="Picture 1034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80" y="2448"/>
                  <a:ext cx="598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947" name="Picture 1035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24" y="1680"/>
                  <a:ext cx="598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7948" name="Line 1036"/>
                <p:cNvSpPr>
                  <a:spLocks noChangeShapeType="1"/>
                </p:cNvSpPr>
                <p:nvPr/>
              </p:nvSpPr>
              <p:spPr bwMode="auto">
                <a:xfrm flipV="1">
                  <a:off x="1872" y="1920"/>
                  <a:ext cx="768" cy="3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49" name="Line 1037"/>
                <p:cNvSpPr>
                  <a:spLocks noChangeShapeType="1"/>
                </p:cNvSpPr>
                <p:nvPr/>
              </p:nvSpPr>
              <p:spPr bwMode="auto">
                <a:xfrm>
                  <a:off x="1632" y="1728"/>
                  <a:ext cx="96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50" name="Line 1038"/>
                <p:cNvSpPr>
                  <a:spLocks noChangeShapeType="1"/>
                </p:cNvSpPr>
                <p:nvPr/>
              </p:nvSpPr>
              <p:spPr bwMode="auto">
                <a:xfrm>
                  <a:off x="2160" y="1296"/>
                  <a:ext cx="48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51" name="Line 1039"/>
                <p:cNvSpPr>
                  <a:spLocks noChangeShapeType="1"/>
                </p:cNvSpPr>
                <p:nvPr/>
              </p:nvSpPr>
              <p:spPr bwMode="auto">
                <a:xfrm flipH="1">
                  <a:off x="3072" y="1248"/>
                  <a:ext cx="781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52" name="Line 1040"/>
                <p:cNvSpPr>
                  <a:spLocks noChangeShapeType="1"/>
                </p:cNvSpPr>
                <p:nvPr/>
              </p:nvSpPr>
              <p:spPr bwMode="auto">
                <a:xfrm flipH="1">
                  <a:off x="3216" y="1872"/>
                  <a:ext cx="100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53" name="Line 1041"/>
                <p:cNvSpPr>
                  <a:spLocks noChangeShapeType="1"/>
                </p:cNvSpPr>
                <p:nvPr/>
              </p:nvSpPr>
              <p:spPr bwMode="auto">
                <a:xfrm flipH="1" flipV="1">
                  <a:off x="2832" y="1920"/>
                  <a:ext cx="150" cy="5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7954" name="Line 1042"/>
                <p:cNvSpPr>
                  <a:spLocks noChangeShapeType="1"/>
                </p:cNvSpPr>
                <p:nvPr/>
              </p:nvSpPr>
              <p:spPr bwMode="auto">
                <a:xfrm>
                  <a:off x="1440" y="1008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pic>
              <p:nvPicPr>
                <p:cNvPr id="167955" name="Picture 1043" descr="poste client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1536"/>
                  <a:ext cx="598" cy="3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956" name="Picture 1044" descr="imp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0" y="816"/>
                  <a:ext cx="504" cy="50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aphicFrame>
              <p:nvGraphicFramePr>
                <p:cNvPr id="167957" name="Object 1045"/>
                <p:cNvGraphicFramePr>
                  <a:graphicFrameLocks noChangeAspect="1"/>
                </p:cNvGraphicFramePr>
                <p:nvPr/>
              </p:nvGraphicFramePr>
              <p:xfrm>
                <a:off x="2544" y="1824"/>
                <a:ext cx="648" cy="10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7975" name="Image bitmap" r:id="rId6" imgW="1028844" imgH="161990" progId="Paint.Picture">
                        <p:embed/>
                      </p:oleObj>
                    </mc:Choice>
                    <mc:Fallback>
                      <p:oleObj name="Image bitmap" r:id="rId6" imgW="1028844" imgH="161990" progId="Paint.Picture">
                        <p:embed/>
                        <p:pic>
                          <p:nvPicPr>
                            <p:cNvPr id="0" name="Object 104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44" y="1824"/>
                              <a:ext cx="648" cy="10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67958" name="Text Box 1046"/>
              <p:cNvSpPr txBox="1">
                <a:spLocks noChangeArrowheads="1"/>
              </p:cNvSpPr>
              <p:nvPr/>
            </p:nvSpPr>
            <p:spPr bwMode="auto">
              <a:xfrm>
                <a:off x="2352" y="1056"/>
                <a:ext cx="18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167959" name="Text Box 1047"/>
              <p:cNvSpPr txBox="1">
                <a:spLocks noChangeArrowheads="1"/>
              </p:cNvSpPr>
              <p:nvPr/>
            </p:nvSpPr>
            <p:spPr bwMode="auto">
              <a:xfrm>
                <a:off x="4032" y="960"/>
                <a:ext cx="18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167960" name="Text Box 1048"/>
              <p:cNvSpPr txBox="1">
                <a:spLocks noChangeArrowheads="1"/>
              </p:cNvSpPr>
              <p:nvPr/>
            </p:nvSpPr>
            <p:spPr bwMode="auto">
              <a:xfrm>
                <a:off x="4368" y="1662"/>
                <a:ext cx="179" cy="1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 sz="200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167961" name="Text Box 1049"/>
              <p:cNvSpPr txBox="1">
                <a:spLocks noChangeArrowheads="1"/>
              </p:cNvSpPr>
              <p:nvPr/>
            </p:nvSpPr>
            <p:spPr bwMode="auto">
              <a:xfrm>
                <a:off x="1056" y="2016"/>
                <a:ext cx="188" cy="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>
                    <a:latin typeface="Arial" pitchFamily="34" charset="0"/>
                    <a:cs typeface="Arial" pitchFamily="34" charset="0"/>
                  </a:rPr>
                  <a:t>E</a:t>
                </a:r>
              </a:p>
            </p:txBody>
          </p:sp>
          <p:sp>
            <p:nvSpPr>
              <p:cNvPr id="167962" name="Text Box 1050"/>
              <p:cNvSpPr txBox="1">
                <a:spLocks noChangeArrowheads="1"/>
              </p:cNvSpPr>
              <p:nvPr/>
            </p:nvSpPr>
            <p:spPr bwMode="auto">
              <a:xfrm>
                <a:off x="816" y="1520"/>
                <a:ext cx="180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>
                    <a:latin typeface="Arial" pitchFamily="34" charset="0"/>
                    <a:cs typeface="Arial" pitchFamily="34" charset="0"/>
                  </a:rPr>
                  <a:t>F</a:t>
                </a:r>
              </a:p>
            </p:txBody>
          </p:sp>
          <p:sp>
            <p:nvSpPr>
              <p:cNvPr id="167963" name="Text Box 1051"/>
              <p:cNvSpPr txBox="1">
                <a:spLocks noChangeArrowheads="1"/>
              </p:cNvSpPr>
              <p:nvPr/>
            </p:nvSpPr>
            <p:spPr bwMode="auto">
              <a:xfrm>
                <a:off x="2928" y="960"/>
                <a:ext cx="352" cy="272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 sz="1400">
                    <a:latin typeface="Arial" pitchFamily="34" charset="0"/>
                    <a:cs typeface="Arial" pitchFamily="34" charset="0"/>
                  </a:rPr>
                  <a:t>Fichier</a:t>
                </a:r>
              </a:p>
              <a:p>
                <a:pPr>
                  <a:spcBef>
                    <a:spcPct val="20000"/>
                  </a:spcBef>
                  <a:buSzPct val="85000"/>
                  <a:buFont typeface="Wingdings" pitchFamily="2" charset="2"/>
                  <a:buNone/>
                </a:pPr>
                <a:r>
                  <a:rPr lang="fr-FR" sz="1400">
                    <a:latin typeface="Arial" pitchFamily="34" charset="0"/>
                    <a:cs typeface="Arial" pitchFamily="34" charset="0"/>
                  </a:rPr>
                  <a:t>élèves</a:t>
                </a:r>
              </a:p>
            </p:txBody>
          </p:sp>
        </p:grpSp>
      </p:grpSp>
      <p:sp>
        <p:nvSpPr>
          <p:cNvPr id="1679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4724400"/>
            <a:ext cx="9144000" cy="1905000"/>
          </a:xfrm>
          <a:gradFill rotWithShape="0">
            <a:gsLst>
              <a:gs pos="0">
                <a:srgbClr val="C0C0C0"/>
              </a:gs>
              <a:gs pos="100000">
                <a:srgbClr val="C0C0C0">
                  <a:gamma/>
                  <a:shade val="86275"/>
                  <a:invGamma/>
                </a:srgbClr>
              </a:gs>
            </a:gsLst>
            <a:path path="shape">
              <a:fillToRect l="50000" t="50000" r="50000" b="50000"/>
            </a:path>
          </a:gradFill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pPr>
              <a:buFontTx/>
              <a:buNone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Principe</a:t>
            </a: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Rounded MT Bold" pitchFamily="34" charset="0"/>
              </a:rPr>
              <a:t> :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chaque poste peut mettre ses ressources (fichiers, imprimante) à la disposition du réseau (il joue le rôle de </a:t>
            </a:r>
            <a:r>
              <a:rPr lang="fr-F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SERVEUR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) et bénéficier des ressources des autres postes (il est alors </a:t>
            </a:r>
            <a:r>
              <a:rPr lang="fr-F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CLIENT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) :</a:t>
            </a:r>
          </a:p>
          <a:p>
            <a:pPr>
              <a:buFontTx/>
              <a:buNone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Rounded MT Bold" pitchFamily="34" charset="0"/>
              </a:rPr>
              <a:t>	Ex :	A partage son imprimante avec les postes B,C, D, E et F</a:t>
            </a:r>
          </a:p>
          <a:p>
            <a:pPr>
              <a:buFontTx/>
              <a:buNone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Rounded MT Bold" pitchFamily="34" charset="0"/>
              </a:rPr>
              <a:t>		B partage son fichier élèves avec les postes A, C, D, E et F</a:t>
            </a:r>
          </a:p>
          <a:p>
            <a:pPr>
              <a:buFontTx/>
              <a:buNone/>
            </a:pP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7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7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  <p:bldP spid="167939" grpId="0" uiExpand="1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49250"/>
            <a:ext cx="7772400" cy="519113"/>
          </a:xfrm>
        </p:spPr>
        <p:txBody>
          <a:bodyPr/>
          <a:lstStyle/>
          <a:p>
            <a:r>
              <a:rPr lang="fr-FR" sz="2800" b="1" dirty="0"/>
              <a:t>Réseau Poste à Poste</a:t>
            </a:r>
          </a:p>
        </p:txBody>
      </p:sp>
      <p:sp>
        <p:nvSpPr>
          <p:cNvPr id="1689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10600" cy="4724400"/>
          </a:xfrm>
          <a:effectLst>
            <a:outerShdw dist="45791" dir="3378596" algn="ctr" rotWithShape="0">
              <a:schemeClr val="accent2"/>
            </a:outerShdw>
          </a:effec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Avantages :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Facile à installer et à configurer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Fonctionne avec un système d’exploitation Client (Windows 98, 2000Pro, XP, linux …)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Coût réduit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fr-FR" sz="2400" dirty="0"/>
          </a:p>
          <a:p>
            <a:pPr>
              <a:lnSpc>
                <a:spcPct val="90000"/>
              </a:lnSpc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Inconvénients :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Pas de contrôle centralisé donc difficile à administrer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Sécurité peu présente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Limité à une dizaine de postes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Redondance d’informations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8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8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8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8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38288"/>
            <a:ext cx="4038600" cy="8255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fr-FR" sz="120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fr-FR" sz="1600">
                <a:cs typeface="Arial" pitchFamily="34" charset="0"/>
              </a:rPr>
              <a:t>Un réseau est un système complexe d'objets ou de personnes interconnectés.</a:t>
            </a:r>
            <a:r>
              <a:rPr lang="fr-FR" sz="1200">
                <a:solidFill>
                  <a:srgbClr val="000000"/>
                </a:solidFill>
                <a:cs typeface="Arial" pitchFamily="34" charset="0"/>
              </a:rPr>
              <a:t> </a:t>
            </a:r>
          </a:p>
        </p:txBody>
      </p:sp>
      <p:graphicFrame>
        <p:nvGraphicFramePr>
          <p:cNvPr id="1027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3359150" y="1792288"/>
          <a:ext cx="5784850" cy="506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Image bitmap" r:id="rId4" imgW="5210902" imgH="4334480" progId="Paint.Picture">
                  <p:embed/>
                </p:oleObj>
              </mc:Choice>
              <mc:Fallback>
                <p:oleObj name="Image bitmap" r:id="rId4" imgW="5210902" imgH="4334480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005"/>
                      <a:stretch>
                        <a:fillRect/>
                      </a:stretch>
                    </p:blipFill>
                    <p:spPr bwMode="auto">
                      <a:xfrm>
                        <a:off x="3359150" y="1792288"/>
                        <a:ext cx="5784850" cy="5065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156325"/>
            <a:ext cx="5105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fr-FR" sz="16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 réseaux sont partout autour de nous. </a:t>
            </a:r>
            <a:br>
              <a:rPr lang="fr-FR" sz="20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fr-FR" sz="200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473298"/>
            <a:ext cx="807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Les différents types de réseaux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8" grpId="0"/>
      <p:bldP spid="10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49250"/>
            <a:ext cx="7772400" cy="519113"/>
          </a:xfrm>
        </p:spPr>
        <p:txBody>
          <a:bodyPr/>
          <a:lstStyle/>
          <a:p>
            <a:r>
              <a:rPr lang="fr-FR" sz="2800" dirty="0"/>
              <a:t>Réseau client-serveur</a:t>
            </a:r>
          </a:p>
        </p:txBody>
      </p:sp>
      <p:sp>
        <p:nvSpPr>
          <p:cNvPr id="1699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5676900"/>
            <a:ext cx="9144000" cy="1181100"/>
          </a:xfrm>
        </p:spPr>
        <p:txBody>
          <a:bodyPr/>
          <a:lstStyle/>
          <a:p>
            <a:pPr>
              <a:buFontTx/>
              <a:buNone/>
            </a:pPr>
            <a:r>
              <a:rPr lang="fr-FR" sz="2400" dirty="0"/>
              <a:t>- un serveur (ou plusieurs)</a:t>
            </a:r>
          </a:p>
          <a:p>
            <a:pPr>
              <a:buFontTx/>
              <a:buNone/>
            </a:pPr>
            <a:r>
              <a:rPr lang="fr-FR" sz="2400" dirty="0"/>
              <a:t>- des hôtes (stations de travail, imprimante…)</a:t>
            </a:r>
          </a:p>
          <a:p>
            <a:pPr>
              <a:buFontTx/>
              <a:buChar char="-"/>
            </a:pPr>
            <a:endParaRPr lang="fr-FR" sz="2400" dirty="0"/>
          </a:p>
        </p:txBody>
      </p:sp>
      <p:pic>
        <p:nvPicPr>
          <p:cNvPr id="169988" name="Picture 10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7467600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/>
      <p:bldP spid="16998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01650"/>
            <a:ext cx="7340600" cy="519113"/>
          </a:xfrm>
        </p:spPr>
        <p:txBody>
          <a:bodyPr/>
          <a:lstStyle/>
          <a:p>
            <a:r>
              <a:rPr lang="fr-FR" sz="2800" dirty="0"/>
              <a:t>Réseau Client-Serveur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Avantages :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Gestion centralisée des ressources :</a:t>
            </a:r>
          </a:p>
          <a:p>
            <a:pPr lvl="2">
              <a:lnSpc>
                <a:spcPct val="90000"/>
              </a:lnSpc>
            </a:pPr>
            <a:r>
              <a:rPr lang="fr-FR" sz="2000" dirty="0"/>
              <a:t>définition des utilisateurs et des groupes</a:t>
            </a:r>
          </a:p>
          <a:p>
            <a:pPr lvl="2">
              <a:lnSpc>
                <a:spcPct val="90000"/>
              </a:lnSpc>
            </a:pPr>
            <a:r>
              <a:rPr lang="fr-FR" sz="2000" dirty="0"/>
              <a:t>Permissions accordées aux utilisateurs, aux groupes</a:t>
            </a:r>
          </a:p>
          <a:p>
            <a:pPr lvl="2">
              <a:lnSpc>
                <a:spcPct val="90000"/>
              </a:lnSpc>
            </a:pPr>
            <a:r>
              <a:rPr lang="fr-FR" sz="2000" dirty="0"/>
              <a:t>Gestion de ressources communes : ex base de données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Sécurité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Réduction de l’administration des clients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Réseau évolutif : facilité d’ajouter ou de retirer des clients</a:t>
            </a:r>
          </a:p>
          <a:p>
            <a:pPr>
              <a:lnSpc>
                <a:spcPct val="90000"/>
              </a:lnSpc>
            </a:pPr>
            <a:r>
              <a:rPr lang="fr-FR" sz="28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Inconvénients :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Coût élevé dû à la technicité du serveur</a:t>
            </a:r>
          </a:p>
          <a:p>
            <a:pPr lvl="1">
              <a:lnSpc>
                <a:spcPct val="90000"/>
              </a:lnSpc>
            </a:pPr>
            <a:r>
              <a:rPr lang="fr-FR" sz="2400" dirty="0"/>
              <a:t>Maillon faible : tout le réseau est architecturé autour du serveur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1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1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1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bldLvl="3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5613"/>
            <a:ext cx="8686800" cy="519112"/>
          </a:xfrm>
        </p:spPr>
        <p:txBody>
          <a:bodyPr/>
          <a:lstStyle/>
          <a:p>
            <a:r>
              <a:rPr lang="fr-FR" sz="2800"/>
              <a:t>Serveur d’authentification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839200" cy="5257800"/>
          </a:xfrm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Rôle :</a:t>
            </a:r>
          </a:p>
          <a:p>
            <a:pPr lvl="1" eaLnBrk="0" hangingPunct="0">
              <a:spcBef>
                <a:spcPct val="50000"/>
              </a:spcBef>
            </a:pPr>
            <a:r>
              <a:rPr lang="fr-FR" sz="2400">
                <a:solidFill>
                  <a:schemeClr val="tx2"/>
                </a:solidFill>
              </a:rPr>
              <a:t>authentifier</a:t>
            </a:r>
            <a:r>
              <a:rPr lang="fr-FR" sz="2400"/>
              <a:t> un utilisateur par son nom d’utilisateur (login) et son mot de passe</a:t>
            </a:r>
          </a:p>
          <a:p>
            <a:pPr lvl="1" eaLnBrk="0" hangingPunct="0">
              <a:spcBef>
                <a:spcPct val="50000"/>
              </a:spcBef>
            </a:pPr>
            <a:r>
              <a:rPr lang="fr-FR" sz="2400"/>
              <a:t>permettre un accès aux ressources en fonction des droits de l’utilisateur.</a:t>
            </a:r>
          </a:p>
          <a:p>
            <a:r>
              <a:rPr lang="fr-FR" sz="2800"/>
              <a:t>Les utilisateurs doivent donc être déclarés sur le serveur d’authentification. </a:t>
            </a:r>
          </a:p>
          <a:p>
            <a:r>
              <a:rPr lang="fr-FR" sz="2800"/>
              <a:t>Exemples de serveur d’authentification : Windows (2000 Server, 2003 Server);Unix, Novell Netware…</a:t>
            </a:r>
          </a:p>
          <a:p>
            <a:r>
              <a:rPr lang="fr-FR" sz="2800"/>
              <a:t>On trouvera aussi des serveurs d’application, de fichiers…</a:t>
            </a:r>
          </a:p>
          <a:p>
            <a:pPr>
              <a:buFontTx/>
              <a:buNone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/>
      <p:bldP spid="17203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12963"/>
            <a:ext cx="7772400" cy="1190625"/>
          </a:xfrm>
        </p:spPr>
        <p:txBody>
          <a:bodyPr/>
          <a:lstStyle/>
          <a:p>
            <a:r>
              <a:rPr lang="fr-FR" dirty="0"/>
              <a:t>Équipements et réseaux locaux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0488"/>
            <a:ext cx="7772400" cy="1190625"/>
          </a:xfrm>
        </p:spPr>
        <p:txBody>
          <a:bodyPr/>
          <a:lstStyle/>
          <a:p>
            <a:r>
              <a:rPr lang="fr-FR"/>
              <a:t/>
            </a:r>
            <a:br>
              <a:rPr lang="fr-FR"/>
            </a:br>
            <a:r>
              <a:rPr lang="fr-FR"/>
              <a:t>Équipements des LAN</a:t>
            </a:r>
          </a:p>
        </p:txBody>
      </p:sp>
      <p:graphicFrame>
        <p:nvGraphicFramePr>
          <p:cNvPr id="14340" name="Object 4"/>
          <p:cNvGraphicFramePr>
            <a:graphicFrameLocks noGrp="1" noChangeAspect="1"/>
          </p:cNvGraphicFramePr>
          <p:nvPr>
            <p:ph type="body" idx="1"/>
          </p:nvPr>
        </p:nvGraphicFramePr>
        <p:xfrm>
          <a:off x="685800" y="2286000"/>
          <a:ext cx="8077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8" name="Image bitmap" r:id="rId4" imgW="4657143" imgH="1809524" progId="Paint.Picture">
                  <p:embed/>
                </p:oleObj>
              </mc:Choice>
              <mc:Fallback>
                <p:oleObj name="Image bitmap" r:id="rId4" imgW="4657143" imgH="1809524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D1E1E1"/>
                          </a:clrFrom>
                          <a:clrTo>
                            <a:srgbClr val="D1E1E1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834"/>
                      <a:stretch>
                        <a:fillRect/>
                      </a:stretch>
                    </p:blipFill>
                    <p:spPr bwMode="auto">
                      <a:xfrm>
                        <a:off x="685800" y="2286000"/>
                        <a:ext cx="8077200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990600" y="5486400"/>
            <a:ext cx="1066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1143000" y="5715000"/>
            <a:ext cx="762000" cy="3048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810000" y="5562600"/>
            <a:ext cx="1143000" cy="838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chemeClr val="tx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3848100" y="5600700"/>
            <a:ext cx="1066800" cy="762000"/>
            <a:chOff x="2448" y="3504"/>
            <a:chExt cx="672" cy="480"/>
          </a:xfrm>
        </p:grpSpPr>
        <p:sp>
          <p:nvSpPr>
            <p:cNvPr id="14344" name="AutoShape 8"/>
            <p:cNvSpPr>
              <a:spLocks noChangeArrowheads="1"/>
            </p:cNvSpPr>
            <p:nvPr/>
          </p:nvSpPr>
          <p:spPr bwMode="auto">
            <a:xfrm>
              <a:off x="2670" y="3504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5" name="AutoShape 9"/>
            <p:cNvSpPr>
              <a:spLocks noChangeArrowheads="1"/>
            </p:cNvSpPr>
            <p:nvPr/>
          </p:nvSpPr>
          <p:spPr bwMode="auto">
            <a:xfrm>
              <a:off x="2688" y="372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6" name="AutoShape 10"/>
            <p:cNvSpPr>
              <a:spLocks noChangeArrowheads="1"/>
            </p:cNvSpPr>
            <p:nvPr/>
          </p:nvSpPr>
          <p:spPr bwMode="auto">
            <a:xfrm flipH="1">
              <a:off x="2448" y="3616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7" name="AutoShape 11"/>
            <p:cNvSpPr>
              <a:spLocks noChangeArrowheads="1"/>
            </p:cNvSpPr>
            <p:nvPr/>
          </p:nvSpPr>
          <p:spPr bwMode="auto">
            <a:xfrm flipH="1">
              <a:off x="2496" y="3840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1066800" y="1600200"/>
            <a:ext cx="1219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359" name="Group 23"/>
          <p:cNvGrpSpPr>
            <a:grpSpLocks/>
          </p:cNvGrpSpPr>
          <p:nvPr/>
        </p:nvGrpSpPr>
        <p:grpSpPr bwMode="auto">
          <a:xfrm>
            <a:off x="1181100" y="1714500"/>
            <a:ext cx="990600" cy="990600"/>
            <a:chOff x="720" y="1104"/>
            <a:chExt cx="624" cy="624"/>
          </a:xfrm>
        </p:grpSpPr>
        <p:grpSp>
          <p:nvGrpSpPr>
            <p:cNvPr id="14358" name="Group 22"/>
            <p:cNvGrpSpPr>
              <a:grpSpLocks/>
            </p:cNvGrpSpPr>
            <p:nvPr/>
          </p:nvGrpSpPr>
          <p:grpSpPr bwMode="auto">
            <a:xfrm>
              <a:off x="720" y="1344"/>
              <a:ext cx="624" cy="144"/>
              <a:chOff x="720" y="1344"/>
              <a:chExt cx="624" cy="144"/>
            </a:xfrm>
          </p:grpSpPr>
          <p:sp>
            <p:nvSpPr>
              <p:cNvPr id="14351" name="AutoShape 15"/>
              <p:cNvSpPr>
                <a:spLocks noChangeArrowheads="1"/>
              </p:cNvSpPr>
              <p:nvPr/>
            </p:nvSpPr>
            <p:spPr bwMode="auto">
              <a:xfrm flipH="1">
                <a:off x="720" y="1344"/>
                <a:ext cx="240" cy="144"/>
              </a:xfrm>
              <a:prstGeom prst="leftArrow">
                <a:avLst>
                  <a:gd name="adj1" fmla="val 50000"/>
                  <a:gd name="adj2" fmla="val 41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52" name="AutoShape 16"/>
              <p:cNvSpPr>
                <a:spLocks noChangeArrowheads="1"/>
              </p:cNvSpPr>
              <p:nvPr/>
            </p:nvSpPr>
            <p:spPr bwMode="auto">
              <a:xfrm>
                <a:off x="1104" y="1344"/>
                <a:ext cx="240" cy="144"/>
              </a:xfrm>
              <a:prstGeom prst="leftArrow">
                <a:avLst>
                  <a:gd name="adj1" fmla="val 50000"/>
                  <a:gd name="adj2" fmla="val 41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4354" name="Group 18"/>
            <p:cNvGrpSpPr>
              <a:grpSpLocks/>
            </p:cNvGrpSpPr>
            <p:nvPr/>
          </p:nvGrpSpPr>
          <p:grpSpPr bwMode="auto">
            <a:xfrm rot="-5400000">
              <a:off x="720" y="1344"/>
              <a:ext cx="624" cy="144"/>
              <a:chOff x="720" y="1344"/>
              <a:chExt cx="624" cy="144"/>
            </a:xfrm>
          </p:grpSpPr>
          <p:sp>
            <p:nvSpPr>
              <p:cNvPr id="14355" name="AutoShape 19"/>
              <p:cNvSpPr>
                <a:spLocks noChangeArrowheads="1"/>
              </p:cNvSpPr>
              <p:nvPr/>
            </p:nvSpPr>
            <p:spPr bwMode="auto">
              <a:xfrm>
                <a:off x="720" y="1344"/>
                <a:ext cx="240" cy="144"/>
              </a:xfrm>
              <a:prstGeom prst="leftArrow">
                <a:avLst>
                  <a:gd name="adj1" fmla="val 50000"/>
                  <a:gd name="adj2" fmla="val 41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356" name="AutoShape 20"/>
              <p:cNvSpPr>
                <a:spLocks noChangeArrowheads="1"/>
              </p:cNvSpPr>
              <p:nvPr/>
            </p:nvSpPr>
            <p:spPr bwMode="auto">
              <a:xfrm flipH="1">
                <a:off x="1104" y="1344"/>
                <a:ext cx="240" cy="144"/>
              </a:xfrm>
              <a:prstGeom prst="leftArrow">
                <a:avLst>
                  <a:gd name="adj1" fmla="val 50000"/>
                  <a:gd name="adj2" fmla="val 41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7391400" y="5562600"/>
            <a:ext cx="1066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365" name="Group 29"/>
          <p:cNvGrpSpPr>
            <a:grpSpLocks/>
          </p:cNvGrpSpPr>
          <p:nvPr/>
        </p:nvGrpSpPr>
        <p:grpSpPr bwMode="auto">
          <a:xfrm>
            <a:off x="7581900" y="5715000"/>
            <a:ext cx="685800" cy="457200"/>
            <a:chOff x="4992" y="3600"/>
            <a:chExt cx="432" cy="288"/>
          </a:xfrm>
        </p:grpSpPr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>
              <a:off x="4992" y="3600"/>
              <a:ext cx="43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4362" name="Line 26"/>
            <p:cNvSpPr>
              <a:spLocks noChangeShapeType="1"/>
            </p:cNvSpPr>
            <p:nvPr/>
          </p:nvSpPr>
          <p:spPr bwMode="auto">
            <a:xfrm>
              <a:off x="4992" y="3696"/>
              <a:ext cx="43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4363" name="Line 27"/>
            <p:cNvSpPr>
              <a:spLocks noChangeShapeType="1"/>
            </p:cNvSpPr>
            <p:nvPr/>
          </p:nvSpPr>
          <p:spPr bwMode="auto">
            <a:xfrm>
              <a:off x="4992" y="3792"/>
              <a:ext cx="43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4364" name="Line 28"/>
            <p:cNvSpPr>
              <a:spLocks noChangeShapeType="1"/>
            </p:cNvSpPr>
            <p:nvPr/>
          </p:nvSpPr>
          <p:spPr bwMode="auto">
            <a:xfrm>
              <a:off x="4992" y="3888"/>
              <a:ext cx="43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sp>
        <p:nvSpPr>
          <p:cNvPr id="14366" name="Rectangle 30"/>
          <p:cNvSpPr>
            <a:spLocks noChangeArrowheads="1"/>
          </p:cNvSpPr>
          <p:nvPr/>
        </p:nvSpPr>
        <p:spPr bwMode="auto">
          <a:xfrm>
            <a:off x="5867400" y="1524000"/>
            <a:ext cx="1066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68" name="AutoShape 32"/>
          <p:cNvSpPr>
            <a:spLocks noChangeArrowheads="1"/>
          </p:cNvSpPr>
          <p:nvPr/>
        </p:nvSpPr>
        <p:spPr bwMode="auto">
          <a:xfrm flipV="1">
            <a:off x="5867400" y="1295400"/>
            <a:ext cx="1066800" cy="685800"/>
          </a:xfrm>
          <a:custGeom>
            <a:avLst/>
            <a:gdLst>
              <a:gd name="G0" fmla="+- 8188 0 0"/>
              <a:gd name="G1" fmla="+- 11244210 0 0"/>
              <a:gd name="G2" fmla="+- 0 0 11244210"/>
              <a:gd name="T0" fmla="*/ 0 256 1"/>
              <a:gd name="T1" fmla="*/ 180 256 1"/>
              <a:gd name="G3" fmla="+- 11244210 T0 T1"/>
              <a:gd name="T2" fmla="*/ 0 256 1"/>
              <a:gd name="T3" fmla="*/ 90 256 1"/>
              <a:gd name="G4" fmla="+- 11244210 T2 T3"/>
              <a:gd name="G5" fmla="*/ G4 2 1"/>
              <a:gd name="T4" fmla="*/ 90 256 1"/>
              <a:gd name="T5" fmla="*/ 0 256 1"/>
              <a:gd name="G6" fmla="+- 11244210 T4 T5"/>
              <a:gd name="G7" fmla="*/ G6 2 1"/>
              <a:gd name="G8" fmla="abs 1124421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188"/>
              <a:gd name="G18" fmla="*/ 8188 1 2"/>
              <a:gd name="G19" fmla="+- G18 5400 0"/>
              <a:gd name="G20" fmla="cos G19 11244210"/>
              <a:gd name="G21" fmla="sin G19 11244210"/>
              <a:gd name="G22" fmla="+- G20 10800 0"/>
              <a:gd name="G23" fmla="+- G21 10800 0"/>
              <a:gd name="G24" fmla="+- 10800 0 G20"/>
              <a:gd name="G25" fmla="+- 8188 10800 0"/>
              <a:gd name="G26" fmla="?: G9 G17 G25"/>
              <a:gd name="G27" fmla="?: G9 0 21600"/>
              <a:gd name="G28" fmla="cos 10800 11244210"/>
              <a:gd name="G29" fmla="sin 10800 11244210"/>
              <a:gd name="G30" fmla="sin 8188 11244210"/>
              <a:gd name="G31" fmla="+- G28 10800 0"/>
              <a:gd name="G32" fmla="+- G29 10800 0"/>
              <a:gd name="G33" fmla="+- G30 10800 0"/>
              <a:gd name="G34" fmla="?: G4 0 G31"/>
              <a:gd name="G35" fmla="?: 11244210 G34 0"/>
              <a:gd name="G36" fmla="?: G6 G35 G31"/>
              <a:gd name="G37" fmla="+- 21600 0 G36"/>
              <a:gd name="G38" fmla="?: G4 0 G33"/>
              <a:gd name="G39" fmla="?: 1124421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408 w 21600"/>
              <a:gd name="T15" fmla="*/ 12191 h 21600"/>
              <a:gd name="T16" fmla="*/ 10800 w 21600"/>
              <a:gd name="T17" fmla="*/ 2612 h 21600"/>
              <a:gd name="T18" fmla="*/ 20192 w 21600"/>
              <a:gd name="T19" fmla="*/ 1219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700" y="11999"/>
                </a:moveTo>
                <a:cubicBezTo>
                  <a:pt x="2641" y="11602"/>
                  <a:pt x="2612" y="11201"/>
                  <a:pt x="2612" y="10800"/>
                </a:cubicBezTo>
                <a:cubicBezTo>
                  <a:pt x="2612" y="6277"/>
                  <a:pt x="6277" y="2612"/>
                  <a:pt x="10800" y="2612"/>
                </a:cubicBezTo>
                <a:cubicBezTo>
                  <a:pt x="15322" y="2612"/>
                  <a:pt x="18988" y="6277"/>
                  <a:pt x="18988" y="10800"/>
                </a:cubicBezTo>
                <a:cubicBezTo>
                  <a:pt x="18988" y="11201"/>
                  <a:pt x="18958" y="11602"/>
                  <a:pt x="18899" y="11999"/>
                </a:cubicBezTo>
                <a:lnTo>
                  <a:pt x="21483" y="12382"/>
                </a:lnTo>
                <a:cubicBezTo>
                  <a:pt x="21561" y="11858"/>
                  <a:pt x="21600" y="1132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329"/>
                  <a:pt x="38" y="11858"/>
                  <a:pt x="116" y="12382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  <p:bldP spid="14343" grpId="0" animBg="1"/>
      <p:bldP spid="14350" grpId="0" animBg="1"/>
      <p:bldP spid="14360" grpId="0" animBg="1"/>
      <p:bldP spid="14366" grpId="0" animBg="1"/>
      <p:bldP spid="1436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1026"/>
          <p:cNvGrpSpPr>
            <a:grpSpLocks/>
          </p:cNvGrpSpPr>
          <p:nvPr/>
        </p:nvGrpSpPr>
        <p:grpSpPr bwMode="auto">
          <a:xfrm>
            <a:off x="0" y="685800"/>
            <a:ext cx="4924425" cy="3571875"/>
            <a:chOff x="0" y="480"/>
            <a:chExt cx="3102" cy="2250"/>
          </a:xfrm>
        </p:grpSpPr>
        <p:pic>
          <p:nvPicPr>
            <p:cNvPr id="117763" name="Picture 1027" descr="classe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480"/>
              <a:ext cx="2094" cy="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</p:pic>
        <p:sp>
          <p:nvSpPr>
            <p:cNvPr id="117764" name="Text Box 1028"/>
            <p:cNvSpPr txBox="1">
              <a:spLocks noChangeArrowheads="1"/>
            </p:cNvSpPr>
            <p:nvPr/>
          </p:nvSpPr>
          <p:spPr bwMode="auto">
            <a:xfrm>
              <a:off x="0" y="816"/>
              <a:ext cx="9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fr-FR"/>
                <a:t>Une salle de classe...</a:t>
              </a:r>
            </a:p>
          </p:txBody>
        </p:sp>
      </p:grpSp>
      <p:grpSp>
        <p:nvGrpSpPr>
          <p:cNvPr id="117779" name="Group 1043"/>
          <p:cNvGrpSpPr>
            <a:grpSpLocks/>
          </p:cNvGrpSpPr>
          <p:nvPr/>
        </p:nvGrpSpPr>
        <p:grpSpPr bwMode="auto">
          <a:xfrm>
            <a:off x="5734050" y="685800"/>
            <a:ext cx="3409950" cy="3619500"/>
            <a:chOff x="3504" y="528"/>
            <a:chExt cx="2148" cy="2280"/>
          </a:xfrm>
        </p:grpSpPr>
        <p:pic>
          <p:nvPicPr>
            <p:cNvPr id="117766" name="Picture 1030" descr="classe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528"/>
              <a:ext cx="2148" cy="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</p:pic>
        <p:sp>
          <p:nvSpPr>
            <p:cNvPr id="117767" name="Text Box 1031"/>
            <p:cNvSpPr txBox="1">
              <a:spLocks noChangeArrowheads="1"/>
            </p:cNvSpPr>
            <p:nvPr/>
          </p:nvSpPr>
          <p:spPr bwMode="auto">
            <a:xfrm>
              <a:off x="3504" y="528"/>
              <a:ext cx="11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fr-FR"/>
                <a:t>…une autre salle...</a:t>
              </a:r>
            </a:p>
          </p:txBody>
        </p:sp>
      </p:grpSp>
      <p:grpSp>
        <p:nvGrpSpPr>
          <p:cNvPr id="117768" name="Group 1032"/>
          <p:cNvGrpSpPr>
            <a:grpSpLocks/>
          </p:cNvGrpSpPr>
          <p:nvPr/>
        </p:nvGrpSpPr>
        <p:grpSpPr bwMode="auto">
          <a:xfrm>
            <a:off x="0" y="2438400"/>
            <a:ext cx="6829425" cy="2803525"/>
            <a:chOff x="0" y="1536"/>
            <a:chExt cx="4302" cy="1766"/>
          </a:xfrm>
        </p:grpSpPr>
        <p:pic>
          <p:nvPicPr>
            <p:cNvPr id="117769" name="Picture 1033" descr="commutateur généra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1536"/>
              <a:ext cx="1902" cy="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</p:pic>
        <p:sp>
          <p:nvSpPr>
            <p:cNvPr id="117770" name="Text Box 1034"/>
            <p:cNvSpPr txBox="1">
              <a:spLocks noChangeArrowheads="1"/>
            </p:cNvSpPr>
            <p:nvPr/>
          </p:nvSpPr>
          <p:spPr bwMode="auto">
            <a:xfrm>
              <a:off x="0" y="2784"/>
              <a:ext cx="172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fr-FR"/>
                <a:t>…interconnectées à un commutateur...</a:t>
              </a:r>
            </a:p>
          </p:txBody>
        </p:sp>
      </p:grpSp>
      <p:grpSp>
        <p:nvGrpSpPr>
          <p:cNvPr id="117771" name="Group 1035"/>
          <p:cNvGrpSpPr>
            <a:grpSpLocks/>
          </p:cNvGrpSpPr>
          <p:nvPr/>
        </p:nvGrpSpPr>
        <p:grpSpPr bwMode="auto">
          <a:xfrm>
            <a:off x="0" y="3657600"/>
            <a:ext cx="5400675" cy="3032125"/>
            <a:chOff x="0" y="2160"/>
            <a:chExt cx="3402" cy="1910"/>
          </a:xfrm>
        </p:grpSpPr>
        <p:pic>
          <p:nvPicPr>
            <p:cNvPr id="117772" name="Picture 1036" descr="serveurs fichier appli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160"/>
              <a:ext cx="1530" cy="1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</p:pic>
        <p:sp>
          <p:nvSpPr>
            <p:cNvPr id="117773" name="Text Box 1037"/>
            <p:cNvSpPr txBox="1">
              <a:spLocks noChangeArrowheads="1"/>
            </p:cNvSpPr>
            <p:nvPr/>
          </p:nvSpPr>
          <p:spPr bwMode="auto">
            <a:xfrm>
              <a:off x="0" y="3552"/>
              <a:ext cx="196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fr-FR"/>
                <a:t>…auquel sont reliés les serveurs...</a:t>
              </a:r>
            </a:p>
          </p:txBody>
        </p:sp>
      </p:grpSp>
      <p:sp>
        <p:nvSpPr>
          <p:cNvPr id="117778" name="Rectangle 104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20650"/>
            <a:ext cx="8991600" cy="519113"/>
          </a:xfrm>
        </p:spPr>
        <p:txBody>
          <a:bodyPr/>
          <a:lstStyle/>
          <a:p>
            <a:r>
              <a:rPr lang="fr-FR" sz="2800"/>
              <a:t>Exemple : réseau LAN d’un lycée</a:t>
            </a:r>
          </a:p>
        </p:txBody>
      </p:sp>
      <p:grpSp>
        <p:nvGrpSpPr>
          <p:cNvPr id="117781" name="Group 1045"/>
          <p:cNvGrpSpPr>
            <a:grpSpLocks/>
          </p:cNvGrpSpPr>
          <p:nvPr/>
        </p:nvGrpSpPr>
        <p:grpSpPr bwMode="auto">
          <a:xfrm>
            <a:off x="5334000" y="3657600"/>
            <a:ext cx="3276600" cy="2816225"/>
            <a:chOff x="3327" y="2312"/>
            <a:chExt cx="2082" cy="1752"/>
          </a:xfrm>
        </p:grpSpPr>
        <p:pic>
          <p:nvPicPr>
            <p:cNvPr id="117775" name="Picture 1039" descr="serveur com interne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7" y="2312"/>
              <a:ext cx="1665" cy="1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</p:pic>
        <p:sp>
          <p:nvSpPr>
            <p:cNvPr id="117776" name="Text Box 1040"/>
            <p:cNvSpPr txBox="1">
              <a:spLocks noChangeArrowheads="1"/>
            </p:cNvSpPr>
            <p:nvPr/>
          </p:nvSpPr>
          <p:spPr bwMode="auto">
            <a:xfrm>
              <a:off x="3600" y="3552"/>
              <a:ext cx="1809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fr-FR"/>
                <a:t>…ainsi que la liaison vers Internet.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4876800" y="3279775"/>
          <a:ext cx="4267200" cy="357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42" name="Image bitmap" r:id="rId4" imgW="4657143" imgH="3905795" progId="Paint.Picture">
                  <p:embed/>
                </p:oleObj>
              </mc:Choice>
              <mc:Fallback>
                <p:oleObj name="Image bitmap" r:id="rId4" imgW="4657143" imgH="3905795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279775"/>
                        <a:ext cx="4267200" cy="357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1325"/>
            <a:ext cx="7772400" cy="519113"/>
          </a:xfrm>
        </p:spPr>
        <p:txBody>
          <a:bodyPr/>
          <a:lstStyle/>
          <a:p>
            <a:r>
              <a:rPr lang="fr-FR" sz="2800" dirty="0"/>
              <a:t>Les unités </a:t>
            </a:r>
            <a:r>
              <a:rPr lang="fr-FR" sz="2800" dirty="0" smtClean="0"/>
              <a:t>de base </a:t>
            </a:r>
            <a:r>
              <a:rPr lang="fr-FR" sz="2800" dirty="0"/>
              <a:t>du LAN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534400" cy="2362200"/>
          </a:xfrm>
        </p:spPr>
        <p:txBody>
          <a:bodyPr/>
          <a:lstStyle/>
          <a:p>
            <a:r>
              <a:rPr lang="fr-FR" dirty="0"/>
              <a:t>Les hôtes : </a:t>
            </a:r>
            <a:r>
              <a:rPr lang="fr-FR" dirty="0" smtClean="0"/>
              <a:t>ordinateurs</a:t>
            </a:r>
            <a:r>
              <a:rPr lang="fr-FR" dirty="0"/>
              <a:t>, clients, serveurs, imprimantes, machines, systèmes …</a:t>
            </a:r>
          </a:p>
          <a:p>
            <a:pPr>
              <a:buFontTx/>
              <a:buNone/>
            </a:pPr>
            <a:endParaRPr lang="fr-FR" sz="2800" dirty="0"/>
          </a:p>
          <a:p>
            <a:r>
              <a:rPr lang="fr-FR" dirty="0"/>
              <a:t>Unités connectées grâce à leur carte réseau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7525"/>
            <a:ext cx="6705600" cy="519113"/>
          </a:xfrm>
        </p:spPr>
        <p:txBody>
          <a:bodyPr/>
          <a:lstStyle/>
          <a:p>
            <a:r>
              <a:rPr lang="fr-FR" sz="2800" dirty="0"/>
              <a:t>Le répéteur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686800" cy="3733800"/>
          </a:xfrm>
        </p:spPr>
        <p:txBody>
          <a:bodyPr/>
          <a:lstStyle/>
          <a:p>
            <a:r>
              <a:rPr lang="fr-FR" sz="2800" dirty="0">
                <a:cs typeface="Arial" pitchFamily="34" charset="0"/>
              </a:rPr>
              <a:t>But : régénérer les signaux réseau pour permettre d’étendre la distance de câblage.</a:t>
            </a:r>
          </a:p>
          <a:p>
            <a:pPr>
              <a:buFontTx/>
              <a:buNone/>
            </a:pPr>
            <a:endParaRPr lang="fr-FR" sz="2800" dirty="0">
              <a:cs typeface="Arial" pitchFamily="34" charset="0"/>
            </a:endParaRPr>
          </a:p>
          <a:p>
            <a:r>
              <a:rPr lang="fr-FR" sz="2800" dirty="0">
                <a:cs typeface="Arial" pitchFamily="34" charset="0"/>
              </a:rPr>
              <a:t>Le répéteur peut également constituer une interface entre deux supports physiques de types différents : par exemple un segment en câble à paires torsadées avec un segment en fibre optique.</a:t>
            </a:r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6934200" y="96838"/>
          <a:ext cx="1752600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6" name="Image bitmap" r:id="rId4" imgW="933580" imgH="733333" progId="Paint.Picture">
                  <p:embed/>
                </p:oleObj>
              </mc:Choice>
              <mc:Fallback>
                <p:oleObj name="Image bitmap" r:id="rId4" imgW="933580" imgH="73333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96838"/>
                        <a:ext cx="1752600" cy="137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5450"/>
            <a:ext cx="7340600" cy="519113"/>
          </a:xfrm>
        </p:spPr>
        <p:txBody>
          <a:bodyPr/>
          <a:lstStyle/>
          <a:p>
            <a:r>
              <a:rPr lang="fr-FR" sz="2800" dirty="0"/>
              <a:t>Le concentrateur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But : concentrer le trafic provenant de plusieurs hôtes et régénérer les signaux réseau. </a:t>
            </a:r>
          </a:p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Définition très proche de celle du répéteur </a:t>
            </a:r>
          </a:p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Le concentrateur ou hub est aussi connu sous le nom de répéteur multiport.</a:t>
            </a:r>
            <a:r>
              <a:rPr lang="fr-FR" sz="2800"/>
              <a:t> </a:t>
            </a:r>
          </a:p>
          <a:p>
            <a:pPr lvl="1">
              <a:spcAft>
                <a:spcPct val="40000"/>
              </a:spcAft>
              <a:buFont typeface="Wingdings" pitchFamily="2" charset="2"/>
              <a:buNone/>
            </a:pPr>
            <a:endParaRPr lang="fr-FR"/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7239000" y="227013"/>
          <a:ext cx="190500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00" name="Image bitmap" r:id="rId4" imgW="1257476" imgH="724001" progId="Paint.Picture">
                  <p:embed/>
                </p:oleObj>
              </mc:Choice>
              <mc:Fallback>
                <p:oleObj name="Image bitmap" r:id="rId4" imgW="1257476" imgH="72400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27013"/>
                        <a:ext cx="190500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3048000" y="4424363"/>
          <a:ext cx="6096000" cy="243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701" name="Image bitmap" r:id="rId6" imgW="4648849" imgH="1857143" progId="Paint.Picture">
                  <p:embed/>
                </p:oleObj>
              </mc:Choice>
              <mc:Fallback>
                <p:oleObj name="Image bitmap" r:id="rId6" imgW="4648849" imgH="185714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424363"/>
                        <a:ext cx="6096000" cy="2433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57425"/>
            <a:ext cx="716280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718" name="Line 6"/>
          <p:cNvSpPr>
            <a:spLocks noChangeShapeType="1"/>
          </p:cNvSpPr>
          <p:nvPr/>
        </p:nvSpPr>
        <p:spPr bwMode="auto">
          <a:xfrm>
            <a:off x="3249613" y="4437063"/>
            <a:ext cx="1436687" cy="15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719" name="Line 7"/>
          <p:cNvSpPr>
            <a:spLocks noChangeShapeType="1"/>
          </p:cNvSpPr>
          <p:nvPr/>
        </p:nvSpPr>
        <p:spPr bwMode="auto">
          <a:xfrm flipV="1">
            <a:off x="5029200" y="3581400"/>
            <a:ext cx="1588" cy="6318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>
            <a:off x="5507038" y="4724400"/>
            <a:ext cx="1274762" cy="762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721" name="Line 9"/>
          <p:cNvSpPr>
            <a:spLocks noChangeShapeType="1"/>
          </p:cNvSpPr>
          <p:nvPr/>
        </p:nvSpPr>
        <p:spPr bwMode="auto">
          <a:xfrm flipH="1">
            <a:off x="4419600" y="4686300"/>
            <a:ext cx="571500" cy="8763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 flipV="1">
            <a:off x="5957888" y="3733800"/>
            <a:ext cx="1357312" cy="3841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723" name="Text Box 11"/>
          <p:cNvSpPr txBox="1">
            <a:spLocks noChangeArrowheads="1"/>
          </p:cNvSpPr>
          <p:nvPr/>
        </p:nvSpPr>
        <p:spPr bwMode="auto">
          <a:xfrm>
            <a:off x="0" y="1236663"/>
            <a:ext cx="8915400" cy="173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/>
              <a:t>Quand la station A envoie un message à la station D, toutes les stations le reçoivent. </a:t>
            </a:r>
          </a:p>
          <a:p>
            <a:pPr eaLnBrk="0" hangingPunct="0">
              <a:spcBef>
                <a:spcPct val="50000"/>
              </a:spcBef>
            </a:pPr>
            <a:r>
              <a:rPr lang="fr-FR"/>
              <a:t>Le concentrateur récupère les données provenant de la station A et les diffuse sur tous ses autres ports.</a:t>
            </a:r>
          </a:p>
        </p:txBody>
      </p:sp>
      <p:sp>
        <p:nvSpPr>
          <p:cNvPr id="11572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65125"/>
            <a:ext cx="7340600" cy="519113"/>
          </a:xfrm>
        </p:spPr>
        <p:txBody>
          <a:bodyPr/>
          <a:lstStyle/>
          <a:p>
            <a:r>
              <a:rPr lang="fr-FR" sz="2800" dirty="0"/>
              <a:t>Le concentrateur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35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85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35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3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 animBg="1"/>
      <p:bldP spid="115719" grpId="0" animBg="1"/>
      <p:bldP spid="115720" grpId="0" animBg="1"/>
      <p:bldP spid="115721" grpId="0" animBg="1"/>
      <p:bldP spid="115722" grpId="0" animBg="1"/>
      <p:bldP spid="115723" grpId="0"/>
      <p:bldP spid="1157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5125"/>
            <a:ext cx="9144000" cy="457200"/>
          </a:xfrm>
        </p:spPr>
        <p:txBody>
          <a:bodyPr/>
          <a:lstStyle/>
          <a:p>
            <a:r>
              <a:rPr lang="fr-FR" sz="2400" dirty="0"/>
              <a:t>Pourquoi les réseaux sont-ils apparus 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915400" cy="129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>
                <a:cs typeface="Arial" pitchFamily="34" charset="0"/>
              </a:rPr>
              <a:t>Les entreprises avaient besoin d’une solution pour répondre aux trois questions suivantes 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81000" y="3276600"/>
            <a:ext cx="8458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Ø"/>
            </a:pPr>
            <a:r>
              <a:rPr lang="fr-FR" sz="2800">
                <a:latin typeface="Arial" pitchFamily="34" charset="0"/>
                <a:cs typeface="Arial" pitchFamily="34" charset="0"/>
              </a:rPr>
              <a:t>Comment éviter la duplication de l'équipement et des ressources ?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81000" y="4419600"/>
            <a:ext cx="853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Comment communiquer efficacement ?</a:t>
            </a:r>
            <a:endParaRPr lang="fr-FR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81000" y="5029200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Ø"/>
            </a:pPr>
            <a:r>
              <a:rPr lang="fr-FR" sz="2800">
                <a:latin typeface="Arial" pitchFamily="34" charset="0"/>
                <a:cs typeface="Arial" pitchFamily="34" charset="0"/>
              </a:rPr>
              <a:t>Comment mettre en place et gérer un réseau ?</a:t>
            </a:r>
          </a:p>
          <a:p>
            <a:pPr>
              <a:spcBef>
                <a:spcPct val="50000"/>
              </a:spcBef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  <p:bldP spid="7173" grpId="0" autoUpdateAnimBg="0"/>
      <p:bldP spid="7174" grpId="0" autoUpdateAnimBg="0"/>
      <p:bldP spid="7175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8925"/>
            <a:ext cx="7543800" cy="641350"/>
          </a:xfrm>
        </p:spPr>
        <p:txBody>
          <a:bodyPr/>
          <a:lstStyle/>
          <a:p>
            <a:r>
              <a:rPr lang="fr-FR" dirty="0"/>
              <a:t>Le commutateur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4876800"/>
          </a:xfrm>
        </p:spPr>
        <p:txBody>
          <a:bodyPr/>
          <a:lstStyle/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Un commutateur ou switch est également appelé pont multiport. </a:t>
            </a:r>
          </a:p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Différence entre le concentrateur et le commutateur : le commutateur prend des décisions en fonction des adresses MAC tandis que le concentrateur ne prend aucune décision</a:t>
            </a:r>
          </a:p>
          <a:p>
            <a:pPr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Le commutateur rend le LAN beaucoup plus efficace car il "commute" les données uniquement au port auquel le bon hôte est connecté</a:t>
            </a:r>
          </a:p>
        </p:txBody>
      </p:sp>
      <p:graphicFrame>
        <p:nvGraphicFramePr>
          <p:cNvPr id="64517" name="Object 5"/>
          <p:cNvGraphicFramePr>
            <a:graphicFrameLocks noChangeAspect="1"/>
          </p:cNvGraphicFramePr>
          <p:nvPr/>
        </p:nvGraphicFramePr>
        <p:xfrm>
          <a:off x="7162800" y="0"/>
          <a:ext cx="19812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14" name="Image bitmap" r:id="rId4" imgW="1286055" imgH="647619" progId="Paint.Picture">
                  <p:embed/>
                </p:oleObj>
              </mc:Choice>
              <mc:Fallback>
                <p:oleObj name="Image bitmap" r:id="rId4" imgW="1286055" imgH="647619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0"/>
                        <a:ext cx="19812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55850"/>
            <a:ext cx="7010400" cy="450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6741" name="Line 5"/>
          <p:cNvSpPr>
            <a:spLocks noChangeShapeType="1"/>
          </p:cNvSpPr>
          <p:nvPr/>
        </p:nvSpPr>
        <p:spPr bwMode="auto">
          <a:xfrm>
            <a:off x="3505200" y="4419600"/>
            <a:ext cx="1371600" cy="76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742" name="Line 6"/>
          <p:cNvSpPr>
            <a:spLocks noChangeShapeType="1"/>
          </p:cNvSpPr>
          <p:nvPr/>
        </p:nvSpPr>
        <p:spPr bwMode="auto">
          <a:xfrm flipV="1">
            <a:off x="6019800" y="4038600"/>
            <a:ext cx="1371600" cy="3016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0" y="1295400"/>
            <a:ext cx="876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dirty="0"/>
              <a:t>Quand la station </a:t>
            </a:r>
            <a:r>
              <a:rPr lang="fr-FR" dirty="0">
                <a:solidFill>
                  <a:schemeClr val="tx2"/>
                </a:solidFill>
              </a:rPr>
              <a:t>A</a:t>
            </a:r>
            <a:r>
              <a:rPr lang="fr-FR" dirty="0"/>
              <a:t> envoie un message à la station </a:t>
            </a:r>
            <a:r>
              <a:rPr lang="fr-FR" dirty="0">
                <a:solidFill>
                  <a:schemeClr val="tx2"/>
                </a:solidFill>
              </a:rPr>
              <a:t>D</a:t>
            </a:r>
            <a:r>
              <a:rPr lang="fr-FR" dirty="0"/>
              <a:t>, le commutateur ne le transmet qu’à son destinataire.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0" y="2209800"/>
            <a:ext cx="91440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/>
              <a:t>C’est par auto-apprentissage que le commutateur identifie la position des stations. </a:t>
            </a:r>
          </a:p>
          <a:p>
            <a:pPr eaLnBrk="0" hangingPunct="0">
              <a:spcBef>
                <a:spcPct val="50000"/>
              </a:spcBef>
            </a:pPr>
            <a:r>
              <a:rPr lang="fr-FR"/>
              <a:t>Le commutateur prend des décisions.</a:t>
            </a:r>
          </a:p>
        </p:txBody>
      </p:sp>
      <p:sp>
        <p:nvSpPr>
          <p:cNvPr id="116745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8925"/>
            <a:ext cx="7340600" cy="641350"/>
          </a:xfrm>
        </p:spPr>
        <p:txBody>
          <a:bodyPr/>
          <a:lstStyle/>
          <a:p>
            <a:r>
              <a:rPr lang="fr-FR" dirty="0"/>
              <a:t>Le commutateur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animBg="1"/>
      <p:bldP spid="116742" grpId="0" animBg="1"/>
      <p:bldP spid="116743" grpId="0"/>
      <p:bldP spid="11674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8925"/>
            <a:ext cx="6705600" cy="641350"/>
          </a:xfrm>
        </p:spPr>
        <p:txBody>
          <a:bodyPr/>
          <a:lstStyle/>
          <a:p>
            <a:r>
              <a:rPr lang="fr-FR" dirty="0"/>
              <a:t>Le routeur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Rôle : examiner les paquets entrants, choisir le meilleur chemin pour les transporter sur le réseau et les commuter ensuite au port de sortie approprié.</a:t>
            </a:r>
          </a:p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Sur les grands réseaux, les routeurs sont les équipements de régulation du trafic les plus importants.</a:t>
            </a:r>
          </a:p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>
                <a:cs typeface="Arial" pitchFamily="34" charset="0"/>
              </a:rPr>
              <a:t>Ils permettent à pratiquement n'importe quel type d'ordinateur de communiquer avec n'importe quel autre dans le monde !</a:t>
            </a:r>
            <a:r>
              <a:rPr lang="fr-FR">
                <a:cs typeface="Arial" pitchFamily="34" charset="0"/>
              </a:rPr>
              <a:t> </a:t>
            </a:r>
          </a:p>
        </p:txBody>
      </p:sp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0"/>
            <a:ext cx="2381250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86" name="Object 2"/>
          <p:cNvGraphicFramePr>
            <a:graphicFrameLocks noChangeAspect="1"/>
          </p:cNvGraphicFramePr>
          <p:nvPr/>
        </p:nvGraphicFramePr>
        <p:xfrm>
          <a:off x="2895600" y="2657475"/>
          <a:ext cx="6248400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0" name="Image bitmap" r:id="rId4" imgW="5057143" imgH="3400900" progId="Paint.Picture">
                  <p:embed/>
                </p:oleObj>
              </mc:Choice>
              <mc:Fallback>
                <p:oleObj name="Image bitmap" r:id="rId4" imgW="5057143" imgH="340090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lum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657475"/>
                        <a:ext cx="6248400" cy="420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8925"/>
            <a:ext cx="7340600" cy="641350"/>
          </a:xfrm>
        </p:spPr>
        <p:txBody>
          <a:bodyPr/>
          <a:lstStyle/>
          <a:p>
            <a:r>
              <a:rPr lang="fr-FR" dirty="0"/>
              <a:t>Le routeur (suite)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0" y="1066800"/>
            <a:ext cx="91440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5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Interconnexion de 4 réseaux A, B, C et D</a:t>
            </a:r>
          </a:p>
          <a:p>
            <a:pPr>
              <a:spcBef>
                <a:spcPct val="50000"/>
              </a:spcBef>
              <a:buSzPct val="85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Le routeur possède 4 interfaces A1, B1, C1 et D1 reliées à chaque réseau</a:t>
            </a:r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0" y="3886200"/>
            <a:ext cx="3886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5000"/>
              <a:buFont typeface="Wingdings" pitchFamily="2" charset="2"/>
              <a:buChar char="Ø"/>
            </a:pPr>
            <a:r>
              <a:rPr lang="fr-FR" sz="2800">
                <a:latin typeface="Arial" pitchFamily="34" charset="0"/>
                <a:cs typeface="Arial" pitchFamily="34" charset="0"/>
              </a:rPr>
              <a:t>Le routeur détermine le chemin emprunté par les données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/>
      <p:bldP spid="11878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458200" cy="641350"/>
          </a:xfrm>
        </p:spPr>
        <p:txBody>
          <a:bodyPr/>
          <a:lstStyle/>
          <a:p>
            <a:r>
              <a:rPr lang="fr-FR" dirty="0"/>
              <a:t>Les moyens de transport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9144000" cy="41148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 b="1" dirty="0"/>
              <a:t>Radio</a:t>
            </a:r>
            <a:r>
              <a:rPr lang="fr-FR" sz="2800" dirty="0"/>
              <a:t> : FM (~10 MHz); BF(~100)); HF (~1000kHz); WI-FI ( 2,4GHz</a:t>
            </a:r>
            <a:r>
              <a:rPr lang="fr-FR" sz="2800" dirty="0" smtClean="0"/>
              <a:t>). </a:t>
            </a:r>
            <a:r>
              <a:rPr lang="fr-FR" sz="2800" dirty="0" err="1" smtClean="0"/>
              <a:t>Blue-tooth</a:t>
            </a:r>
            <a:r>
              <a:rPr lang="fr-FR" sz="2800" dirty="0" smtClean="0"/>
              <a:t>…</a:t>
            </a:r>
            <a:endParaRPr lang="fr-FR" sz="2800" dirty="0"/>
          </a:p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 b="1" dirty="0"/>
              <a:t>Infra Rouge: </a:t>
            </a:r>
            <a:r>
              <a:rPr lang="fr-FR" sz="2800" dirty="0" smtClean="0"/>
              <a:t>(lumière invisible)</a:t>
            </a:r>
            <a:endParaRPr lang="fr-FR" sz="2800" dirty="0"/>
          </a:p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 b="1" dirty="0"/>
              <a:t>CPL: </a:t>
            </a:r>
            <a:r>
              <a:rPr lang="fr-FR" sz="2800" dirty="0"/>
              <a:t>Courant Porteur en Ligne information additionnée au réseau d’alimentation</a:t>
            </a:r>
          </a:p>
          <a:p>
            <a:pPr>
              <a:lnSpc>
                <a:spcPct val="90000"/>
              </a:lnSpc>
              <a:spcAft>
                <a:spcPct val="40000"/>
              </a:spcAft>
            </a:pPr>
            <a:r>
              <a:rPr lang="fr-FR" sz="2800" b="1" dirty="0"/>
              <a:t>Filaire: </a:t>
            </a:r>
            <a:r>
              <a:rPr lang="fr-FR" sz="2800" dirty="0"/>
              <a:t>avec différents câbles suivant la longueur de la ligne, la vitesse de transmission, le niveau d’immunité aux parasites nécessaire, et bien sur le coût .</a:t>
            </a:r>
          </a:p>
          <a:p>
            <a:pPr>
              <a:lnSpc>
                <a:spcPct val="90000"/>
              </a:lnSpc>
              <a:spcAft>
                <a:spcPct val="40000"/>
              </a:spcAft>
            </a:pP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  <p:bldP spid="17817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13" name="Picture 13" descr="D:\cours\001 BAC ELEEC\003 systemes eleec\réseaux\STP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5"/>
          <a:stretch>
            <a:fillRect/>
          </a:stretch>
        </p:blipFill>
        <p:spPr bwMode="auto">
          <a:xfrm>
            <a:off x="3124200" y="3421063"/>
            <a:ext cx="6019800" cy="61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12" name="Picture 12" descr="D:\cours\001 BAC ELEEC\003 systemes eleec\réseaux\utp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4FC"/>
              </a:clrFrom>
              <a:clrTo>
                <a:srgbClr val="FCF4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8"/>
          <a:stretch>
            <a:fillRect/>
          </a:stretch>
        </p:blipFill>
        <p:spPr bwMode="auto">
          <a:xfrm>
            <a:off x="3200400" y="990600"/>
            <a:ext cx="51054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11" name="Picture 11" descr="D:\cours\001 BAC ELEEC\003 systemes eleec\réseaux\ftp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CF4FC"/>
              </a:clrFrom>
              <a:clrTo>
                <a:srgbClr val="FCF4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33600"/>
            <a:ext cx="6019800" cy="78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09" name="Picture 9" descr="F:\cableether1.gif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4"/>
          <a:stretch>
            <a:fillRect/>
          </a:stretch>
        </p:blipFill>
        <p:spPr bwMode="auto">
          <a:xfrm>
            <a:off x="3962400" y="4772025"/>
            <a:ext cx="51816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6477000" cy="641350"/>
          </a:xfrm>
        </p:spPr>
        <p:txBody>
          <a:bodyPr/>
          <a:lstStyle/>
          <a:p>
            <a:r>
              <a:rPr lang="fr-FR"/>
              <a:t>Les câbles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7772400" cy="60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dirty="0"/>
              <a:t>UTP: </a:t>
            </a:r>
            <a:r>
              <a:rPr lang="fr-FR" sz="2800" dirty="0" err="1"/>
              <a:t>Unshielded</a:t>
            </a:r>
            <a:r>
              <a:rPr lang="fr-FR" sz="2800" dirty="0"/>
              <a:t> </a:t>
            </a:r>
            <a:r>
              <a:rPr lang="fr-FR" sz="2800" dirty="0" err="1"/>
              <a:t>Twisted</a:t>
            </a:r>
            <a:r>
              <a:rPr lang="fr-FR" sz="2800" dirty="0"/>
              <a:t> Pair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FR" sz="2400" dirty="0"/>
              <a:t>8 conducteurs torsadés par paires</a:t>
            </a:r>
          </a:p>
        </p:txBody>
      </p:sp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0" y="22098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7"/>
              </a:buBlip>
            </a:pPr>
            <a:r>
              <a:rPr lang="fr-FR" sz="3200">
                <a:latin typeface="Arial" pitchFamily="34" charset="0"/>
              </a:rPr>
              <a:t>FTP: Field Twisted Pair</a:t>
            </a:r>
          </a:p>
          <a:p>
            <a:pPr marL="342900" indent="-342900" algn="ctr">
              <a:spcBef>
                <a:spcPct val="20000"/>
              </a:spcBef>
              <a:buSzPct val="85000"/>
            </a:pPr>
            <a:r>
              <a:rPr lang="fr-FR">
                <a:latin typeface="Arial" pitchFamily="34" charset="0"/>
              </a:rPr>
              <a:t>Identique au précédent avec un écran de blindage plus un drain de blindage</a:t>
            </a:r>
          </a:p>
        </p:txBody>
      </p:sp>
      <p:sp>
        <p:nvSpPr>
          <p:cNvPr id="179205" name="Rectangle 5"/>
          <p:cNvSpPr>
            <a:spLocks noChangeArrowheads="1"/>
          </p:cNvSpPr>
          <p:nvPr/>
        </p:nvSpPr>
        <p:spPr bwMode="auto">
          <a:xfrm>
            <a:off x="0" y="34290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7"/>
              </a:buBlip>
            </a:pPr>
            <a:r>
              <a:rPr lang="fr-FR" sz="3200">
                <a:latin typeface="Arial" pitchFamily="34" charset="0"/>
              </a:rPr>
              <a:t>STP: Shielded Twisted Pair</a:t>
            </a:r>
          </a:p>
          <a:p>
            <a:pPr marL="342900" indent="-342900" algn="ctr">
              <a:spcBef>
                <a:spcPct val="20000"/>
              </a:spcBef>
              <a:buSzPct val="85000"/>
            </a:pPr>
            <a:r>
              <a:rPr lang="fr-FR">
                <a:latin typeface="Arial" pitchFamily="34" charset="0"/>
              </a:rPr>
              <a:t>Identique au précédent avec en plus un blindage par tresse</a:t>
            </a:r>
          </a:p>
        </p:txBody>
      </p:sp>
      <p:sp>
        <p:nvSpPr>
          <p:cNvPr id="179206" name="Rectangle 6"/>
          <p:cNvSpPr>
            <a:spLocks noChangeArrowheads="1"/>
          </p:cNvSpPr>
          <p:nvPr/>
        </p:nvSpPr>
        <p:spPr bwMode="auto">
          <a:xfrm>
            <a:off x="0" y="4800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7"/>
              </a:buBlip>
            </a:pPr>
            <a:r>
              <a:rPr lang="fr-FR" sz="3200">
                <a:latin typeface="Arial" pitchFamily="34" charset="0"/>
              </a:rPr>
              <a:t>SFTP: Shielded Foiled Twisted Pair</a:t>
            </a:r>
          </a:p>
          <a:p>
            <a:pPr marL="342900" indent="-342900" algn="ctr">
              <a:spcBef>
                <a:spcPct val="20000"/>
              </a:spcBef>
              <a:buSzPct val="85000"/>
            </a:pPr>
            <a:r>
              <a:rPr lang="fr-FR">
                <a:latin typeface="Arial" pitchFamily="34" charset="0"/>
              </a:rPr>
              <a:t>Identique au précédent avec en plus un blindage individuel par paire de conducteur</a:t>
            </a:r>
          </a:p>
          <a:p>
            <a:pPr marL="342900" indent="-342900">
              <a:spcBef>
                <a:spcPct val="20000"/>
              </a:spcBef>
              <a:buSzPct val="85000"/>
            </a:pPr>
            <a:endParaRPr lang="fr-FR">
              <a:latin typeface="Arial" pitchFamily="34" charset="0"/>
            </a:endParaRPr>
          </a:p>
        </p:txBody>
      </p:sp>
      <p:sp>
        <p:nvSpPr>
          <p:cNvPr id="179208" name="Rectangle 8"/>
          <p:cNvSpPr>
            <a:spLocks noChangeArrowheads="1"/>
          </p:cNvSpPr>
          <p:nvPr/>
        </p:nvSpPr>
        <p:spPr bwMode="auto">
          <a:xfrm>
            <a:off x="0" y="6248400"/>
            <a:ext cx="8610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5000"/>
              <a:buFontTx/>
              <a:buBlip>
                <a:blip r:embed="rId7"/>
              </a:buBlip>
            </a:pPr>
            <a:r>
              <a:rPr lang="fr-FR" sz="2800">
                <a:latin typeface="Arial" pitchFamily="34" charset="0"/>
              </a:rPr>
              <a:t>Fibre optique: </a:t>
            </a:r>
            <a:r>
              <a:rPr lang="fr-FR">
                <a:latin typeface="Arial" pitchFamily="34" charset="0"/>
              </a:rPr>
              <a:t>le must technique mais pas sans frais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95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4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85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3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build="p" autoUpdateAnimBg="0" advAuto="0"/>
      <p:bldP spid="179204" grpId="0" autoUpdateAnimBg="0"/>
      <p:bldP spid="179205" grpId="0" autoUpdateAnimBg="0"/>
      <p:bldP spid="179206" grpId="0" autoUpdateAnimBg="0"/>
      <p:bldP spid="179208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52800"/>
            <a:ext cx="3505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76200" y="609600"/>
            <a:ext cx="9144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2800" b="1" dirty="0">
                <a:latin typeface="Arial" pitchFamily="34" charset="0"/>
              </a:rPr>
              <a:t>Définir des niveaux de performances du réseau câblé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b="1" dirty="0">
                <a:latin typeface="Arial" pitchFamily="34" charset="0"/>
              </a:rPr>
              <a:t>norme ISO 11 801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b="1" dirty="0">
                <a:latin typeface="Arial" pitchFamily="34" charset="0"/>
              </a:rPr>
              <a:t>norme EN  50 173</a:t>
            </a:r>
          </a:p>
          <a:p>
            <a:pPr marL="1600200" lvl="3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Classification des installations</a:t>
            </a:r>
            <a:r>
              <a:rPr lang="fr-FR" sz="2000" b="1" dirty="0">
                <a:latin typeface="Arial" pitchFamily="34" charset="0"/>
              </a:rPr>
              <a:t> </a:t>
            </a:r>
          </a:p>
          <a:p>
            <a:pPr marL="2057400" lvl="4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CLASSE D  : performance validées jusqu’à 100 MHz</a:t>
            </a:r>
          </a:p>
          <a:p>
            <a:pPr marL="2057400" lvl="4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CLASSE E :  performance validées jusqu’à 250 MHz</a:t>
            </a:r>
          </a:p>
          <a:p>
            <a:pPr marL="2057400" lvl="4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CLASSE F :  performance validées jusqu’à 600 MHz</a:t>
            </a:r>
          </a:p>
          <a:p>
            <a:pPr marL="2057400" lvl="4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l"/>
            </a:pPr>
            <a:endParaRPr lang="fr-FR" sz="2000" dirty="0">
              <a:latin typeface="Arial" pitchFamily="34" charset="0"/>
            </a:endParaRPr>
          </a:p>
        </p:txBody>
      </p:sp>
      <p:sp>
        <p:nvSpPr>
          <p:cNvPr id="187396" name="Rectangle 4"/>
          <p:cNvSpPr>
            <a:spLocks noChangeArrowheads="1"/>
          </p:cNvSpPr>
          <p:nvPr/>
        </p:nvSpPr>
        <p:spPr bwMode="auto">
          <a:xfrm>
            <a:off x="0" y="3581400"/>
            <a:ext cx="57150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2000">
                <a:latin typeface="Arial" pitchFamily="34" charset="0"/>
              </a:rPr>
              <a:t>  Exemple de performance classe D</a:t>
            </a:r>
            <a:r>
              <a:rPr lang="fr-FR" sz="2000" b="1">
                <a:latin typeface="Arial" pitchFamily="34" charset="0"/>
              </a:rPr>
              <a:t> </a:t>
            </a:r>
            <a:endParaRPr lang="fr-FR" sz="200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La norme ISO 11 801 impose pour la classe D un affaiblissement </a:t>
            </a:r>
            <a:r>
              <a:rPr lang="fr-FR" sz="2000" u="sng">
                <a:latin typeface="Arial" pitchFamily="34" charset="0"/>
                <a:sym typeface="Arial Alternative" pitchFamily="50" charset="2"/>
              </a:rPr>
              <a:t></a:t>
            </a:r>
            <a:r>
              <a:rPr lang="fr-FR" sz="2000">
                <a:latin typeface="Arial" pitchFamily="34" charset="0"/>
              </a:rPr>
              <a:t> 20,4 dB à 100 MHz pour une liaison de 90 m.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fr-FR" sz="200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Elle impose pour la classe D une valeur de l'écart paradiaphonique </a:t>
            </a:r>
            <a:r>
              <a:rPr lang="fr-FR" sz="2000" u="sng">
                <a:latin typeface="Arial" pitchFamily="34" charset="0"/>
                <a:sym typeface="Arial Alternative" pitchFamily="50" charset="2"/>
              </a:rPr>
              <a:t></a:t>
            </a:r>
            <a:r>
              <a:rPr lang="fr-FR" sz="2000" b="1">
                <a:latin typeface="Arial" pitchFamily="34" charset="0"/>
              </a:rPr>
              <a:t> </a:t>
            </a:r>
            <a:r>
              <a:rPr lang="fr-FR" sz="2000">
                <a:latin typeface="Arial" pitchFamily="34" charset="0"/>
              </a:rPr>
              <a:t>à 32,3 dB à 100 MHz.</a:t>
            </a:r>
            <a:endParaRPr lang="fr-FR" sz="2000" b="1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>
              <a:latin typeface="Arial" pitchFamily="34" charset="0"/>
            </a:endParaRPr>
          </a:p>
        </p:txBody>
      </p:sp>
      <p:pic>
        <p:nvPicPr>
          <p:cNvPr id="1873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029200"/>
            <a:ext cx="3505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9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4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/>
      <p:bldP spid="18739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3968"/>
            <a:ext cx="9144000" cy="1066800"/>
          </a:xfrm>
        </p:spPr>
        <p:txBody>
          <a:bodyPr/>
          <a:lstStyle/>
          <a:p>
            <a:r>
              <a:rPr lang="fr-FR" sz="3200" b="1" dirty="0">
                <a:effectLst/>
                <a:latin typeface="Arial" pitchFamily="34" charset="0"/>
              </a:rPr>
              <a:t>des matériels </a:t>
            </a:r>
            <a:r>
              <a:rPr lang="fr-FR" sz="3200" b="1" dirty="0" smtClean="0">
                <a:effectLst/>
                <a:latin typeface="Arial" pitchFamily="34" charset="0"/>
              </a:rPr>
              <a:t>catégories </a:t>
            </a:r>
            <a:r>
              <a:rPr lang="fr-FR" sz="3200" b="1" dirty="0">
                <a:effectLst/>
                <a:latin typeface="Arial" pitchFamily="34" charset="0"/>
              </a:rPr>
              <a:t>pour répondre aux différentes classes des installations</a:t>
            </a:r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0" y="1447800"/>
            <a:ext cx="87376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2800">
                <a:latin typeface="Arial" pitchFamily="34" charset="0"/>
              </a:rPr>
              <a:t>   - catégorie 3* 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>
                <a:latin typeface="Arial" pitchFamily="34" charset="0"/>
              </a:rPr>
              <a:t>Ancien standard de câblage RJ45, supportant un débit maximal de 10 Mbit/s, complètement dépassé</a:t>
            </a:r>
            <a:endParaRPr lang="fr-FR" b="1">
              <a:latin typeface="Arial" pitchFamily="34" charset="0"/>
            </a:endParaRP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endParaRPr lang="fr-FR" b="1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fr-FR" sz="2800">
                <a:latin typeface="Arial" pitchFamily="34" charset="0"/>
              </a:rPr>
              <a:t>- catégorie 5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>
                <a:latin typeface="Arial" pitchFamily="34" charset="0"/>
              </a:rPr>
              <a:t>Type de câble, défini par le standard EIA/TIA 568. 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>
                <a:latin typeface="Arial" pitchFamily="34" charset="0"/>
              </a:rPr>
              <a:t> quatre paires de cuivre torsadées, sur une longueur maximale de 100 mètres et des prises RJ45 aux deux bouts, 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>
                <a:latin typeface="Arial" pitchFamily="34" charset="0"/>
              </a:rPr>
              <a:t>débit en général de 100 Mbits/s maximum en 100 MHz. 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>
                <a:latin typeface="Arial" pitchFamily="34" charset="0"/>
              </a:rPr>
              <a:t>Remplacé par la catégorie 5E utilisable à des fréquences de 150 à 250 MHz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1884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0" y="762000"/>
            <a:ext cx="91440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2800" dirty="0">
                <a:latin typeface="Arial" pitchFamily="34" charset="0"/>
              </a:rPr>
              <a:t>         - catégorie 6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câble conçu pour faire transiter de l ’Ethernet sur des paires torsadées (deux paires sont utilisées),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 fréquences allant de 250 à 500 MHz.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Il supporte des débits allant de 1000 Mbit/s à 6 ou 7 Gigabits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généralement remplacé par la catégorie 6E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fr-FR" sz="2800" dirty="0">
              <a:latin typeface="Arial" pitchFamily="34" charset="0"/>
            </a:endParaRP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fr-FR" sz="2800" dirty="0">
                <a:latin typeface="Arial" pitchFamily="34" charset="0"/>
              </a:rPr>
              <a:t>- catégorie 6E</a:t>
            </a:r>
          </a:p>
          <a:p>
            <a:pPr marL="1143000" lvl="2" indent="-228600">
              <a:spcBef>
                <a:spcPts val="500"/>
              </a:spcBef>
              <a:spcAft>
                <a:spcPts val="500"/>
              </a:spcAft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Même chose que la catégorie 6, mais à des fréquences supérieures, à partir de 550 MHz.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endParaRPr lang="fr-FR" dirty="0">
              <a:latin typeface="Arial" pitchFamily="34" charset="0"/>
            </a:endParaRP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endParaRPr lang="fr-FR" dirty="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8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36" name="Picture 12" descr="D:\cours\001 BAC ELEEC\003 systemes eleec\réseaux\Image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t="22520" r="25568" b="16130"/>
          <a:stretch>
            <a:fillRect/>
          </a:stretch>
        </p:blipFill>
        <p:spPr bwMode="auto">
          <a:xfrm>
            <a:off x="457200" y="1295400"/>
            <a:ext cx="3276600" cy="254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739900"/>
          </a:xfrm>
        </p:spPr>
        <p:txBody>
          <a:bodyPr/>
          <a:lstStyle/>
          <a:p>
            <a:r>
              <a:rPr lang="fr-FR" dirty="0"/>
              <a:t>Câblage des connecteurs </a:t>
            </a:r>
            <a:br>
              <a:rPr lang="fr-FR" dirty="0"/>
            </a:br>
            <a:r>
              <a:rPr lang="fr-FR" dirty="0"/>
              <a:t>câbles </a:t>
            </a:r>
            <a:r>
              <a:rPr lang="fr-FR" dirty="0" err="1"/>
              <a:t>utp</a:t>
            </a:r>
            <a:r>
              <a:rPr lang="fr-FR" dirty="0"/>
              <a:t>; ftp; stp; </a:t>
            </a:r>
            <a:r>
              <a:rPr lang="fr-FR" dirty="0" err="1"/>
              <a:t>sftp</a:t>
            </a:r>
            <a:r>
              <a:rPr lang="fr-FR" dirty="0"/>
              <a:t>. Prise RJ45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609600"/>
          </a:xfrm>
        </p:spPr>
        <p:txBody>
          <a:bodyPr/>
          <a:lstStyle/>
          <a:p>
            <a:r>
              <a:rPr lang="fr-FR" b="1"/>
              <a:t>Prises mâles</a:t>
            </a:r>
          </a:p>
        </p:txBody>
      </p:sp>
      <p:graphicFrame>
        <p:nvGraphicFramePr>
          <p:cNvPr id="180234" name="Object 10"/>
          <p:cNvGraphicFramePr>
            <a:graphicFrameLocks noChangeAspect="1"/>
          </p:cNvGraphicFramePr>
          <p:nvPr/>
        </p:nvGraphicFramePr>
        <p:xfrm>
          <a:off x="285750" y="4038600"/>
          <a:ext cx="3810000" cy="260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8" name="Image" r:id="rId5" imgW="3324240" imgH="2276640" progId="PaintShopPro9.Image">
                  <p:embed/>
                </p:oleObj>
              </mc:Choice>
              <mc:Fallback>
                <p:oleObj name="Image" r:id="rId5" imgW="3324240" imgH="2276640" progId="PaintShopPro9.Imag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4038600"/>
                        <a:ext cx="3810000" cy="260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7" name="Text Box 13"/>
          <p:cNvSpPr txBox="1">
            <a:spLocks noChangeArrowheads="1"/>
          </p:cNvSpPr>
          <p:nvPr/>
        </p:nvSpPr>
        <p:spPr bwMode="auto">
          <a:xfrm>
            <a:off x="4876800" y="3733800"/>
            <a:ext cx="92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b="1"/>
              <a:t>568 B</a:t>
            </a:r>
          </a:p>
        </p:txBody>
      </p:sp>
      <p:grpSp>
        <p:nvGrpSpPr>
          <p:cNvPr id="180263" name="Group 39"/>
          <p:cNvGrpSpPr>
            <a:grpSpLocks/>
          </p:cNvGrpSpPr>
          <p:nvPr/>
        </p:nvGrpSpPr>
        <p:grpSpPr bwMode="auto">
          <a:xfrm>
            <a:off x="4572000" y="2057400"/>
            <a:ext cx="1447800" cy="1524000"/>
            <a:chOff x="3888" y="2496"/>
            <a:chExt cx="912" cy="960"/>
          </a:xfrm>
        </p:grpSpPr>
        <p:grpSp>
          <p:nvGrpSpPr>
            <p:cNvPr id="180240" name="Group 16"/>
            <p:cNvGrpSpPr>
              <a:grpSpLocks/>
            </p:cNvGrpSpPr>
            <p:nvPr/>
          </p:nvGrpSpPr>
          <p:grpSpPr bwMode="auto">
            <a:xfrm>
              <a:off x="3888" y="2496"/>
              <a:ext cx="912" cy="960"/>
              <a:chOff x="3888" y="2640"/>
              <a:chExt cx="672" cy="816"/>
            </a:xfrm>
          </p:grpSpPr>
          <p:sp>
            <p:nvSpPr>
              <p:cNvPr id="180238" name="AutoShape 14"/>
              <p:cNvSpPr>
                <a:spLocks noChangeArrowheads="1"/>
              </p:cNvSpPr>
              <p:nvPr/>
            </p:nvSpPr>
            <p:spPr bwMode="auto">
              <a:xfrm>
                <a:off x="3912" y="3024"/>
                <a:ext cx="624" cy="432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0239" name="Rectangle 15"/>
              <p:cNvSpPr>
                <a:spLocks noChangeArrowheads="1"/>
              </p:cNvSpPr>
              <p:nvPr/>
            </p:nvSpPr>
            <p:spPr bwMode="auto">
              <a:xfrm>
                <a:off x="3888" y="2640"/>
                <a:ext cx="67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80241" name="Line 17"/>
            <p:cNvSpPr>
              <a:spLocks noChangeShapeType="1"/>
            </p:cNvSpPr>
            <p:nvPr/>
          </p:nvSpPr>
          <p:spPr bwMode="auto">
            <a:xfrm>
              <a:off x="4008" y="254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chemeClr val="accent2"/>
                </a:fgClr>
                <a:bgClr>
                  <a:srgbClr val="FF9900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2" name="Line 18"/>
            <p:cNvSpPr>
              <a:spLocks noChangeShapeType="1"/>
            </p:cNvSpPr>
            <p:nvPr/>
          </p:nvSpPr>
          <p:spPr bwMode="auto">
            <a:xfrm>
              <a:off x="4104" y="2544"/>
              <a:ext cx="0" cy="336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3" name="Line 19"/>
            <p:cNvSpPr>
              <a:spLocks noChangeShapeType="1"/>
            </p:cNvSpPr>
            <p:nvPr/>
          </p:nvSpPr>
          <p:spPr bwMode="auto">
            <a:xfrm>
              <a:off x="4200" y="254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33CC33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4" name="Line 20"/>
            <p:cNvSpPr>
              <a:spLocks noChangeShapeType="1"/>
            </p:cNvSpPr>
            <p:nvPr/>
          </p:nvSpPr>
          <p:spPr bwMode="auto">
            <a:xfrm>
              <a:off x="4296" y="2544"/>
              <a:ext cx="0" cy="336"/>
            </a:xfrm>
            <a:prstGeom prst="line">
              <a:avLst/>
            </a:prstGeom>
            <a:noFill/>
            <a:ln w="762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5" name="Line 21"/>
            <p:cNvSpPr>
              <a:spLocks noChangeShapeType="1"/>
            </p:cNvSpPr>
            <p:nvPr/>
          </p:nvSpPr>
          <p:spPr bwMode="auto">
            <a:xfrm>
              <a:off x="4392" y="254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0066FF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6" name="Line 22"/>
            <p:cNvSpPr>
              <a:spLocks noChangeShapeType="1"/>
            </p:cNvSpPr>
            <p:nvPr/>
          </p:nvSpPr>
          <p:spPr bwMode="auto">
            <a:xfrm>
              <a:off x="4488" y="2544"/>
              <a:ext cx="0" cy="33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7" name="Line 23"/>
            <p:cNvSpPr>
              <a:spLocks noChangeShapeType="1"/>
            </p:cNvSpPr>
            <p:nvPr/>
          </p:nvSpPr>
          <p:spPr bwMode="auto">
            <a:xfrm>
              <a:off x="4584" y="254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663300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48" name="Line 24"/>
            <p:cNvSpPr>
              <a:spLocks noChangeShapeType="1"/>
            </p:cNvSpPr>
            <p:nvPr/>
          </p:nvSpPr>
          <p:spPr bwMode="auto">
            <a:xfrm>
              <a:off x="4680" y="2544"/>
              <a:ext cx="0" cy="336"/>
            </a:xfrm>
            <a:prstGeom prst="line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0" name="Text Box 26"/>
            <p:cNvSpPr txBox="1">
              <a:spLocks noChangeArrowheads="1"/>
            </p:cNvSpPr>
            <p:nvPr/>
          </p:nvSpPr>
          <p:spPr bwMode="auto">
            <a:xfrm>
              <a:off x="3918" y="2916"/>
              <a:ext cx="8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/>
                <a:t>1 2 3 4 5 6 7 8</a:t>
              </a:r>
            </a:p>
          </p:txBody>
        </p:sp>
      </p:grpSp>
      <p:grpSp>
        <p:nvGrpSpPr>
          <p:cNvPr id="180264" name="Group 40"/>
          <p:cNvGrpSpPr>
            <a:grpSpLocks/>
          </p:cNvGrpSpPr>
          <p:nvPr/>
        </p:nvGrpSpPr>
        <p:grpSpPr bwMode="auto">
          <a:xfrm>
            <a:off x="7010400" y="2057400"/>
            <a:ext cx="1447800" cy="1524000"/>
            <a:chOff x="4656" y="1536"/>
            <a:chExt cx="912" cy="960"/>
          </a:xfrm>
        </p:grpSpPr>
        <p:grpSp>
          <p:nvGrpSpPr>
            <p:cNvPr id="180251" name="Group 27"/>
            <p:cNvGrpSpPr>
              <a:grpSpLocks/>
            </p:cNvGrpSpPr>
            <p:nvPr/>
          </p:nvGrpSpPr>
          <p:grpSpPr bwMode="auto">
            <a:xfrm>
              <a:off x="4656" y="1536"/>
              <a:ext cx="912" cy="960"/>
              <a:chOff x="3888" y="2640"/>
              <a:chExt cx="672" cy="816"/>
            </a:xfrm>
          </p:grpSpPr>
          <p:sp>
            <p:nvSpPr>
              <p:cNvPr id="180252" name="AutoShape 28"/>
              <p:cNvSpPr>
                <a:spLocks noChangeArrowheads="1"/>
              </p:cNvSpPr>
              <p:nvPr/>
            </p:nvSpPr>
            <p:spPr bwMode="auto">
              <a:xfrm>
                <a:off x="3912" y="3024"/>
                <a:ext cx="624" cy="432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0253" name="Rectangle 29"/>
              <p:cNvSpPr>
                <a:spLocks noChangeArrowheads="1"/>
              </p:cNvSpPr>
              <p:nvPr/>
            </p:nvSpPr>
            <p:spPr bwMode="auto">
              <a:xfrm>
                <a:off x="3888" y="2640"/>
                <a:ext cx="672" cy="38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80254" name="Line 30"/>
            <p:cNvSpPr>
              <a:spLocks noChangeShapeType="1"/>
            </p:cNvSpPr>
            <p:nvPr/>
          </p:nvSpPr>
          <p:spPr bwMode="auto">
            <a:xfrm>
              <a:off x="4776" y="158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chemeClr val="accent2"/>
                </a:fgClr>
                <a:bgClr>
                  <a:srgbClr val="66FF33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5" name="Line 31"/>
            <p:cNvSpPr>
              <a:spLocks noChangeShapeType="1"/>
            </p:cNvSpPr>
            <p:nvPr/>
          </p:nvSpPr>
          <p:spPr bwMode="auto">
            <a:xfrm>
              <a:off x="4872" y="1584"/>
              <a:ext cx="0" cy="336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6" name="Line 32"/>
            <p:cNvSpPr>
              <a:spLocks noChangeShapeType="1"/>
            </p:cNvSpPr>
            <p:nvPr/>
          </p:nvSpPr>
          <p:spPr bwMode="auto">
            <a:xfrm>
              <a:off x="4968" y="158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FF9900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7" name="Line 33"/>
            <p:cNvSpPr>
              <a:spLocks noChangeShapeType="1"/>
            </p:cNvSpPr>
            <p:nvPr/>
          </p:nvSpPr>
          <p:spPr bwMode="auto">
            <a:xfrm>
              <a:off x="5064" y="1584"/>
              <a:ext cx="0" cy="336"/>
            </a:xfrm>
            <a:prstGeom prst="line">
              <a:avLst/>
            </a:prstGeom>
            <a:noFill/>
            <a:ln w="76200">
              <a:solidFill>
                <a:srgbClr val="33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8" name="Line 34"/>
            <p:cNvSpPr>
              <a:spLocks noChangeShapeType="1"/>
            </p:cNvSpPr>
            <p:nvPr/>
          </p:nvSpPr>
          <p:spPr bwMode="auto">
            <a:xfrm>
              <a:off x="5160" y="158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0066FF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59" name="Line 35"/>
            <p:cNvSpPr>
              <a:spLocks noChangeShapeType="1"/>
            </p:cNvSpPr>
            <p:nvPr/>
          </p:nvSpPr>
          <p:spPr bwMode="auto">
            <a:xfrm>
              <a:off x="5256" y="1584"/>
              <a:ext cx="0" cy="336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60" name="Line 36"/>
            <p:cNvSpPr>
              <a:spLocks noChangeShapeType="1"/>
            </p:cNvSpPr>
            <p:nvPr/>
          </p:nvSpPr>
          <p:spPr bwMode="auto">
            <a:xfrm>
              <a:off x="5352" y="1584"/>
              <a:ext cx="0" cy="336"/>
            </a:xfrm>
            <a:prstGeom prst="line">
              <a:avLst/>
            </a:prstGeom>
            <a:noFill/>
            <a:ln w="76200">
              <a:pattFill prst="wdUpDiag">
                <a:fgClr>
                  <a:srgbClr val="663300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61" name="Line 37"/>
            <p:cNvSpPr>
              <a:spLocks noChangeShapeType="1"/>
            </p:cNvSpPr>
            <p:nvPr/>
          </p:nvSpPr>
          <p:spPr bwMode="auto">
            <a:xfrm>
              <a:off x="5448" y="1584"/>
              <a:ext cx="0" cy="336"/>
            </a:xfrm>
            <a:prstGeom prst="line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0262" name="Text Box 38"/>
            <p:cNvSpPr txBox="1">
              <a:spLocks noChangeArrowheads="1"/>
            </p:cNvSpPr>
            <p:nvPr/>
          </p:nvSpPr>
          <p:spPr bwMode="auto">
            <a:xfrm>
              <a:off x="4686" y="1956"/>
              <a:ext cx="8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/>
                <a:t>1 2 3 4 5 6 7 8</a:t>
              </a:r>
            </a:p>
          </p:txBody>
        </p:sp>
      </p:grpSp>
      <p:sp>
        <p:nvSpPr>
          <p:cNvPr id="180265" name="Text Box 41"/>
          <p:cNvSpPr txBox="1">
            <a:spLocks noChangeArrowheads="1"/>
          </p:cNvSpPr>
          <p:nvPr/>
        </p:nvSpPr>
        <p:spPr bwMode="auto">
          <a:xfrm>
            <a:off x="7239000" y="3733800"/>
            <a:ext cx="938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b="1"/>
              <a:t>568 A</a:t>
            </a:r>
          </a:p>
        </p:txBody>
      </p:sp>
      <p:sp>
        <p:nvSpPr>
          <p:cNvPr id="180266" name="Text Box 42"/>
          <p:cNvSpPr txBox="1">
            <a:spLocks noChangeArrowheads="1"/>
          </p:cNvSpPr>
          <p:nvPr/>
        </p:nvSpPr>
        <p:spPr bwMode="auto">
          <a:xfrm>
            <a:off x="4662488" y="4267200"/>
            <a:ext cx="44815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dirty="0"/>
              <a:t>Câble droit: </a:t>
            </a:r>
          </a:p>
          <a:p>
            <a:r>
              <a:rPr lang="fr-FR" dirty="0"/>
              <a:t>deux prises suivant la norme 568 B</a:t>
            </a:r>
          </a:p>
        </p:txBody>
      </p:sp>
      <p:sp>
        <p:nvSpPr>
          <p:cNvPr id="180267" name="Text Box 43"/>
          <p:cNvSpPr txBox="1">
            <a:spLocks noChangeArrowheads="1"/>
          </p:cNvSpPr>
          <p:nvPr/>
        </p:nvSpPr>
        <p:spPr bwMode="auto">
          <a:xfrm>
            <a:off x="4662488" y="5257800"/>
            <a:ext cx="4278312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dirty="0"/>
              <a:t>Câble </a:t>
            </a:r>
            <a:r>
              <a:rPr lang="fr-FR" dirty="0" err="1"/>
              <a:t>coisé</a:t>
            </a:r>
            <a:r>
              <a:rPr lang="fr-FR" dirty="0"/>
              <a:t>: </a:t>
            </a:r>
          </a:p>
          <a:p>
            <a:r>
              <a:rPr lang="fr-FR" dirty="0"/>
              <a:t>Une prise suivant la norme 568 B</a:t>
            </a:r>
          </a:p>
          <a:p>
            <a:r>
              <a:rPr lang="fr-FR" dirty="0"/>
              <a:t>L’autre suivant la norme 568 A</a:t>
            </a:r>
          </a:p>
          <a:p>
            <a:r>
              <a:rPr lang="fr-FR" dirty="0"/>
              <a:t>Pour relier en direct deux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1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6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1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65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/>
      <p:bldP spid="180227" grpId="0" build="p" autoUpdateAnimBg="0" advAuto="0"/>
      <p:bldP spid="180237" grpId="0" autoUpdateAnimBg="0"/>
      <p:bldP spid="180265" grpId="0" autoUpdateAnimBg="0"/>
      <p:bldP spid="180266" grpId="0"/>
      <p:bldP spid="1802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78543"/>
              </p:ext>
            </p:extLst>
          </p:nvPr>
        </p:nvGraphicFramePr>
        <p:xfrm>
          <a:off x="179512" y="1052736"/>
          <a:ext cx="3519487" cy="289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29" name="Image bitmap" r:id="rId4" imgW="2305080" imgH="1895400" progId="Paint.Picture">
                  <p:embed/>
                </p:oleObj>
              </mc:Choice>
              <mc:Fallback>
                <p:oleObj name="Image bitmap" r:id="rId4" imgW="2305080" imgH="189540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18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052736"/>
                        <a:ext cx="3519487" cy="289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919162" y="476250"/>
            <a:ext cx="2962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SzPct val="85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À partir de 1960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5580112" y="-1"/>
            <a:ext cx="2962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SzPct val="85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À partir de 1980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914400" y="5943600"/>
            <a:ext cx="2962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SzPct val="85000"/>
              <a:buFont typeface="Wingdings" pitchFamily="2" charset="2"/>
              <a:buChar char="Ø"/>
            </a:pPr>
            <a:r>
              <a:rPr lang="fr-FR" sz="2800" dirty="0">
                <a:latin typeface="Arial" pitchFamily="34" charset="0"/>
                <a:cs typeface="Arial" pitchFamily="34" charset="0"/>
              </a:rPr>
              <a:t>À partir de 2000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232325"/>
              </p:ext>
            </p:extLst>
          </p:nvPr>
        </p:nvGraphicFramePr>
        <p:xfrm>
          <a:off x="4932040" y="464468"/>
          <a:ext cx="3125788" cy="290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30" name="Image bitmap" r:id="rId6" imgW="2048040" imgH="1905120" progId="Paint.Picture">
                  <p:embed/>
                </p:oleObj>
              </mc:Choice>
              <mc:Fallback>
                <p:oleObj name="Image bitmap" r:id="rId6" imgW="2048040" imgH="190512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18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464468"/>
                        <a:ext cx="3125788" cy="290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217080"/>
              </p:ext>
            </p:extLst>
          </p:nvPr>
        </p:nvGraphicFramePr>
        <p:xfrm>
          <a:off x="4067944" y="3440113"/>
          <a:ext cx="4129087" cy="341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31" name="Image bitmap" r:id="rId8" imgW="2705040" imgH="2238480" progId="Paint.Picture">
                  <p:embed/>
                </p:oleObj>
              </mc:Choice>
              <mc:Fallback>
                <p:oleObj name="Image bitmap" r:id="rId8" imgW="2705040" imgH="223848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contrast="18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440113"/>
                        <a:ext cx="4129087" cy="341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4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autoUpdateAnimBg="0"/>
      <p:bldP spid="145412" grpId="0" autoUpdateAnimBg="0"/>
      <p:bldP spid="145413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772400" cy="641350"/>
          </a:xfrm>
        </p:spPr>
        <p:txBody>
          <a:bodyPr/>
          <a:lstStyle/>
          <a:p>
            <a:r>
              <a:rPr lang="fr-FR" dirty="0"/>
              <a:t>Câblage des prises RJ45</a:t>
            </a:r>
          </a:p>
        </p:txBody>
      </p:sp>
      <p:pic>
        <p:nvPicPr>
          <p:cNvPr id="182278" name="Picture 103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r="2040" b="44000"/>
          <a:stretch>
            <a:fillRect/>
          </a:stretch>
        </p:blipFill>
        <p:spPr bwMode="auto">
          <a:xfrm>
            <a:off x="4572000" y="1066800"/>
            <a:ext cx="3810000" cy="29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79" name="Rectangle 1031"/>
          <p:cNvSpPr>
            <a:spLocks noChangeArrowheads="1"/>
          </p:cNvSpPr>
          <p:nvPr/>
        </p:nvSpPr>
        <p:spPr bwMode="auto">
          <a:xfrm>
            <a:off x="228600" y="9144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4"/>
              </a:buBlip>
            </a:pPr>
            <a:r>
              <a:rPr lang="fr-FR" sz="3200" b="1" dirty="0">
                <a:latin typeface="Arial" pitchFamily="34" charset="0"/>
              </a:rPr>
              <a:t>Prises femelles</a:t>
            </a:r>
          </a:p>
        </p:txBody>
      </p:sp>
      <p:pic>
        <p:nvPicPr>
          <p:cNvPr id="182280" name="Picture 103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3990975"/>
            <a:ext cx="5040312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2281" name="Picture 103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320040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2282" name="Picture 1034" descr="D:\cours\001 BAC ELEEC\003 systemes eleec\réseaux\rj45 fe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32188"/>
            <a:ext cx="2062163" cy="332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"/>
          <a:stretch>
            <a:fillRect/>
          </a:stretch>
        </p:blipFill>
        <p:spPr bwMode="auto">
          <a:xfrm>
            <a:off x="0" y="0"/>
            <a:ext cx="78486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325"/>
            <a:ext cx="9144000" cy="461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6705600" cy="641350"/>
          </a:xfrm>
        </p:spPr>
        <p:txBody>
          <a:bodyPr/>
          <a:lstStyle/>
          <a:p>
            <a:r>
              <a:rPr lang="fr-FR" dirty="0"/>
              <a:t>La norme VDI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762000"/>
          </a:xfrm>
        </p:spPr>
        <p:txBody>
          <a:bodyPr/>
          <a:lstStyle/>
          <a:p>
            <a:r>
              <a:rPr lang="fr-FR"/>
              <a:t>Le transport d’information Voix Données Image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0" y="1981200"/>
            <a:ext cx="91440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>
                <a:latin typeface="Arial" pitchFamily="34" charset="0"/>
              </a:rPr>
              <a:t>Liaisons téléphoniques sur plusieurs zones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Helvetica" pitchFamily="34" charset="0"/>
              </a:rPr>
              <a:t>1 paire (2 fils) ou 2 paires (4 fils) pour la téléphonie</a:t>
            </a:r>
            <a:endParaRPr lang="fr-FR" sz="2000" b="1">
              <a:latin typeface="Helvetica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l’autocommutateur gère le cheminement des appels vers l’intérieur ou l’extérieur du bâtiment. </a:t>
            </a:r>
            <a:endParaRPr lang="fr-FR" sz="2000" b="1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Le panneau télécom gère la liaison entre les étages.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Les performances n’étant pas aussi essentielles en téléphonie qu’en informatique, il est tout à fait possible de faire la rocade avec un câble 2x4 paires catégorie 5E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>
                <a:latin typeface="Arial" pitchFamily="34" charset="0"/>
              </a:rPr>
              <a:t>Liaisons </a:t>
            </a:r>
            <a:r>
              <a:rPr lang="fr-FR" sz="2000" b="1">
                <a:latin typeface="Helvetica" pitchFamily="34" charset="0"/>
              </a:rPr>
              <a:t>Informatiques</a:t>
            </a:r>
            <a:endParaRPr lang="fr-FR" sz="2000" b="1">
              <a:latin typeface="Helvetica-Bold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>
                <a:latin typeface="Arial" pitchFamily="34" charset="0"/>
              </a:rPr>
              <a:t>Liaisons réalisées à l'aide de 2 paires torsadées </a:t>
            </a:r>
            <a:r>
              <a:rPr lang="fr-FR" sz="2000">
                <a:latin typeface="Helvetica" pitchFamily="34" charset="0"/>
              </a:rPr>
              <a:t>(Ethernet 10/100 Base T - dans 95 % des cas)</a:t>
            </a:r>
            <a:r>
              <a:rPr lang="fr-FR" sz="2000">
                <a:latin typeface="Arial" pitchFamily="34" charset="0"/>
              </a:rPr>
              <a:t>,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/>
      <p:bldP spid="190467" grpId="0" build="p"/>
      <p:bldP spid="19046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règles d’ingénierie</a:t>
            </a:r>
            <a:br>
              <a:rPr lang="fr-FR" dirty="0"/>
            </a:br>
            <a:endParaRPr lang="fr-FR" dirty="0"/>
          </a:p>
        </p:txBody>
      </p:sp>
      <p:sp>
        <p:nvSpPr>
          <p:cNvPr id="185352" name="Rectangle 8"/>
          <p:cNvSpPr>
            <a:spLocks noChangeArrowheads="1"/>
          </p:cNvSpPr>
          <p:nvPr/>
        </p:nvSpPr>
        <p:spPr bwMode="auto">
          <a:xfrm>
            <a:off x="177800" y="1219200"/>
            <a:ext cx="8737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3200" dirty="0">
                <a:latin typeface="Arial" pitchFamily="34" charset="0"/>
              </a:rPr>
              <a:t>Concevoir des câblages courts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800" dirty="0">
                <a:latin typeface="Arial" pitchFamily="34" charset="0"/>
              </a:rPr>
              <a:t>2 répartiteurs de 100 prises au lieu d ’un de 200 prises</a:t>
            </a:r>
          </a:p>
          <a:p>
            <a:pPr marL="742950" lvl="1" indent="-28575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gain de main d ’œuvre et de câble : -35%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gain de performance en fonctionnement :+ 50%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fr-FR" sz="2800" dirty="0">
              <a:latin typeface="Arial" pitchFamily="34" charset="0"/>
            </a:endParaRPr>
          </a:p>
        </p:txBody>
      </p:sp>
      <p:pic>
        <p:nvPicPr>
          <p:cNvPr id="18535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991100"/>
            <a:ext cx="4953000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535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18160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3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  <p:bldP spid="18535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règles d’ingénierie</a:t>
            </a:r>
            <a:br>
              <a:rPr lang="fr-FR" dirty="0"/>
            </a:br>
            <a:endParaRPr lang="fr-FR" dirty="0"/>
          </a:p>
        </p:txBody>
      </p:sp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0" y="1192213"/>
            <a:ext cx="91440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85000"/>
            </a:pPr>
            <a:r>
              <a:rPr lang="fr-FR" sz="3200" dirty="0">
                <a:latin typeface="Arial" pitchFamily="34" charset="0"/>
              </a:rPr>
              <a:t>Dérouler les câbles en goulottes ou espaces creux</a:t>
            </a:r>
          </a:p>
          <a:p>
            <a:pPr lvl="1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utiliser un dérouleur de câble</a:t>
            </a:r>
          </a:p>
          <a:p>
            <a:pPr lvl="1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ne pas plier</a:t>
            </a:r>
          </a:p>
          <a:p>
            <a:pPr lvl="1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ne pas serrer sous collier</a:t>
            </a:r>
          </a:p>
          <a:p>
            <a:pPr lvl="1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dirty="0">
                <a:latin typeface="Arial" pitchFamily="34" charset="0"/>
              </a:rPr>
              <a:t>rayon de pliage &gt; 6 fois diamètre du câble</a:t>
            </a:r>
          </a:p>
        </p:txBody>
      </p:sp>
      <p:pic>
        <p:nvPicPr>
          <p:cNvPr id="18637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663" y="3962400"/>
            <a:ext cx="2827337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/>
      <p:bldP spid="18637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9438"/>
            <a:ext cx="7772400" cy="641350"/>
          </a:xfrm>
        </p:spPr>
        <p:txBody>
          <a:bodyPr/>
          <a:lstStyle/>
          <a:p>
            <a:r>
              <a:rPr lang="fr-FR" dirty="0"/>
              <a:t>Les règles d’ingénierie</a:t>
            </a:r>
          </a:p>
        </p:txBody>
      </p:sp>
      <p:sp>
        <p:nvSpPr>
          <p:cNvPr id="191492" name="Rectangle 4"/>
          <p:cNvSpPr>
            <a:spLocks noChangeArrowheads="1"/>
          </p:cNvSpPr>
          <p:nvPr/>
        </p:nvSpPr>
        <p:spPr bwMode="auto">
          <a:xfrm>
            <a:off x="381000" y="1928813"/>
            <a:ext cx="87630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 dirty="0">
                <a:latin typeface="Arial" pitchFamily="34" charset="0"/>
              </a:rPr>
              <a:t>Prévoir 30 à 50 % de prise en plus du besoin, les prises en attente permettent la flexibilité.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 dirty="0">
                <a:latin typeface="Arial" pitchFamily="34" charset="0"/>
              </a:rPr>
              <a:t>Densité des postes de travail : 1 pour 10 m</a:t>
            </a:r>
            <a:r>
              <a:rPr lang="fr-FR" sz="2000" b="1" baseline="30000" dirty="0">
                <a:latin typeface="Arial" pitchFamily="34" charset="0"/>
              </a:rPr>
              <a:t>2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2 prises RJ45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3 à 4 prises monophasées 220V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b="1" dirty="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b="1" dirty="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b="1" dirty="0">
              <a:latin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 dirty="0">
                <a:latin typeface="Arial" pitchFamily="34" charset="0"/>
              </a:rPr>
              <a:t>1 répartiteur = 200 prises RJ45 maximum</a:t>
            </a:r>
          </a:p>
        </p:txBody>
      </p:sp>
      <p:pic>
        <p:nvPicPr>
          <p:cNvPr id="19149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6921500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14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00600"/>
            <a:ext cx="6540500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7772400" cy="579438"/>
          </a:xfrm>
        </p:spPr>
        <p:txBody>
          <a:bodyPr/>
          <a:lstStyle/>
          <a:p>
            <a:r>
              <a:rPr lang="fr-FR" sz="3200"/>
              <a:t>Les règles d’ingénierie</a:t>
            </a:r>
          </a:p>
        </p:txBody>
      </p:sp>
      <p:sp>
        <p:nvSpPr>
          <p:cNvPr id="192516" name="Rectangle 1028"/>
          <p:cNvSpPr>
            <a:spLocks noChangeArrowheads="1"/>
          </p:cNvSpPr>
          <p:nvPr/>
        </p:nvSpPr>
        <p:spPr bwMode="auto">
          <a:xfrm>
            <a:off x="304800" y="1504950"/>
            <a:ext cx="38862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dirty="0">
                <a:latin typeface="Arial" pitchFamily="34" charset="0"/>
              </a:rPr>
              <a:t>Séparation courants forts / courants faibles en conformité avec la nouvelle C15-100</a:t>
            </a:r>
          </a:p>
          <a:p>
            <a:pPr marL="342900" indent="-342900">
              <a:spcBef>
                <a:spcPct val="20000"/>
              </a:spcBef>
              <a:buSzPct val="85000"/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dirty="0">
                <a:latin typeface="Arial" pitchFamily="34" charset="0"/>
              </a:rPr>
              <a:t>Mise à la terre équipotentielle des masses des sous-répartiteurs et des répartiteurs généraux par tresse ou feuillard de section &gt; 25 mm</a:t>
            </a:r>
            <a:r>
              <a:rPr lang="fr-FR" sz="2000" baseline="30000" dirty="0">
                <a:latin typeface="Arial" pitchFamily="34" charset="0"/>
              </a:rPr>
              <a:t>2</a:t>
            </a: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dirty="0">
                <a:latin typeface="Arial" pitchFamily="34" charset="0"/>
              </a:rPr>
              <a:t>En environnement perturbé ou non contrôlé, privilégier la solution FTP et les RJ45 blindées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dirty="0">
              <a:latin typeface="Arial" pitchFamily="34" charset="0"/>
            </a:endParaRPr>
          </a:p>
        </p:txBody>
      </p:sp>
      <p:pic>
        <p:nvPicPr>
          <p:cNvPr id="192517" name="Picture 102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90600"/>
            <a:ext cx="48768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2518" name="Picture 103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743200"/>
            <a:ext cx="24034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7772400" cy="641350"/>
          </a:xfrm>
        </p:spPr>
        <p:txBody>
          <a:bodyPr/>
          <a:lstStyle/>
          <a:p>
            <a:r>
              <a:rPr lang="fr-FR"/>
              <a:t>Les règles d’ingénierie</a:t>
            </a:r>
          </a:p>
        </p:txBody>
      </p:sp>
      <p:sp>
        <p:nvSpPr>
          <p:cNvPr id="193540" name="Rectangle 4"/>
          <p:cNvSpPr>
            <a:spLocks noChangeArrowheads="1"/>
          </p:cNvSpPr>
          <p:nvPr/>
        </p:nvSpPr>
        <p:spPr bwMode="auto">
          <a:xfrm>
            <a:off x="381000" y="1504950"/>
            <a:ext cx="83566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dirty="0">
                <a:latin typeface="Arial" pitchFamily="34" charset="0"/>
              </a:rPr>
              <a:t>Le repérage est très utile et doit être fait de la manière la plus précise possible car il permet de gérer facilement l’ensemble de l’installation VDI.</a:t>
            </a: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</a:pPr>
            <a:r>
              <a:rPr lang="fr-FR" sz="2000" dirty="0">
                <a:latin typeface="Arial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dirty="0">
                <a:latin typeface="Arial" pitchFamily="34" charset="0"/>
              </a:rPr>
              <a:t>Aérer les répartiteurs pour faciliter l ’accès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bandeaux passe-câbles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dirty="0">
                <a:latin typeface="Arial" pitchFamily="34" charset="0"/>
              </a:rPr>
              <a:t>goulottes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§"/>
            </a:pPr>
            <a:endParaRPr lang="fr-FR" sz="2000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 typeface="Wingdings" pitchFamily="2" charset="2"/>
              <a:buChar char="§"/>
            </a:pPr>
            <a:endParaRPr lang="fr-FR" sz="2000" dirty="0">
              <a:latin typeface="Arial" pitchFamily="34" charset="0"/>
            </a:endParaRPr>
          </a:p>
        </p:txBody>
      </p:sp>
      <p:pic>
        <p:nvPicPr>
          <p:cNvPr id="1935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09800"/>
            <a:ext cx="270510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35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73475"/>
            <a:ext cx="3048000" cy="294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3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3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3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0" grpId="0" uiExpand="1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9438"/>
            <a:ext cx="7772400" cy="641350"/>
          </a:xfrm>
        </p:spPr>
        <p:txBody>
          <a:bodyPr/>
          <a:lstStyle/>
          <a:p>
            <a:r>
              <a:rPr lang="fr-FR" dirty="0"/>
              <a:t>Les règles d’ingénierie</a:t>
            </a:r>
          </a:p>
        </p:txBody>
      </p:sp>
      <p:sp>
        <p:nvSpPr>
          <p:cNvPr id="194563" name="Rectangle 3"/>
          <p:cNvSpPr>
            <a:spLocks noChangeArrowheads="1"/>
          </p:cNvSpPr>
          <p:nvPr/>
        </p:nvSpPr>
        <p:spPr bwMode="auto">
          <a:xfrm>
            <a:off x="2133600" y="1524000"/>
            <a:ext cx="6691313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 dirty="0">
                <a:latin typeface="Arial" pitchFamily="34" charset="0"/>
              </a:rPr>
              <a:t>Prévoir le câblage des postes de travail en 230V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schéma TNS conseillé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différentiel 30 mA obligatoire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r>
              <a:rPr lang="fr-FR" sz="2000" b="1" dirty="0">
                <a:latin typeface="Arial" pitchFamily="34" charset="0"/>
              </a:rPr>
              <a:t>puissance moyenne de 300 VA par poste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10 postes maxi par différentiel 30 mA, 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000" b="1" dirty="0">
                <a:latin typeface="Arial" pitchFamily="34" charset="0"/>
              </a:rPr>
              <a:t>câblage en 2,5 mm2</a:t>
            </a: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  <a:p>
            <a:pPr marL="342900" indent="-342900">
              <a:spcBef>
                <a:spcPct val="20000"/>
              </a:spcBef>
              <a:buSzPct val="85000"/>
              <a:buFontTx/>
              <a:buBlip>
                <a:blip r:embed="rId3"/>
              </a:buBlip>
            </a:pPr>
            <a:endParaRPr lang="fr-FR" sz="2000" b="1" dirty="0">
              <a:latin typeface="Arial" pitchFamily="34" charset="0"/>
            </a:endParaRPr>
          </a:p>
        </p:txBody>
      </p:sp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2286000" cy="171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2438400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6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3429000"/>
            <a:ext cx="2481262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7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0"/>
            <a:ext cx="43434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68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713413"/>
            <a:ext cx="313055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4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2"/>
                </a:solidFill>
                <a:cs typeface="Arial" pitchFamily="34" charset="0"/>
              </a:rPr>
              <a:t>Début des années 1980</a:t>
            </a:r>
            <a:r>
              <a:rPr lang="fr-FR" sz="2800" dirty="0">
                <a:cs typeface="Arial" pitchFamily="34" charset="0"/>
              </a:rPr>
              <a:t> : croissance phénoménale de la technologie des réseaux avec la révolution du PC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800" dirty="0">
                <a:cs typeface="Arial" pitchFamily="34" charset="0"/>
              </a:rPr>
              <a:t>   MAIS développement chaotique à plusieurs points de vue (utilisation de disquettes, redondance d’informations…).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2800" dirty="0"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800" dirty="0">
                <a:solidFill>
                  <a:schemeClr val="tx2"/>
                </a:solidFill>
                <a:cs typeface="Arial" pitchFamily="34" charset="0"/>
              </a:rPr>
              <a:t>Milieu des années 1980</a:t>
            </a:r>
            <a:r>
              <a:rPr lang="fr-FR" sz="2800" dirty="0">
                <a:cs typeface="Arial" pitchFamily="34" charset="0"/>
              </a:rPr>
              <a:t>, apparition de problèmes dus aux nombreuses technologies de réseau incompatibles.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ð"/>
            </a:pPr>
            <a:r>
              <a:rPr lang="fr-FR" sz="2400" dirty="0">
                <a:cs typeface="Arial" pitchFamily="34" charset="0"/>
              </a:rPr>
              <a:t>De plus en plus difficile de faire communiquer les réseaux utilisant des spécifications différentes.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 autoUpdateAnimBg="0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392956"/>
            <a:ext cx="9448800" cy="1739900"/>
          </a:xfrm>
        </p:spPr>
        <p:txBody>
          <a:bodyPr/>
          <a:lstStyle/>
          <a:p>
            <a:r>
              <a:rPr lang="fr-FR" dirty="0"/>
              <a:t>Contrôle électrique de la qualité du câblage</a:t>
            </a:r>
            <a:br>
              <a:rPr lang="fr-FR" dirty="0"/>
            </a:br>
            <a:endParaRPr lang="fr-FR" dirty="0"/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2711450"/>
            <a:ext cx="6592887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2886075"/>
            <a:ext cx="6651625" cy="319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26" name="Rectangle 6"/>
          <p:cNvSpPr>
            <a:spLocks noChangeArrowheads="1"/>
          </p:cNvSpPr>
          <p:nvPr/>
        </p:nvSpPr>
        <p:spPr bwMode="auto">
          <a:xfrm>
            <a:off x="0" y="1624037"/>
            <a:ext cx="91440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SzPct val="85000"/>
            </a:pPr>
            <a:r>
              <a:rPr lang="fr-FR" sz="2800" dirty="0">
                <a:latin typeface="Arial" pitchFamily="34" charset="0"/>
              </a:rPr>
              <a:t>* Test simple permettant la vérification de continuité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800" dirty="0">
                <a:latin typeface="Arial" pitchFamily="34" charset="0"/>
              </a:rPr>
              <a:t>câblage des prise RJ45</a:t>
            </a:r>
          </a:p>
          <a:p>
            <a:pPr marL="742950" lvl="1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fr-FR" sz="2800" dirty="0">
                <a:latin typeface="Arial" pitchFamily="34" charset="0"/>
              </a:rPr>
              <a:t>respect des préconisations d’angles</a:t>
            </a:r>
          </a:p>
        </p:txBody>
      </p:sp>
      <p:pic>
        <p:nvPicPr>
          <p:cNvPr id="1843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88" y="3017838"/>
            <a:ext cx="6534150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82776"/>
            <a:ext cx="6515100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/>
      <p:bldP spid="18432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6400800" cy="641350"/>
          </a:xfrm>
        </p:spPr>
        <p:txBody>
          <a:bodyPr/>
          <a:lstStyle/>
          <a:p>
            <a:r>
              <a:rPr lang="fr-FR"/>
              <a:t>Baie de brassage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5791200" cy="4114800"/>
          </a:xfrm>
        </p:spPr>
        <p:txBody>
          <a:bodyPr/>
          <a:lstStyle/>
          <a:p>
            <a:r>
              <a:rPr lang="fr-FR" dirty="0"/>
              <a:t>Interconnections modulables en fonction des équipements à rendre communicants</a:t>
            </a:r>
          </a:p>
        </p:txBody>
      </p:sp>
      <p:pic>
        <p:nvPicPr>
          <p:cNvPr id="181253" name="Picture 5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0"/>
            <a:ext cx="350043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12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63950"/>
            <a:ext cx="8448675" cy="29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1258" name="Group 10"/>
          <p:cNvGrpSpPr>
            <a:grpSpLocks/>
          </p:cNvGrpSpPr>
          <p:nvPr/>
        </p:nvGrpSpPr>
        <p:grpSpPr bwMode="auto">
          <a:xfrm>
            <a:off x="304800" y="3054350"/>
            <a:ext cx="8566150" cy="3570288"/>
            <a:chOff x="192" y="1924"/>
            <a:chExt cx="5396" cy="2249"/>
          </a:xfrm>
        </p:grpSpPr>
        <p:sp>
          <p:nvSpPr>
            <p:cNvPr id="181257" name="Rectangle 9"/>
            <p:cNvSpPr>
              <a:spLocks noChangeArrowheads="1"/>
            </p:cNvSpPr>
            <p:nvPr/>
          </p:nvSpPr>
          <p:spPr bwMode="auto">
            <a:xfrm>
              <a:off x="2400" y="2304"/>
              <a:ext cx="960" cy="2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181256" name="Picture 8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4"/>
              <a:ext cx="5396" cy="2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69925"/>
            <a:ext cx="7772400" cy="457200"/>
          </a:xfrm>
          <a:effectLst>
            <a:outerShdw dist="63500" dir="3187806" algn="ctr" rotWithShape="0">
              <a:schemeClr val="accent2"/>
            </a:outerShdw>
          </a:effectLst>
        </p:spPr>
        <p:txBody>
          <a:bodyPr/>
          <a:lstStyle/>
          <a:p>
            <a:r>
              <a:rPr lang="fr-FR" sz="2400" b="1" dirty="0"/>
              <a:t>ÉTENDUE DES RÉSEAUX par type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dirty="0"/>
          </a:p>
          <a:p>
            <a:pPr>
              <a:buFontTx/>
              <a:buNone/>
            </a:pPr>
            <a:endParaRPr lang="fr-FR" dirty="0"/>
          </a:p>
          <a:p>
            <a:pPr>
              <a:buFontTx/>
              <a:buNone/>
            </a:pPr>
            <a:r>
              <a:rPr lang="fr-FR" dirty="0"/>
              <a:t>LAN			MAN			WAN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762000" y="411480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819400" y="3810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5334000" y="3733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362200" y="4724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 km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5029200" y="47244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10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 autoUpdateAnimBg="0" advAuto="0"/>
      <p:bldP spid="30724" grpId="0" animBg="1"/>
      <p:bldP spid="30725" grpId="0" animBg="1"/>
      <p:bldP spid="30726" grpId="0" animBg="1"/>
      <p:bldP spid="30727" grpId="0" autoUpdateAnimBg="0"/>
      <p:bldP spid="3072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629744"/>
            <a:ext cx="9144000" cy="2895600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r>
              <a:rPr lang="fr-FR" sz="2800">
                <a:cs typeface="Arial" pitchFamily="34" charset="0"/>
              </a:rPr>
              <a:t> Réseaux de transmission de données qui desservent des utilisateurs dans une vaste région géographique et qui utilisent souvent un équipement de transmission fourni par un télécommunicateur.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fr-FR" sz="2400">
                <a:cs typeface="Arial" pitchFamily="34" charset="0"/>
              </a:rPr>
              <a:t>	</a:t>
            </a:r>
          </a:p>
          <a:p>
            <a:pPr marL="0" indent="0">
              <a:lnSpc>
                <a:spcPct val="90000"/>
              </a:lnSpc>
            </a:pPr>
            <a:r>
              <a:rPr lang="fr-FR" sz="2800"/>
              <a:t> Relient des LAN à des utilisateurs géographiquement éloignés.</a:t>
            </a:r>
          </a:p>
        </p:txBody>
      </p:sp>
      <p:sp>
        <p:nvSpPr>
          <p:cNvPr id="139271" name="Rectangle 7"/>
          <p:cNvSpPr>
            <a:spLocks noChangeArrowheads="1"/>
          </p:cNvSpPr>
          <p:nvPr/>
        </p:nvSpPr>
        <p:spPr bwMode="auto">
          <a:xfrm>
            <a:off x="35446" y="566663"/>
            <a:ext cx="9342438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accent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SzPct val="85000"/>
              <a:buFont typeface="Wingdings" pitchFamily="2" charset="2"/>
              <a:buChar char="Ø"/>
            </a:pP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Réseaux étendus (WAN) 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(</a:t>
            </a: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ide </a:t>
            </a: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rea </a:t>
            </a: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200" b="1" dirty="0">
                <a:latin typeface="Arial" pitchFamily="34" charset="0"/>
                <a:cs typeface="Arial" pitchFamily="34" charset="0"/>
              </a:rPr>
              <a:t>etwork) </a:t>
            </a:r>
          </a:p>
        </p:txBody>
      </p:sp>
      <p:pic>
        <p:nvPicPr>
          <p:cNvPr id="139272" name="Picture 8" descr="exwan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962744"/>
            <a:ext cx="3657600" cy="260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uiExpand="1" build="p"/>
      <p:bldP spid="1392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4572000"/>
          </a:xfrm>
        </p:spPr>
        <p:txBody>
          <a:bodyPr/>
          <a:lstStyle/>
          <a:p>
            <a:pPr>
              <a:spcAft>
                <a:spcPct val="50000"/>
              </a:spcAft>
            </a:pPr>
            <a:r>
              <a:rPr lang="fr-FR" sz="2400" b="1" dirty="0"/>
              <a:t>Les réseaux WAN couvrent une vaste région géographique.</a:t>
            </a:r>
          </a:p>
          <a:p>
            <a:pPr>
              <a:spcAft>
                <a:spcPct val="50000"/>
              </a:spcAft>
            </a:pPr>
            <a:r>
              <a:rPr lang="fr-FR" sz="2400" b="1" dirty="0"/>
              <a:t>utilisent des moyens de transmission fournis par des opérateurs télécom, tels que les entreprises de téléphonie. </a:t>
            </a:r>
          </a:p>
          <a:p>
            <a:pPr>
              <a:spcAft>
                <a:spcPct val="50000"/>
              </a:spcAft>
            </a:pPr>
            <a:r>
              <a:rPr lang="fr-FR" sz="2400" b="1" dirty="0"/>
              <a:t>permettent aux utilisateurs de communiquer en temps réel avec d’autres utilisateurs.</a:t>
            </a:r>
          </a:p>
          <a:p>
            <a:pPr>
              <a:spcAft>
                <a:spcPct val="50000"/>
              </a:spcAft>
            </a:pPr>
            <a:r>
              <a:rPr lang="fr-FR" sz="2400" b="1" dirty="0"/>
              <a:t>relient des équipements dispersés à une échelle planétaire.</a:t>
            </a:r>
          </a:p>
          <a:p>
            <a:pPr>
              <a:spcAft>
                <a:spcPct val="50000"/>
              </a:spcAft>
            </a:pPr>
            <a:r>
              <a:rPr lang="fr-FR" sz="2400" b="1" dirty="0"/>
              <a:t>fournissent des services de courrier électronique, Internet, de transferts de fichiers et de commerce électronique.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114800"/>
            <a:ext cx="8686800" cy="1905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sz="2800">
                <a:cs typeface="Arial" pitchFamily="34" charset="0"/>
              </a:rPr>
              <a:t>Réseaux qui s'étendent sur une zone géographique telle qu’une ville ou une banlieue</a:t>
            </a:r>
          </a:p>
          <a:p>
            <a:pPr marL="0" indent="0">
              <a:buFontTx/>
              <a:buNone/>
            </a:pPr>
            <a:r>
              <a:rPr lang="fr-FR" sz="2800">
                <a:cs typeface="Arial" pitchFamily="34" charset="0"/>
              </a:rPr>
              <a:t>ex : une banque possédant plusieurs agences peut utiliser ce type de réseau</a:t>
            </a:r>
            <a:endParaRPr lang="fr-FR" sz="360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685800" y="762000"/>
          <a:ext cx="5638800" cy="345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Document" r:id="rId4" imgW="3708360" imgH="2273400" progId="Word.Document.8">
                  <p:embed/>
                </p:oleObj>
              </mc:Choice>
              <mc:Fallback>
                <p:oleObj name="Document" r:id="rId4" imgW="3708360" imgH="227340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762000"/>
                        <a:ext cx="5638800" cy="345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28600" y="393154"/>
            <a:ext cx="8610600" cy="11636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accent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Pct val="85000"/>
              <a:buFont typeface="Wingdings" pitchFamily="2" charset="2"/>
              <a:buChar char="Ø"/>
            </a:pPr>
            <a:r>
              <a:rPr lang="fr-FR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Réseaux métropolitains (MAN)</a:t>
            </a:r>
          </a:p>
          <a:p>
            <a:pPr>
              <a:spcBef>
                <a:spcPct val="20000"/>
              </a:spcBef>
              <a:buSzPct val="85000"/>
              <a:buFont typeface="Wingdings" pitchFamily="2" charset="2"/>
              <a:buNone/>
            </a:pPr>
            <a:r>
              <a:rPr lang="fr-FR" sz="3200" b="1" dirty="0">
                <a:latin typeface="Arial" pitchFamily="34" charset="0"/>
                <a:cs typeface="Arial" pitchFamily="34" charset="0"/>
              </a:rPr>
              <a:t>				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(</a:t>
            </a:r>
            <a:r>
              <a:rPr lang="fr-FR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etropolitan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-</a:t>
            </a: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rea </a:t>
            </a:r>
            <a:r>
              <a:rPr lang="fr-FR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etwork)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  <p:bldP spid="1024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PASSING_SCORE" val="100.000000"/>
  <p:tag name="ISPRING_ULTRA_SCORM_COURCE_TITLE" val="cours réseaux eth&amp;vdi 5"/>
  <p:tag name="ISPRING_ULTRA_SCORM_LESSON_TITLE" val="cours réseaux eth&amp;vdi 5"/>
  <p:tag name="ISPRING_ULTRA_SCORM_COURSE_ID" val="4F33488E-390D-4423-893B-A4A7AAA2A12F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Cd53k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FcNI0nU7NMqdQQAAEcRAAAdAAAAdW5pdmVyc2FsL2NvbW1vbl9tZXNzYWdlcy5sbmetWOtu2zYU/l+g70AIKLABW9oOaFEMiQNaYmwisuRKdJzsAoGRGJsIJWa6uM1+7Wn2YHuSHVJ2EvcCSUmA2DCpnO8cnvOdC3V4/DlXaCPKSuriyHl78MZBokh1JovVkbNgJz9/cFBV8yLjShfiyCm0g45HL18cKl6sGr4S8PvlC4QOc1FVsKxGZnW/RjI7cubjxA1ncxxcJH44CZMxnTgjV+c3vLhFvl7pP8offnn/4fPbd+9/PHy9lewDFM+w7+9DIYv07k0PoIBFoZ8AGvGTgJwzZ2S+h8mFC+bTgDij7Y9h0vOInDkj890pt4giErAk9qlHEhonQcisL3zCiOeMLnSD1nwjUK3RRopPqF4LiGQtS4EqJTP7INWwUTSiS5kXzjANkojELKIuo2HgjGJdlrc/WVje1GtdgroKZbLil0pkVidwxj6/KUUFqnkNnELwV68l/KfOuSwOOlVHeEmDScLC0I8TEni7HWdEigx5JTdqBqJEOCYRAJS8EuUjZBPLMiuOsFLDEKZ0MvXhw4wJU7laK/jUQ+2YE4jBXBRdUsAREgG74ngZRp5xGqhCHN3wqvqky2yPHw8D1QVMAzcECrrsATgzGDtgiLGEylGWIq27wGYkjvGEJOPwHIgMeRcOkQhPId1Oh0hckBhShMRdMgE+oxNsCG9SbMf/XX6l3NBZ3SKepiBn3LeRuqlgx7gUssBmWnUwTE1MPi4gbBT730njFhW8a1cruRFgR5mJslMRVBaXeIZFHxf0t+QEU594CdDKC5cJsyXPaMz5LSp0jXi24UUq0KVIeQNcv4VnmczsMxNnq/+vRv6NeL2tKq+2BSnwyPmrofbs1bBvmNVUYFNdi/ym7lJtHLY1/zFWGE5/14Q+R3+c/tglAY5o+DyRqWTeqLbqPjk+d5YNjVGnEU/0VP9oPbclcVtbxxQK1ljq/hIEuqnpH9AAVX8pGpyAonlboqGG0+JqgM4g3AIEGj0W4wxctWfCGbhwgPySjGPKYDZaistK1p1jh83GNkDfDm0Kc54StbhPxktxpWHCUYJv2ukDupCNdGdAHww3e62CUeaDyQEArlryAKSSOdif9cBczMjOA22B3zvJUjcqs8mr5LUt8uDbJhdfj01Xpc7truLVjrxtkzl+ihXt4aJW6XxA+7/Lv97xeZB+j49STHDkThMXBy4xg77JVdVTCFLAuMJnceLjsRGHXMh5na6hmV7ppsh6ArWzukdOMIBtzxwLXqbr//75tyfGF5a0u2i7++sgEEhsUwXJHdjvga5F9WcXCMPjfTm76CO1vdvs5HpedRgFFj7LHYK3rSXXOWwddOsFkm+DhhnD7nQGeRBb2uumhNFtCMIMR6dQy+wU7oxmvLyGQsi0VoNQrKsNAeth2u+vl02tZCGGyD6tlZgDMzpPsOfZuzYkn5LpddszM7hRpNtLt4JLd18wd4oDqLNf4IlM1kMBI0Lu7tJ+iD17Q/Q1Ny8uemSlbW27KgaFol3fl4nN153ublXZVx6Hrx+8AfkfUEsDBBQAAgAIAFcNI0nqaP0tUAQAAE0TAAAnAAAAdW5pdmVyc2FsL2ZsYXNoX3B1Ymxpc2hpbmdfc2V0dGluZ3MueG1s1Vjdbts2FL73UxAaelkr6ZI1DWwHQSIjQR07tZStxTAEtHRscaFIjaTsuld7mj7YnmSHpu3Y+aWbuegQBInIcz6ev+/wSI2jzwUnY1CaSdEMdus7AQGRyoyJUTO4StqvDwKiDRUZ5VJAMxAyIEetWqOsBpzpPAZjUFQThBH6sDTNIDemPAzDyWRSZ7pUdlfyyiC+rqeyCEsFGoQBFZacTvGPmZaggzmCBwD+FlLM1Vq1GiENh3Qhs4oDYRlaLph1ivI2pzoPQic2oOnNSMlKZCeSS0XUaNAMfjo4tj8LGQd1ygoQNia6hYt22RzSLGPWCspj9gVIDmyUo7m7O3sBmbDM5M3gzZ6FQfHwPswM3PlOLcyJxCAIM8cvwNCMGuoe3YEKhqAwG6BbRlWAoGtrK5IGPpvlglvKpoIWLE1wh9hQNYPT5LoftaN+1D2Jrq/6HWeqt0ZynnQiL524c34aXXd7SRRfnyUXnY2VkuhjsoHSppZ5w599uoz6nfPu++uk1+sk55e3WrNkrIS9Ea5nsIGZlpVazZPJq2IgKONImjvJ0mCQdpyqESSyzbCqhpRrCMifJYw+VJQzM7WVhuy8ASiPdQmp6dsyaga2NIJbOAeIhmFtLWt0/92yRN8erLkeutNv3XrQygY1hqY5FrNZ1OLqykJqKMWaZ/aZDCTPlv5AMYCsSwtYoWh8w0QbJXcDMsQccPS0V4IgMRXYFphB79MlgK4G2jAzawftufSxYpQTxMO+BeQivheNNKdKrwV9GXjLxbT1e1ca0H+4aLilx0QjkZFTRSfYlnzEL0H4iJ1hnrjNFSgvIxTVG0iSY859hPuLmvURvqDqBhRJpORe8r/JimdkKivC2Q0QIwlSpCrwvxzIamMkQyWL2Sr2bkM0Z5jVMYMJZEc+B33CI4oKNfGiKDkYd8JfFftCBjCUCnGBjjF/uM60w69vBFxSrW9B6cLGV669nHdPo4+vrIM0G1Ns1ZuBI7GgKM1W8OmUCGkWehiOlFZYHjYpGctmez6+1b89DZoVFXdp/q+TsQK9xZRs55RNEvOsBd7H5nQ8I6Il1wwaKcgwJQ4TN1Jsy0zMRw8PwJQKIgWfEppiF9GW1mMmK40rjsAOWn+7hU6fMDF7GuEVgieqDJQX5M7um5/39n95e/DusB7+8/fX108qzWeCS07tcW4oOHlyJPLWvDN+PaP3yJjjp3Vn2HlG6YmR555uW6rCUiO7d+jDY9x83Lh/GzdCOyk8PDjMxpsfdW6Io+P+yRnpR/FVJ4kPfUqwK5HtJs2xiIf2TcRHp3eVYEoir3mjH/3qZQbmxouEUewF1/Py473nFGLHgsuVkcDLBLxGRq4t4kXCWcGwMr9bU3gJRR9jy8vZ/V0Y+uLR3lF8SwwFqtIcs7q1SvhfdMFthvhHipp7Wr6Tr72EN8IHP7/YnYIJVmAs7XCx/GbT2t/bwdf6B7dqNURb/wTWqv0LUEsDBBQAAgAIAFcNI0lllsCNzQIAAHQKAAAhAAAAdW5pdmVyc2FsL2ZsYXNoX3NraW5fc2V0dGluZ3MueG1slVZbb9owFH7fr0DsvemudJKL1FIqVWJrtXZ9d5JDYuHYke3Q8e/na2MDgSwWUnzO9/kcn1tAckPY/MNkgopOCGDqBZqWYgWTHEt4KK+n939Wq2nmIJxy8QxKEVZJIwmyCdHAvFOKs4uCM6XPuWBcNJhO5x/v7YMyizzH4lsQYzlrXEBvZmafMRRv49vMrCFCwZsWs92KV/wix8WmErxj5VnX6l0LghK20cjLH7PFctAAJVI9KGgSn5ZXZo2jtAKkBOPS96VZZ1kU50CDpUv7jOT0pk7ffo+2JZIoS7v5ZNYQrcUVpEG+ujFrGM/06WlWZmadJij4qzT0y2ezBqEU70Ckh999NWuQwduu/Z8aaQWvTEBTzukkvnMox6VuP+PVpVlnCeZCxtDZLPjw2LveRSD/Gvc9Mu0qOH0ycd0bCCbpOYW5Eh2gLOycTtb87bFTuj+CPpb0mCft8xPuZIzqZT3uN7wRVkYgL+gRr5x2DSycuxEwlff4xeLWTor5GlPpse+yyEEBWy+MPOyFPfKXjuoBMhL2yGdKSnhkdHcA39c4TsjwLfa5PB18rQWG9TbEK+yC1lhamb6VkWkvCJiGlzCXxp0X0oDJGsqszLmUHfiEGN6SCivC2U+Dy3f2MhJlewpfaMfLCimiKByrNuujntFxvuz+fDG6T0J/N7efKD3Br6dYKVzUjf4kyenE83SL6GPct/CQYWakhoN4YGsecaxjQ6QGiw2IF87pWDOMK5Bjj+eus4bgKItigLLjQUb+kGPRZ12Tg1jqpBEIVZPKHK4mVU31T70SeIMyJQwoHVPV+jiGyXtRRgJfAYBFUYeSdRunaTqqCIUthMaPBPbCQzdDUpfoULXdqBWsVVxvXjKqIP2c6CslxqWKI4RX7RdPJ06sSGveH5wWvcK5tDdL2j5M4MiXZCiHWWZqLwY5ga+l5GitP4yhFpp/m/8AUEsDBBQAAgAIAFcNI0nQHM75OgQAAN4SAAAmAAAAdW5pdmVyc2FsL2h0bWxfcHVibGlzaGluZ19zZXR0aW5ncy54bWzNWG1v4kYQ/p5fsXJ1Hw8n11wvFwFRFIxAR4CC096pqqLFHvA26113dw3Hfeqv6Q/rL+ksCwTyutyVS4Ui4vHMs/P2jMdUzz7nnExBaSZFLTiqHAYERCJTJia14Cpuvj4JiDZUpJRLAbVAyICc1Q+qRTniTGdDMAZVNUEYoU8LUwsyY4rTMJzNZhWmC2XvSl4axNeVROZhoUCDMKDCgtM5fpl5ATpYIngA4F8uxdKsfnBASNUhXcq05EBYip4LZoOivGVyHoROa0STm4mSpUgvJJeKqMmoFvxwcm4/Kx2H1GA5CJsSXUehFZtTmqbMOkH5kH0BkgGbZOjt0eFxQGYsNVkteHNsYVA9vA+zAHehUwtzITEHwizxczA0pYa6S3eggjEoLAboulElIOiWbEPTwGezFjhROhc0Z0mMd4jNVC1oxNeDqBkNou5FdH016DhXvS3idtyJvGyGnXYjuu724mh43YovOzsbxdHHeAejXT3zhm996keDTrv74Tru9Tpxu39rtSjGRtqr4XYFq1hpWarNOpmszEeCMo6cuVMsDQZZx6maQCybDLtqTLmGgPxRwOTnknJm5rbTkJw3AMW5LiAxA9tGtcC2RnAL5wDRMeytdY++fb9u0XcnW6GH7vTbsB70skqNoUmGzWxWvbgpWWmNpdiKzF6TkeTpOh7IR5B2aY757TdFQMaYdI6h9QoQZEgFjgFmMNxkbaHLkTbMLOjfXGqfK0Y5QYrjnAJyObwXfpJRpbeyvM60JV9S/60rDejfXfhO9JhqJFLSUHSGY8hHvQ/CR62FheG2OKC8nFBU76BJzjn3UR6smtRH+ZKqG1AklpJ76f8qS56SuSwJZzdAjCTIiTLH/zIgm5OQjJXMF1JOtSGaM6zqlMEM0jOfgz7hEXmJlvhgKDgYd8KfJftCRjCWCnGBTrF+KGfa4Vd2Ai6o1regdOXjKzdP2t1G9PGVDZCmU4qzeTdwZBLkhdkLPp0TIc3KDtOR0BLbwxYlZenink9sla8vg2Z5yV2Z/+tibEDvsST7OWWXwjzrgfexGZ0uiGjJtYBGCjIsicPEGwlObCaWu4YHYEIFkYLPCU1wimhL6ymTpUaJI7CD1l/vobMnTCyuJrjV4YkqBeUFeXj05sfjtz+9O3l/Wgn/+evv108aLZeAPqf2OLcFXDy5A3lb3tm3nrF7ZK/xs7qz3Txj9MSOc8+2KVVuqZHeO/ThvW25X9x/GldDuxo8vCks9pk7i8Lo5TaFYXQ+uGiRQTS86sTDU5+m60rkt0kybNuxfdnwseldxViEyGvDGES/eLmB1fCiXTT0gut5xfHBc++wi0B/YwnwcgEfHBM3CPHRwVnOsBe/2xj4FlI+xo9v5/N34eSD2zt7kpSOxnviJFCVZFjHvdX+5Sbdy2X1/5Qod7V+t956ma6GD/6McoDy7d+k6gf/AlBLAwQUAAIACABXDSNJieNl1pcBAAAcBgAAHwAAAHVuaXZlcnNhbC9odG1sX3NraW5fc2V0dGluZ3MuanONlE1vwjAMhu/8CpRdJ8Q+2XZDg0mTOEwat2mHtJhSkSZREjo6xH9fHb6a1h3EF/Lq4XXsyt50uuVhMeu+dDf+t79/hHevAWrOrOA61EWLnqHOrEhnME0zEKkEVkPyw1+P8vZEUMZMetOo+ERbW/FjiqA1oRlCs4SWE9oPoa1Rm3Nhq+JvUNi+qF1BlS5HK+eU7MVKOpCuJ5XJuGfY1Zs/1fpqsMrBnEHnPIbAdOBPG3lyfBhgVLlYZZrLYqIS1Yt4vEyMWslZW/5FocGU33u5A/rPg9dxYCdS694dZPXE4yeMdlIbsBb2eR/HGCQseASi4tv35x80MG4WVKPz1KbuQA9vMKq05gk0uvQ0xAgxWXo1ujnAaHIO1m5H3N1iBITgBZiG1egeIwCVXukLPqA2KsGONNBmz4+oUHyWymSfuo9BcvhYtG3r3qlQ//wRC0ZI1UZoQUxk1rY3Lph6Rw6urWWdUDMvKFFSoqJETYn5UQze4+qLBO9fXcad4/EiK/dDuRrLRnCzBDNVSpQFfJ97ariMt53tH1BLAwQUAAIACABYDSNJDLE36ZgWAACKLAAAFwAAAHVuaXZlcnNhbC91bml2ZXJzYWwucG5n7Vr5X5NX1g+llWoLOKOWGZFFZWq1FdSK1ARCqQvEsiiIKFtUdBAQIktYEpJobUtRIRUrm0JcwyaJCkkkkESLGhUlajbIQrSIMTyECNlIQpL3Cbbzmem7/AMvP+STe5/vJ/ece+4533POzVO+PTrcdd7ieRAIxBURsTkWAnkfAYE4V3w4B3yCgcH3gV9O+bHh30Ao/UtU4OT99LCoMAjkBvGj6X0fgPO5RyL25EMgbr2OjxMX1XwAAvnCB7E5bGdxqloedfJwusnwspRcCgk9GrfUOXdZXXnt6XnzTpzwc/Obd+yC7/0dm+eeOOP73d8P/fTd/LnHPr574NKH30G/DPjUkJ+qtj/K15xta21jtmE147gvvnpDSUTRdsVrWi0JQpbPxiSyO3zqxRjLOATDGuVFPJbVIAU1ghRtDSKO+gjDRKreiNgvm846gc/GW0eXhjSEVxkVBELyfPDBC0qbf543wmZR2Cs/cvwq+ItWYvBv4sPg8GhZiv50+FCJsiH3U3B6u/eS+cFy/sczSEXEJKTVfuLNSA3SW+lYWbzJrwRS7geOjmg3V7n8HPEeOAzS+J1+RROnwnwEYnEGnNtVHvHcOLheoyHYLaaeIEVp/nnCT1wfwvRYXXrj35UpW+SUFPIIcYe0WPcsnFsCriDDrSj3C/TFj93g9gt9O5K5ENO+3AWnr4x3MEnk63pZPi/FBO+hRMRKs9GewFpxTdMIcWmVYx+y6E8QojCca0+R6+2ugagtVZMjAQTTci3cNkEk8bDzlz9s9U5rCo5ZNtexNXXiMsQel+uLvm0s/q3c3eW1HvFD6vgPHqlTb83qnqZGTKayhxmszodxDEnHbal0xh7xWdvZKqRtssZnPL1bPW8u0JNIV6aUnTvhhx4PNdwgyvNx8gR06qoj105f7setljpdFalLvO6OmodScQpATNUIVsAxDThiGTNYjjqzskrHZKnNeCvtIk6bNWT+G1Nl8QLtbAFAvdw3ZB2RaT+P1k0vXmO8XeC6SE/jUJ3Qq8XOfImIOVZIOuiJyDSxXa8ej0SOxzAF6wJvaXBCeKbCistuEg+Oa6GynX4tuJ1+u4+Hy2MWraafPsBCjQa3517tx2Y3BdRI8FSkVpQt7Ekhlqnw0oMn/Gg56jZGgoJqkQRx6ELixXoC3wgDjWoUI+yfInDZXktWbdbtpQthupBDFL0oDNN2TG9osHjfFhtpRPVttCfiEZRD3+hamHUODRNJB2pg/YdRfWjmw4hYLm1O5Qkf9GO0XYfrbC2hDWEogEV9k2ZlUsYBfQLGHxMcaZT6sxrYyVKKJTuF7DywVCseZvr8rsDDZYgfflx8QHQU67VQjA78UH0HlUTQX6qmHsy8kHycP/QaCvEPJHhFopRUZ2O9oo8izhavpCW7/pRla81JekI9ludKyapb+ea8JGprlZnd+2BxpCg/RXmxmqqVGjUYCuPGJcEk7fCTpE2bVjM0E9sVKA0jhW5p12RZ0XXPGfqfTVZc1x+H84qTE8chbz/+gh3Mwoa2hGFcwZj0yfRl4zw4r/UQjDw9yeUWf283RZrTsfPFHsI/0mpsi04B3msUBX6qmDcCk0bbsbUK+jp7KpGHxnFYLJpVkpqi+AuZwnkzsUaO6j5sTDLydIjT7HaPJwrvhO6WP7zC9inCNQ9gskvfQDrozwD9BZZSuJdO55PGm0tokTzqHSv0dsMcqTSb7gZjqXGi4iMpOdAq3YTYpDYBuaKbWZtbAXF+igKF0mBsALB4hSHEm2zJrsngSC25WJLmHFJavwzRIi14owYD+UUhszoiVnTsiOs2IG91QuZtWZ/4QieVelAUgxE0eWBYZqabIOtcyHWqKZDqb5xm5sCa25/GisU2IGu1gnE5B8B4AhYm+7U4D9AvWiRSN0qiwqvYPY3UwHmCPKBrsBE4ueyhYZLN7S1k4chWw/AlRoplz+UHbBOtvdJPb41SaBxkgATJoKz56x3OvFiFUR/4dgxoCjvEQ7owpSVct1Qs4SALz1oN6LurOf5Bf0FU0jT4W6dAp47rOiQtG+uuWckvdXBgtedJvyXjYadmyEpc7ufue/p9cJjTOMNZ8x2EAPn6JwcKmaESyPf/HZh4AFA5eEd2eHt9AcLx5Bs/Bw1+OLOU7+a/Olhy/iwwC8wCs8AsMAvMArPALDALzAKzwCwwC8wCs8AsMAvMAv9PgeJXaoYC7gwOiwfK/+/bxv8VyG2JmKQSrMDYPQ9kMNYwmM5rLJ182BGAnzi55GL/noZuaBnavym/1Cun11rI6XeFQN6+3c3dyr/1KmwXo2t6LD0Ulvl4Z58IyrJ1qqUXcizoSg9ipR/BIlX0s81CamVQ9bCw61o+tAGIY1YYpVENnhDIi5cToiSUvC7IkvV4J/dLL2VrdVfW8BTT3X2jIc3LC9FIsJkm5uSVoKOb8nHbGHp8d3m+8xid3Zd3wmNBjbWzVuoEOf8Nay72hPKty0N3wlTvxO4E2uPO8ewE40iLYncotEpGM+t8m9+JbQfFnvfcWygnfd2W7TN55XUhBNK0HRURbNXxh7Vvs4O8NJmJSkqzRfcLagMonux5TxilNP9Cxg19wp9IvncOxS4x3F0Qc55lkGQNTz+s4UyPaPUiAG/qQzailBNcn1CjLJ8n/5LEx5hGakKDFXo0KzS1+OUP7pqypkbM6Jjj76oQwPum7KJ0oN7bkzb+JS9Y+9Ig4m5dnQToeqAUtHxTTRtOoL4mZaUStgVNzO3cBF/9Tk+S7HwjQfOdqjiBDy1CyBn8XOSPEZNHa/v1K6MsPavJw13XFh+CGwbS0n3sU9wit2jGKrIAKgWyXiRdvDKnjdYe7oPTNb/9NXcU3qZNUTL7cR98z2Tv/0ZBuvreo4VuhtVFbzbQC0M2ZMolW1HU6hacoIcpX7R91AxtlGgKrSer27KFhqxu2mPm0MoUZdOnieo0ifGRGgKhtNoK7+lk2IRIbk+9qOvb0UBBiw1e/mfdDovEOM0LlLBbX1a67VVtdt55pmLVvGti3Fiaj+UtfyFg7fjx5Im5Xn8xrGaghuDdDvMsfpxZl0jPQcnH0YNQCj55V3IL9+mWPqE4kVyphi5/qNMWe5FxVDKa0tupEXb2o2sNrpDkVOuq+ykWmF8SPxeExuvNtHOqAeI/qoJ9yaAb8eGok6piymjthWfHJzKGWodUSJf75/sXOpvh58f7zDtjcO2Wy8OP2COGJ9J0cVpa9zgGBgBQVAh93spFX/sn5ijQTeutwallGYq2jAZgjRob2N6RZX4Yg1/nT/gpQwG5PSIXhiYy6ytBIN9DSMgN9rKv3VzlcreAEpMhUWav9eLFRx3/DcHqUHBEN2JwsXstCJfo9BNOWQUDQzVxLwYYoHvsVmMPJ2+o6txUc44Cu6pS5gLhoeZng47/CgzKULvp+b69EiPordBIS2oUEMmPfw9R59h7/+fUnnVwxVAg/4Zj760JSBw62KXsrwjv+fwu+NUMUs2NBreGokWgPwvXf9Z4jfPb9W9ZFo7X07zEuI93X+41sHvKI25qbkys2VylKVXC0kFOQNo1TVYCn4rXt+UOnpwRmHxAnN2SwWTPTA439TUeF3aiIC+KxdZQfkgEeRgZBcji0STkCOHjnoDTV1KTCRqswvKUYpK66JjThZ5tiVSBkSZjVtDl4a4FWKv6plSty2tTZ4eI3lnp4OGmTcqUewXBCYGuJxhmYkm0NhFXf8Fmu7uUU9k7En9qAB+r/JmDuClxWOuQR8gGf0sQQnKxT06NiLUPWbUk+zSHpOvQappiqqZ/8+B8RUoQayxBeQ6rpddIYuTV9WRTNyWAzwbjSapS2G3GfmXDpijLHEhl0Vn7eJEXKpqaZqjwSeIhhXSzRT3JemJmNhSdVk2BP/BQ5V/HZfO5Txn5IeT4J0kcpF4PlMiYj7Ja26ZxVZ5EP+AjoHF0y0Hcge4alcct9H4RGptYU0eGtwQK84ANkkIf/TgyRuphDmyX1pH/p32jI/xUx9TrqQW+LepO9N7HGfHr32iTblwIzdghjr/+ZrvQ/nkkDrn28njTyWppECrvWdrl19QdTT4r9LgURRg5R2Euihqli9Aeq8XjCX577Fa58WG5OfA82tzrY1sDH4yypGbXKK7avCjKM42iElwXJ3omlDCtaUBLTq9u/+h2Ptvp6LBAQa5tTHcPrAgCTGwldZjbOBpHz3pRS8awnpPuy9n+o+JoYGBqO3/jbodfhLgAufrd3UgXw4h6p9Yc+Bx6n6LJatVez5LXi9ZOHUw2aM7IDvmpXGIbTpnZOkSbx1lWsuLv6F9FemyrpjtTCDsbqJ/rn3IzU4Lez7Ds9nm1KE/kcQs0k6rFKLaMmWrWglxebyj5u1T1tCTBEUxCd9OWsMtzHoXsbRD44rIUt+vaWiyXfg1rUJqZc47Pm8/HbRdTSQ8GaLItWro/5vAv85awWG6BV3OKsjnKdmIvU7bvgCKvnd6dYxGQSVx8bFsG7uKawUD9gsxzBlZijVwSlF2T9Lt5MkdXWPUyQf7zgyQPMs4ZUoYdrgi6rxxI0xXfuH9OL7mqGNMord6hIuCimV1DffpM+iYDljO2dgyF155zr2kHshK597i1/b1g8C7DRQa2c+O5O+I4ZKAPqO0RgCkASsYvaAkQ70wzM2V9YnOg0NTSl2DyQ7Rxfy2AG7puRDwvwkRJj6vPKO5dCzCWZ4e0i4XrAoXQsmQF3fLGpQSpKCpuyZBHx+BMC9/xXUAazAuqWUUedqIodNoBzZHDaZO7rFh2tP7Abjtl19SgP0yNpaXgaahRE1/80MGk0ZztmfppUcD7/pa7cLUn5CvZSlvQuZThe94rcgKMWaRN9ytCNlDEcbgUzuDNH8+kRSr3gWR3Glo9z8Mr0Jys291NtF66UeST9MFV28+bqd2SRm1c8782sIISPVk4ZHCiA690nakMwK3rTaVk/DJqUwIL46s7aaoXqXU7xbTGoj1/4iyIGGUuGVNdWvEW/95YhpnBiXLwTycujkdivzueTxeFUyb7uQ4yOsLXAjfow/fw2XHD95iyYS6TXa3qA7KuNJJz0zgTgrT+IRua9XAdqDfcJWTruDg/RDQ+gUVS1hb4KA20/ag2cgr1I2wdXNm0roGIywmuEhxDKfXOrTGTlDN8PkZOUY9LkYMOvVMosE4y5oIIzH/qyDhe9zVVMul5J69vILqsv/uEqvgoEGQNNgjsqZpYLeB11sagkTO61jkyB98QFUIwQ+sMrHrRRoFubn3KjFOda0QShcP31AKeCsg635j5lgNXxsTxgJiEgoKW29fxN1/t5pc44u0KLwyH5O6Kk497ZxmBO+yeaGlucVl1vbmWQU/TxdX1c+Hud1cgoNt0iCF0HiaRCqhzNN+niBlquDkstUasOFNP58ch4T/8jxoXPFuBSLRbUvnrOZF/trTbjjusxji65mM1pumQJAhy5NYKUmleaWXIVqJH1nSiQqw1mV3isdO7tea4pVJkrzqDRdFTZQKztQ1axmbX/+4ycBc9jpXT0pLK16nlW6sS8Skc/RQm0Cop1FC5b5q2E39QlY7lXybcokXfL3hqDT9iNqvCdm2hkCVbkQmF8qUe8h1S2N4KP3SJteGmTQIYBDUx+6DipvVq7To6/6KWsh/aiLPpmkIbcHaLIpTw+Noosz6o3blUAIaC/VNvc3Q4B1jzweSG309DOiKinplJ7Sd1+Tui9NPCfVfYOSSeZMalAli651NLsKfUxbltXKKeNmdaL2lulGbJnvXpOimM0VwUQa6f82gpWXsdLIUiSMfZMhRery/bWpVKhYc9J33WkjbkX/RsI+cU5otIZRrJs8LP+nWrSwwOaXZaa31Wj+6C75My6YAbeOyegVR0sUqt93rKyGZtwtTVj1rY7Kahf3Y9cmZGzpSlqfcLoQVD8ZHcL1sgsfbPcOP5JJhFxGCjDXIN3uitmH4dxINr63jnA5ZX374HUpvN2EU2F+UnktGHKRli7qq+marpit1Lk9EgrrEAB2ZqivnAxjblFWYyMqu+mgQWFUuUg+kkL1K6uzDtToqzAS9/Ri0TBQ1i6xoLKzzF4m2Woe3QuwVuu2bS4lPQp241txBx4gFsA8MbySmn43ADFim6nxhPPKZKTn61dTlikP1Te0v08w3rrvk8G2+xb33QGoNRzJUCjDjFaSnsAkqMKRPsZTahLfwCISzvT6fZTpge9kkH87uStynCmtbR545/e1x7MHMwMV3yydtQPi9NFWMXCuzkHCEvKbRcJFYtP5v9Lu2bGcXIowNo3O/htnibKCOx0OG75x1lDhZJSH51yQlL9BGLv7E6HfWejuEXYq3MgwrPbWW1/XdmGNtNBJCDHo/Wklteo+fv4Vr0uCj0GLAC5Q9VcpstbG9nftetBxXhVbErrrr1RPX9At3Hehzv/YJx50/5PUmPOB2AU33rU76sW3CT1t+5+gUBPKFY+4/GBZgo/auEmKp2pK9uZ2g+v1Ayc0xwfemNH9XxUXz9wZlj+hs6h87vlM3UXaieiftTyViPKC4H9Lu+VJxeOBG85Df25r/CM9+Zj15bma6XZFEb7IufbPg++VUcySwY5BFs2o5Q2wRRti7UqorhEdpPyFcdiAwN4NbivZO2jOHT94p3Lj2I/BA1UyaJ980I3i69LuB3jjkE56WWTtybMBkodZU4MJoTQuzT2uGNX/3yH8X/HqHPgXZO2M0KXz1FjQJbwny9tdAWxJ6o6KDi1FnDvuddFAvn3BLrtHmnwEo3njTQTPyRwsHHxaVQkHXJofAu3h/VvePY7lK+juV3TjvETzbizaqJjUb/ut+Lbfs/8weRHRnLHjrv/7dtD/Lwhmn5aOBRwe1sWDMFEB0cdTeVTp4hTT/Ik7nFLXyRyuf1rQWt/66az/9XT+EQYTMwOCE6AntfotIfA7Qz7g+H/mfftSfENjVsvEtc59raV9gVU/rbguG84CnyZ7dZZFJNmuzuyXIJt1NzFuxVk+OtFSdUXUZKbWUJKEbcM/no8+EbPt/6lXwd+a8+89rmqjL+wg/emcOM61elT/7iZmrYwXCGfPXDuWJ/DpI8nAKW1/9oKnVFF/h1lRc9994QNNH/MpulcNsYxKdKBQrfQbdWBqHmLlUqy/ljexTL5Raa+g9Vzm+rcCIrX0qv2dy4BdfaEv+ZaPRvthRAX/dBwaZ5xFzIkd2FlYEtN+yVTEAYgVlfipB2s9jHrRmwqKfNve16pBPVGZVDXDnvCFWlHNmtxzaIJ/Zfopc81pxiekFur0w2nvM29i5NI3dDKzmVQXWVlX5FE2HoULkAXHcCD9PJpseLODCf+TnLH2yBg95Hsk5xQ71dXgQP4EGmJvh9eIQaUPryo2HeR5DbvZSh2lufp0k2cSOLcpcgufleqHVgh/4IzTpjuN6lKnJD8a2FY12mRwnsPMMTFD7/1NIziXRRHf0DCESWXbQvEjtWq/Jfkg8zDBBzWyLec68He/cAJeHcK7C7Mf9ti+TfOQQCgbivOP097PKlcCuuyhx43Mx09VOAfsAjuF58PddxX3K43E+20ZEMBuNiQtA2pDP1XVYBoXe3KsGT/TDNqS8dVyvenwjDvUs0LOP9OsfU/eTocmLp2zsuw5EzL8Bu0Z8O719nWj935hWwVv9Yfolfiwps8Xi3fB0vy6bEh1xpcl+OiNJw7LbBbg0bRnHc/RxJ2Glvdpu0N3V02F10X61cE3vlgwuO9RFbojdTvtn73X8BUEsBAgAAFAACAAgAJ3neSKkBxHb7AgAAsAgAABQAAAAAAAAAAQAAAAAAAAAAAHVuaXZlcnNhbC9wbGF5ZXIueG1sUEsBAgAAFAACAAgAVw0jSdTs0yp1BAAARxEAAB0AAAAAAAAAAQAAAAAALQMAAHVuaXZlcnNhbC9jb21tb25fbWVzc2FnZXMubG5nUEsBAgAAFAACAAgAVw0jSepo/S1QBAAATRMAACcAAAAAAAAAAQAAAAAA3QcAAHVuaXZlcnNhbC9mbGFzaF9wdWJsaXNoaW5nX3NldHRpbmdzLnhtbFBLAQIAABQAAgAIAFcNI0lllsCNzQIAAHQKAAAhAAAAAAAAAAEAAAAAAHIMAAB1bml2ZXJzYWwvZmxhc2hfc2tpbl9zZXR0aW5ncy54bWxQSwECAAAUAAIACABXDSNJ0BzO+ToEAADeEgAAJgAAAAAAAAABAAAAAAB+DwAAdW5pdmVyc2FsL2h0bWxfcHVibGlzaGluZ19zZXR0aW5ncy54bWxQSwECAAAUAAIACABXDSNJieNl1pcBAAAcBgAAHwAAAAAAAAABAAAAAAD8EwAAdW5pdmVyc2FsL2h0bWxfc2tpbl9zZXR0aW5ncy5qc1BLAQIAABQAAgAIAFgNI0kMsTfpmBYAAIosAAAXAAAAAAAAAAAAAAAAANAVAAB1bml2ZXJzYWwvdW5pdmVyc2FsLnBuZ1BLBQYAAAAABwAHABcCAACdLAAAAAA="/>
  <p:tag name="ISPRING_PRESENTATION_TITLE" val="cours réseaux eth&amp;vdi 5"/>
</p:tagLst>
</file>

<file path=ppt/theme/theme1.xml><?xml version="1.0" encoding="utf-8"?>
<a:theme xmlns:a="http://schemas.openxmlformats.org/drawingml/2006/main" name="Réseau">
  <a:themeElements>
    <a:clrScheme name="Réseau 3">
      <a:dk1>
        <a:srgbClr val="000000"/>
      </a:dk1>
      <a:lt1>
        <a:srgbClr val="EAEAEA"/>
      </a:lt1>
      <a:dk2>
        <a:srgbClr val="333333"/>
      </a:dk2>
      <a:lt2>
        <a:srgbClr val="DDDDDD"/>
      </a:lt2>
      <a:accent1>
        <a:srgbClr val="C0C0C0"/>
      </a:accent1>
      <a:accent2>
        <a:srgbClr val="FFFFFF"/>
      </a:accent2>
      <a:accent3>
        <a:srgbClr val="F3F3F3"/>
      </a:accent3>
      <a:accent4>
        <a:srgbClr val="000000"/>
      </a:accent4>
      <a:accent5>
        <a:srgbClr val="DCDCDC"/>
      </a:accent5>
      <a:accent6>
        <a:srgbClr val="E7E7E7"/>
      </a:accent6>
      <a:hlink>
        <a:srgbClr val="5F5F5F"/>
      </a:hlink>
      <a:folHlink>
        <a:srgbClr val="969696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Designs\Réseau.pot</Template>
  <TotalTime>2263</TotalTime>
  <Words>1986</Words>
  <Application>Microsoft Office PowerPoint</Application>
  <PresentationFormat>Affichage à l'écran (4:3)</PresentationFormat>
  <Paragraphs>344</Paragraphs>
  <Slides>51</Slides>
  <Notes>51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4</vt:i4>
      </vt:variant>
      <vt:variant>
        <vt:lpstr>Titres des diapositives</vt:lpstr>
      </vt:variant>
      <vt:variant>
        <vt:i4>51</vt:i4>
      </vt:variant>
    </vt:vector>
  </HeadingPairs>
  <TitlesOfParts>
    <vt:vector size="56" baseType="lpstr">
      <vt:lpstr>Réseau</vt:lpstr>
      <vt:lpstr>Image bitmap</vt:lpstr>
      <vt:lpstr>Image Paintbrush</vt:lpstr>
      <vt:lpstr>Document</vt:lpstr>
      <vt:lpstr>Image</vt:lpstr>
      <vt:lpstr>Présentation PowerPoint</vt:lpstr>
      <vt:lpstr> Un réseau est un système complexe d'objets ou de personnes interconnectés. </vt:lpstr>
      <vt:lpstr>Pourquoi les réseaux sont-ils apparus ?</vt:lpstr>
      <vt:lpstr>Présentation PowerPoint</vt:lpstr>
      <vt:lpstr>Présentation PowerPoint</vt:lpstr>
      <vt:lpstr>ÉTENDUE DES RÉSEAUX par type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plupart des réseaux de données sont classés en réseaux locaux LAN et en réseaux WAN.</vt:lpstr>
      <vt:lpstr>Topologie des réseaux</vt:lpstr>
      <vt:lpstr>TOPOLOGIE ÉTOILE (câblage étoile)</vt:lpstr>
      <vt:lpstr>Topologie BUS ou réseau multipoint</vt:lpstr>
      <vt:lpstr>Topologie en Anneau ou token ring</vt:lpstr>
      <vt:lpstr>2 principaux types de réseaux</vt:lpstr>
      <vt:lpstr>Réseau Poste à Poste ou Peer to Peer ou Égal à Égal</vt:lpstr>
      <vt:lpstr>Réseau Poste à Poste</vt:lpstr>
      <vt:lpstr>Réseau client-serveur</vt:lpstr>
      <vt:lpstr>Réseau Client-Serveur</vt:lpstr>
      <vt:lpstr>Serveur d’authentification</vt:lpstr>
      <vt:lpstr>Équipements et réseaux locaux</vt:lpstr>
      <vt:lpstr> Équipements des LAN</vt:lpstr>
      <vt:lpstr>Exemple : réseau LAN d’un lycée</vt:lpstr>
      <vt:lpstr>Les unités de base du LAN</vt:lpstr>
      <vt:lpstr>Le répéteur</vt:lpstr>
      <vt:lpstr>Le concentrateur</vt:lpstr>
      <vt:lpstr>Le concentrateur</vt:lpstr>
      <vt:lpstr>Le commutateur</vt:lpstr>
      <vt:lpstr>Le commutateur</vt:lpstr>
      <vt:lpstr>Le routeur</vt:lpstr>
      <vt:lpstr>Le routeur (suite)</vt:lpstr>
      <vt:lpstr>Les moyens de transport</vt:lpstr>
      <vt:lpstr>Les câbles</vt:lpstr>
      <vt:lpstr>Présentation PowerPoint</vt:lpstr>
      <vt:lpstr>des matériels catégories pour répondre aux différentes classes des installations</vt:lpstr>
      <vt:lpstr>Présentation PowerPoint</vt:lpstr>
      <vt:lpstr>Câblage des connecteurs  câbles utp; ftp; stp; sftp. Prise RJ45</vt:lpstr>
      <vt:lpstr>Câblage des prises RJ45</vt:lpstr>
      <vt:lpstr>Présentation PowerPoint</vt:lpstr>
      <vt:lpstr>Présentation PowerPoint</vt:lpstr>
      <vt:lpstr>La norme VDI</vt:lpstr>
      <vt:lpstr>Les règles d’ingénierie </vt:lpstr>
      <vt:lpstr>Les règles d’ingénierie </vt:lpstr>
      <vt:lpstr>Les règles d’ingénierie</vt:lpstr>
      <vt:lpstr>Les règles d’ingénierie</vt:lpstr>
      <vt:lpstr>Les règles d’ingénierie</vt:lpstr>
      <vt:lpstr>Les règles d’ingénierie</vt:lpstr>
      <vt:lpstr>Contrôle électrique de la qualité du câblage </vt:lpstr>
      <vt:lpstr>Baie de brassage</vt:lpstr>
    </vt:vector>
  </TitlesOfParts>
  <Company>Bureau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réseaux eth&amp;vdi 5</dc:title>
  <dc:creator>dutour</dc:creator>
  <cp:lastModifiedBy>Philippe</cp:lastModifiedBy>
  <cp:revision>191</cp:revision>
  <dcterms:created xsi:type="dcterms:W3CDTF">2004-12-01T08:47:58Z</dcterms:created>
  <dcterms:modified xsi:type="dcterms:W3CDTF">2016-09-16T16:03:47Z</dcterms:modified>
  <cp:contentStatus/>
</cp:coreProperties>
</file>