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9.xml" ContentType="application/vnd.openxmlformats-officedocument.presentationml.notesSlide+xml"/>
  <Override PartName="/ppt/tags/tag32.xml" ContentType="application/vnd.openxmlformats-officedocument.presentationml.tags+xml"/>
  <Override PartName="/ppt/notesSlides/notesSlide10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1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1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3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4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5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6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notesSlides/notesSlide17.xml" ContentType="application/vnd.openxmlformats-officedocument.presentationml.notesSlide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18.xml" ContentType="application/vnd.openxmlformats-officedocument.presentationml.notesSlid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notesSlides/notesSlide19.xml" ContentType="application/vnd.openxmlformats-officedocument.presentationml.notesSlide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20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notesSlides/notesSlide21.xml" ContentType="application/vnd.openxmlformats-officedocument.presentationml.notesSlide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notesSlides/notesSlide22.xml" ContentType="application/vnd.openxmlformats-officedocument.presentationml.notesSlide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notesSlides/notesSlide23.xml" ContentType="application/vnd.openxmlformats-officedocument.presentationml.notesSlide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notesSlides/notesSlide24.xml" ContentType="application/vnd.openxmlformats-officedocument.presentationml.notesSlide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notesSlides/notesSlide25.xml" ContentType="application/vnd.openxmlformats-officedocument.presentationml.notesSlide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26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notesSlides/notesSlide27.xml" ContentType="application/vnd.openxmlformats-officedocument.presentationml.notesSlide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notesSlides/notesSlide28.xml" ContentType="application/vnd.openxmlformats-officedocument.presentationml.notesSlide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notesSlides/notesSlide29.xml" ContentType="application/vnd.openxmlformats-officedocument.presentationml.notesSlide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notesSlides/notesSlide30.xml" ContentType="application/vnd.openxmlformats-officedocument.presentationml.notesSlide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notesSlides/notesSlide31.xml" ContentType="application/vnd.openxmlformats-officedocument.presentationml.notesSlide+xml"/>
  <Override PartName="/ppt/tags/tag264.xml" ContentType="application/vnd.openxmlformats-officedocument.presentationml.tags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7" r:id="rId3"/>
    <p:sldId id="258" r:id="rId4"/>
    <p:sldId id="288" r:id="rId5"/>
    <p:sldId id="259" r:id="rId6"/>
    <p:sldId id="290" r:id="rId7"/>
    <p:sldId id="260" r:id="rId8"/>
    <p:sldId id="289" r:id="rId9"/>
    <p:sldId id="261" r:id="rId10"/>
    <p:sldId id="273" r:id="rId11"/>
    <p:sldId id="262" r:id="rId12"/>
    <p:sldId id="263" r:id="rId13"/>
    <p:sldId id="264" r:id="rId14"/>
    <p:sldId id="291" r:id="rId15"/>
    <p:sldId id="292" r:id="rId16"/>
    <p:sldId id="272" r:id="rId17"/>
    <p:sldId id="265" r:id="rId18"/>
    <p:sldId id="266" r:id="rId19"/>
    <p:sldId id="277" r:id="rId20"/>
    <p:sldId id="278" r:id="rId21"/>
    <p:sldId id="267" r:id="rId22"/>
    <p:sldId id="280" r:id="rId23"/>
    <p:sldId id="281" r:id="rId24"/>
    <p:sldId id="286" r:id="rId25"/>
    <p:sldId id="282" r:id="rId26"/>
    <p:sldId id="283" r:id="rId27"/>
    <p:sldId id="284" r:id="rId28"/>
    <p:sldId id="285" r:id="rId29"/>
    <p:sldId id="287" r:id="rId30"/>
    <p:sldId id="268" r:id="rId31"/>
    <p:sldId id="270" r:id="rId32"/>
    <p:sldId id="293" r:id="rId33"/>
  </p:sldIdLst>
  <p:sldSz cx="9144000" cy="6858000" type="screen4x3"/>
  <p:notesSz cx="6858000" cy="9144000"/>
  <p:custDataLst>
    <p:tags r:id="rId36"/>
  </p:custDataLst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61FF"/>
    <a:srgbClr val="663300"/>
    <a:srgbClr val="E5193B"/>
    <a:srgbClr val="FF00FF"/>
    <a:srgbClr val="996633"/>
    <a:srgbClr val="66FF33"/>
    <a:srgbClr val="66FFFF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>
        <p:scale>
          <a:sx n="75" d="100"/>
          <a:sy n="75" d="100"/>
        </p:scale>
        <p:origin x="-1746" y="-8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-14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Classeur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1"/>
            <c:bubble3D val="0"/>
            <c:spPr>
              <a:solidFill>
                <a:srgbClr val="00B050"/>
              </a:solidFill>
            </c:spPr>
          </c:dPt>
          <c:dPt>
            <c:idx val="3"/>
            <c:bubble3D val="0"/>
            <c:spPr>
              <a:solidFill>
                <a:srgbClr val="00B0F0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Pt>
            <c:idx val="5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Feuil1!$J$5:$J$10</c:f>
              <c:strCache>
                <c:ptCount val="6"/>
                <c:pt idx="0">
                  <c:v>Habitations</c:v>
                </c:pt>
                <c:pt idx="1">
                  <c:v>ERP</c:v>
                </c:pt>
                <c:pt idx="2">
                  <c:v>Lieu de travail</c:v>
                </c:pt>
                <c:pt idx="3">
                  <c:v>Voie publique Vehicules</c:v>
                </c:pt>
                <c:pt idx="4">
                  <c:v>Divers</c:v>
                </c:pt>
                <c:pt idx="5">
                  <c:v>Végétation</c:v>
                </c:pt>
              </c:strCache>
            </c:strRef>
          </c:cat>
          <c:val>
            <c:numRef>
              <c:f>Feuil1!$L$5:$L$10</c:f>
              <c:numCache>
                <c:formatCode>0%</c:formatCode>
                <c:ptCount val="6"/>
                <c:pt idx="0">
                  <c:v>0.26733758874150426</c:v>
                </c:pt>
                <c:pt idx="1">
                  <c:v>2.3782538551561445E-2</c:v>
                </c:pt>
                <c:pt idx="2">
                  <c:v>2.9700484732584884E-2</c:v>
                </c:pt>
                <c:pt idx="3">
                  <c:v>0.38230744524146182</c:v>
                </c:pt>
                <c:pt idx="4">
                  <c:v>0.12577573826655492</c:v>
                </c:pt>
                <c:pt idx="5">
                  <c:v>0.17109620446633267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0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rgbClr val="E5193B"/>
              </a:solidFill>
            </c:spPr>
          </c:dPt>
          <c:dPt>
            <c:idx val="2"/>
            <c:bubble3D val="0"/>
            <c:spPr>
              <a:solidFill>
                <a:srgbClr val="7030A0"/>
              </a:solidFill>
            </c:spPr>
          </c:dPt>
          <c:dPt>
            <c:idx val="3"/>
            <c:bubble3D val="0"/>
            <c:spPr>
              <a:solidFill>
                <a:srgbClr val="996633"/>
              </a:solidFill>
            </c:spPr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</c:spPr>
          </c:dPt>
          <c:dPt>
            <c:idx val="5"/>
            <c:bubble3D val="0"/>
            <c:spPr>
              <a:solidFill>
                <a:schemeClr val="tx2">
                  <a:lumMod val="75000"/>
                  <a:lumOff val="25000"/>
                </a:schemeClr>
              </a:solidFill>
            </c:spPr>
          </c:dPt>
          <c:dPt>
            <c:idx val="6"/>
            <c:bubble3D val="0"/>
            <c:spPr>
              <a:solidFill>
                <a:srgbClr val="00B050"/>
              </a:solidFill>
            </c:spPr>
          </c:dPt>
          <c:dPt>
            <c:idx val="7"/>
            <c:bubble3D val="0"/>
            <c:spPr>
              <a:solidFill>
                <a:srgbClr val="FF61FF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Feuil1!$K$34:$K$41</c:f>
              <c:strCache>
                <c:ptCount val="8"/>
                <c:pt idx="0">
                  <c:v>Cuisines</c:v>
                </c:pt>
                <c:pt idx="1">
                  <c:v>Caves et chaufferies</c:v>
                </c:pt>
                <c:pt idx="2">
                  <c:v>Locaux de poubelles</c:v>
                </c:pt>
                <c:pt idx="3">
                  <c:v>Escaliers</c:v>
                </c:pt>
                <c:pt idx="4">
                  <c:v>Toitures et terrasses</c:v>
                </c:pt>
                <c:pt idx="5">
                  <c:v>Chambres</c:v>
                </c:pt>
                <c:pt idx="6">
                  <c:v>Salons</c:v>
                </c:pt>
                <c:pt idx="7">
                  <c:v>Salles de bains</c:v>
                </c:pt>
              </c:strCache>
            </c:strRef>
          </c:cat>
          <c:val>
            <c:numRef>
              <c:f>Feuil1!$L$34:$L$41</c:f>
              <c:numCache>
                <c:formatCode>0%</c:formatCode>
                <c:ptCount val="8"/>
                <c:pt idx="0">
                  <c:v>0.25</c:v>
                </c:pt>
                <c:pt idx="1">
                  <c:v>0.19</c:v>
                </c:pt>
                <c:pt idx="2">
                  <c:v>0.16</c:v>
                </c:pt>
                <c:pt idx="3">
                  <c:v>0.12</c:v>
                </c:pt>
                <c:pt idx="4">
                  <c:v>0.11</c:v>
                </c:pt>
                <c:pt idx="5">
                  <c:v>0.1</c:v>
                </c:pt>
                <c:pt idx="6">
                  <c:v>0.06</c:v>
                </c:pt>
                <c:pt idx="7">
                  <c:v>0.01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5089075782451267"/>
          <c:y val="5.3986087748253704E-2"/>
          <c:w val="0.34910924217548739"/>
          <c:h val="0.89202756495624158"/>
        </c:manualLayout>
      </c:layout>
      <c:overlay val="0"/>
      <c:spPr>
        <a:gradFill>
          <a:gsLst>
            <a:gs pos="38000">
              <a:schemeClr val="bg1">
                <a:lumMod val="40000"/>
                <a:lumOff val="60000"/>
              </a:schemeClr>
            </a:gs>
            <a:gs pos="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0" scaled="0"/>
        </a:gradFill>
      </c:spPr>
    </c:legend>
    <c:plotVisOnly val="1"/>
    <c:dispBlanksAs val="gap"/>
    <c:showDLblsOverMax val="0"/>
  </c:chart>
  <c:txPr>
    <a:bodyPr/>
    <a:lstStyle/>
    <a:p>
      <a:pPr>
        <a:defRPr sz="20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00B050"/>
            </a:solidFill>
          </c:spPr>
          <c:explosion val="28"/>
          <c:dPt>
            <c:idx val="1"/>
            <c:bubble3D val="0"/>
            <c:spPr>
              <a:solidFill>
                <a:srgbClr val="0070C0"/>
              </a:solidFill>
            </c:spPr>
          </c:dPt>
          <c:dPt>
            <c:idx val="2"/>
            <c:bubble3D val="0"/>
            <c:spPr>
              <a:solidFill>
                <a:schemeClr val="accent3">
                  <a:lumMod val="50000"/>
                </a:schemeClr>
              </a:solidFill>
            </c:spPr>
          </c:dPt>
          <c:dPt>
            <c:idx val="3"/>
            <c:bubble3D val="0"/>
            <c:spPr>
              <a:solidFill>
                <a:srgbClr val="FF61FF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Pt>
            <c:idx val="5"/>
            <c:bubble3D val="0"/>
            <c:spPr>
              <a:solidFill>
                <a:srgbClr val="E5193B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Feuil2!$B$4:$B$9</c:f>
              <c:strCache>
                <c:ptCount val="6"/>
                <c:pt idx="0">
                  <c:v>Habitation</c:v>
                </c:pt>
                <c:pt idx="1">
                  <c:v>Vehicules &amp;  Voie publique</c:v>
                </c:pt>
                <c:pt idx="2">
                  <c:v>ERP</c:v>
                </c:pt>
                <c:pt idx="3">
                  <c:v>Lieu travail</c:v>
                </c:pt>
                <c:pt idx="4">
                  <c:v>Végétations</c:v>
                </c:pt>
                <c:pt idx="5">
                  <c:v>Divers</c:v>
                </c:pt>
              </c:strCache>
            </c:strRef>
          </c:cat>
          <c:val>
            <c:numRef>
              <c:f>Feuil2!$C$4:$C$9</c:f>
              <c:numCache>
                <c:formatCode>General</c:formatCode>
                <c:ptCount val="6"/>
                <c:pt idx="0">
                  <c:v>228</c:v>
                </c:pt>
                <c:pt idx="1">
                  <c:v>23</c:v>
                </c:pt>
                <c:pt idx="2">
                  <c:v>11</c:v>
                </c:pt>
                <c:pt idx="3">
                  <c:v>1</c:v>
                </c:pt>
                <c:pt idx="4">
                  <c:v>11</c:v>
                </c:pt>
                <c:pt idx="5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0679332731145819"/>
          <c:y val="3.4458235983729837E-2"/>
          <c:w val="0.37348978132864463"/>
          <c:h val="0.8944082912843847"/>
        </c:manualLayout>
      </c:layout>
      <c:overlay val="0"/>
      <c:txPr>
        <a:bodyPr/>
        <a:lstStyle/>
        <a:p>
          <a:pPr>
            <a:defRPr b="1"/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2000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00B050"/>
            </a:solidFill>
          </c:spPr>
          <c:explosion val="25"/>
          <c:dPt>
            <c:idx val="1"/>
            <c:bubble3D val="0"/>
            <c:spPr>
              <a:solidFill>
                <a:srgbClr val="0070C0"/>
              </a:solidFill>
            </c:spPr>
          </c:dPt>
          <c:dPt>
            <c:idx val="2"/>
            <c:bubble3D val="0"/>
            <c:spPr>
              <a:solidFill>
                <a:srgbClr val="663300"/>
              </a:solidFill>
            </c:spPr>
          </c:dPt>
          <c:dPt>
            <c:idx val="3"/>
            <c:bubble3D val="0"/>
            <c:spPr>
              <a:solidFill>
                <a:srgbClr val="FF61FF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Pt>
            <c:idx val="5"/>
            <c:bubble3D val="0"/>
            <c:spPr>
              <a:solidFill>
                <a:srgbClr val="E5193B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Feuil2!$B$4:$B$9</c:f>
              <c:strCache>
                <c:ptCount val="6"/>
                <c:pt idx="0">
                  <c:v>Habitation</c:v>
                </c:pt>
                <c:pt idx="1">
                  <c:v>Vehicules &amp;  Voie publique</c:v>
                </c:pt>
                <c:pt idx="2">
                  <c:v>ERP</c:v>
                </c:pt>
                <c:pt idx="3">
                  <c:v>Lieu travail</c:v>
                </c:pt>
                <c:pt idx="4">
                  <c:v>Végétations</c:v>
                </c:pt>
                <c:pt idx="5">
                  <c:v>Divers</c:v>
                </c:pt>
              </c:strCache>
            </c:strRef>
          </c:cat>
          <c:val>
            <c:numRef>
              <c:f>Feuil2!$D$4:$D$9</c:f>
              <c:numCache>
                <c:formatCode>General</c:formatCode>
                <c:ptCount val="6"/>
                <c:pt idx="0">
                  <c:v>983</c:v>
                </c:pt>
                <c:pt idx="1">
                  <c:v>108</c:v>
                </c:pt>
                <c:pt idx="2">
                  <c:v>96</c:v>
                </c:pt>
                <c:pt idx="3">
                  <c:v>69</c:v>
                </c:pt>
                <c:pt idx="4">
                  <c:v>24</c:v>
                </c:pt>
                <c:pt idx="5">
                  <c:v>119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000" b="1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r-F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E5193B"/>
            </a:solidFill>
          </c:spPr>
          <c:explosion val="2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spPr>
              <a:solidFill>
                <a:srgbClr val="0070C0"/>
              </a:solidFill>
            </c:spPr>
          </c:dPt>
          <c:dPt>
            <c:idx val="2"/>
            <c:bubble3D val="0"/>
            <c:spPr>
              <a:solidFill>
                <a:srgbClr val="663300"/>
              </a:solidFill>
            </c:spPr>
          </c:dPt>
          <c:dPt>
            <c:idx val="3"/>
            <c:bubble3D val="0"/>
            <c:spPr>
              <a:solidFill>
                <a:srgbClr val="FF61FF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Feuil2!$B$4:$B$9</c:f>
              <c:strCache>
                <c:ptCount val="6"/>
                <c:pt idx="0">
                  <c:v>Habitation</c:v>
                </c:pt>
                <c:pt idx="1">
                  <c:v>Vehicules &amp;  Voie publique</c:v>
                </c:pt>
                <c:pt idx="2">
                  <c:v>ERP</c:v>
                </c:pt>
                <c:pt idx="3">
                  <c:v>Lieu travail</c:v>
                </c:pt>
                <c:pt idx="4">
                  <c:v>Végétations</c:v>
                </c:pt>
                <c:pt idx="5">
                  <c:v>Divers</c:v>
                </c:pt>
              </c:strCache>
            </c:strRef>
          </c:cat>
          <c:val>
            <c:numRef>
              <c:f>Feuil2!$E$4:$E$9</c:f>
              <c:numCache>
                <c:formatCode>General</c:formatCode>
                <c:ptCount val="6"/>
                <c:pt idx="0">
                  <c:v>8734</c:v>
                </c:pt>
                <c:pt idx="1">
                  <c:v>915</c:v>
                </c:pt>
                <c:pt idx="2">
                  <c:v>990</c:v>
                </c:pt>
                <c:pt idx="3">
                  <c:v>646</c:v>
                </c:pt>
                <c:pt idx="4">
                  <c:v>169</c:v>
                </c:pt>
                <c:pt idx="5">
                  <c:v>850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2000" b="1"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pPr>
      <a:endParaRPr lang="fr-F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8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149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fld id="{DB91223D-7B78-49F7-A29B-C6217E82F9F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98701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/>
              </a:defRPr>
            </a:lvl1pPr>
          </a:lstStyle>
          <a:p>
            <a:pPr>
              <a:defRPr/>
            </a:pPr>
            <a:fld id="{0E839C98-147D-4157-91EB-FEFBB5BB27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7666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/>
          </a:p>
        </p:txBody>
      </p:sp>
      <p:sp>
        <p:nvSpPr>
          <p:cNvPr id="3379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fld id="{9CF0AB9D-5BFF-4030-A78D-6BA720D6A98A}" type="slidenum">
              <a:rPr lang="fr-FR" altLang="fr-FR" sz="1200"/>
              <a:pPr eaLnBrk="1" hangingPunct="1"/>
              <a:t>1</a:t>
            </a:fld>
            <a:endParaRPr lang="fr-FR" altLang="fr-FR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1176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7610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574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0382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75628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70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460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712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0033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05434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44466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10620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65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4834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6800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89083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84261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42826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71094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8406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480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http://www.planetoscope.com/habitat/502-nombre-d-incendies-domestiques-en-france.html</a:t>
            </a:r>
          </a:p>
          <a:p>
            <a:r>
              <a:rPr lang="fr-FR" dirty="0" smtClean="0"/>
              <a:t>http://www.daaf-detecteur-avertisseur-autonome-de-fumee.com/HTML/statistiques-en-france.php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5117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37996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17664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2452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http://www.planetoscope.com/habitat/502-nombre-d-incendies-domestiques-en-france.html</a:t>
            </a:r>
          </a:p>
          <a:p>
            <a:r>
              <a:rPr lang="fr-FR" dirty="0" smtClean="0"/>
              <a:t>http://www.daaf-detecteur-avertisseur-autonome-de-fumee.com/HTML/statistiques-en-france.php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50511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8536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8798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1441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5246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839C98-147D-4157-91EB-FEFBB5BB2753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2319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5131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spcBef>
                <a:spcPct val="0"/>
              </a:spcBef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0"/>
              </a:spcBef>
              <a:defRPr smtClean="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0"/>
              </a:spcBef>
              <a:defRPr smtClean="0"/>
            </a:lvl1pPr>
          </a:lstStyle>
          <a:p>
            <a:pPr>
              <a:defRPr/>
            </a:pPr>
            <a:fld id="{B11A2397-AF1C-4C1D-843A-E3469C564C1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317553"/>
            <a:ext cx="1493649" cy="1219306"/>
          </a:xfrm>
          <a:prstGeom prst="rect">
            <a:avLst/>
          </a:prstGeom>
        </p:spPr>
      </p:pic>
      <p:sp>
        <p:nvSpPr>
          <p:cNvPr id="17" name="Text Box 16"/>
          <p:cNvSpPr txBox="1">
            <a:spLocks noChangeArrowheads="1"/>
          </p:cNvSpPr>
          <p:nvPr userDrawn="1"/>
        </p:nvSpPr>
        <p:spPr bwMode="invGray">
          <a:xfrm>
            <a:off x="82550" y="6450013"/>
            <a:ext cx="1398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985E"/>
                    </a:outerShdw>
                  </a:cont>
                  <a:cont type="tree" name="">
                    <a:effect ref="fillLine"/>
                    <a:outerShdw dist="38100" dir="2700000" algn="tl">
                      <a:srgbClr val="6A2906"/>
                    </a:outerShdw>
                  </a:cont>
                  <a:effect ref="fillLine"/>
                </a:effectDag>
              </a:rPr>
              <a:t>Ph. </a:t>
            </a:r>
            <a:r>
              <a:rPr lang="fr-FR" sz="2000" b="1" dirty="0" err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985E"/>
                    </a:outerShdw>
                  </a:cont>
                  <a:cont type="tree" name="">
                    <a:effect ref="fillLine"/>
                    <a:outerShdw dist="38100" dir="2700000" algn="tl">
                      <a:srgbClr val="6A2906"/>
                    </a:outerShdw>
                  </a:cont>
                  <a:effect ref="fillLine"/>
                </a:effectDag>
              </a:rPr>
              <a:t>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FF985E"/>
                  </a:outerShdw>
                </a:cont>
                <a:cont type="tree" name="">
                  <a:effect ref="fillLine"/>
                  <a:outerShdw dist="38100" dir="2700000" algn="tl">
                    <a:srgbClr val="6A2906"/>
                  </a:outerShdw>
                </a:cont>
                <a:effect ref="fillLine"/>
              </a:effectDag>
            </a:endParaRPr>
          </a:p>
        </p:txBody>
      </p:sp>
    </p:spTree>
    <p:extLst>
      <p:ext uri="{BB962C8B-B14F-4D97-AF65-F5344CB8AC3E}">
        <p14:creationId xmlns:p14="http://schemas.microsoft.com/office/powerpoint/2010/main" val="1174058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02BCD-800B-4BDB-B463-9D4DD76E0F1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259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C01528-F61F-4908-9BB7-9A4F5FBF00A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93285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6B9AF2-EFA4-4DFD-A178-AB013C260FA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8607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FC6AF3-44CB-41AD-A099-90174F625AE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7089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7A461-09C9-4E90-BB44-8C21EAF476D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52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334CE-2B68-4813-8237-848A3DE9CA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0889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4BE12-124C-4992-BB48-36F132F39C3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4145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A3992A-AB58-4454-8015-D503437F4F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2672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140890-F1AA-41BF-97B7-7CA82C85D63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37177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CDD65C-D512-4B55-89B2-B10FDAF4E89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9934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2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rgbClr val="FFFF00"/>
                </a:gs>
                <a:gs pos="100000">
                  <a:srgbClr val="800000"/>
                </a:gs>
              </a:gsLst>
              <a:path path="rect">
                <a:fillToRect l="50000" t="50000" r="50000" b="50000"/>
              </a:path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4099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 du masque</a:t>
            </a:r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50000"/>
              </a:spcBef>
              <a:defRPr sz="14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effectLst/>
              </a:defRPr>
            </a:lvl1pPr>
          </a:lstStyle>
          <a:p>
            <a:pPr>
              <a:defRPr/>
            </a:pPr>
            <a:fld id="{916BAFFA-5EC6-47B7-9BA7-F0AB16419A0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4103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4112" name="Text Box 16"/>
          <p:cNvSpPr txBox="1">
            <a:spLocks noChangeArrowheads="1"/>
          </p:cNvSpPr>
          <p:nvPr userDrawn="1"/>
        </p:nvSpPr>
        <p:spPr bwMode="invGray">
          <a:xfrm>
            <a:off x="82550" y="6450013"/>
            <a:ext cx="13985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985E"/>
                    </a:outerShdw>
                  </a:cont>
                  <a:cont type="tree" name="">
                    <a:effect ref="fillLine"/>
                    <a:outerShdw dist="38100" dir="2700000" algn="tl">
                      <a:srgbClr val="6A2906"/>
                    </a:outerShdw>
                  </a:cont>
                  <a:effect ref="fillLine"/>
                </a:effectDag>
              </a:rPr>
              <a:t>Ph. </a:t>
            </a:r>
            <a:r>
              <a:rPr lang="fr-FR" sz="2000" b="1" dirty="0" err="1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FF985E"/>
                    </a:outerShdw>
                  </a:cont>
                  <a:cont type="tree" name="">
                    <a:effect ref="fillLine"/>
                    <a:outerShdw dist="38100" dir="2700000" algn="tl">
                      <a:srgbClr val="6A2906"/>
                    </a:outerShdw>
                  </a:cont>
                  <a:effect ref="fillLine"/>
                </a:effectDag>
              </a:rPr>
              <a:t>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FF985E"/>
                  </a:outerShdw>
                </a:cont>
                <a:cont type="tree" name="">
                  <a:effect ref="fillLine"/>
                  <a:outerShdw dist="38100" dir="2700000" algn="tl">
                    <a:srgbClr val="6A2906"/>
                  </a:outerShdw>
                </a:cont>
                <a:effect ref="fillLine"/>
              </a:effectDag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317553"/>
            <a:ext cx="1493649" cy="121930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image" Target="../media/image2.png"/><Relationship Id="rId18" Type="http://schemas.openxmlformats.org/officeDocument/2006/relationships/image" Target="../media/image7.jpeg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notesSlide" Target="../notesSlides/notesSlide1.xml"/><Relationship Id="rId17" Type="http://schemas.openxmlformats.org/officeDocument/2006/relationships/image" Target="../media/image6.jpeg"/><Relationship Id="rId2" Type="http://schemas.openxmlformats.org/officeDocument/2006/relationships/tags" Target="../tags/tag3.xml"/><Relationship Id="rId16" Type="http://schemas.openxmlformats.org/officeDocument/2006/relationships/image" Target="../media/image5.jpeg"/><Relationship Id="rId20" Type="http://schemas.openxmlformats.org/officeDocument/2006/relationships/image" Target="../media/image9.jpe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15" Type="http://schemas.openxmlformats.org/officeDocument/2006/relationships/image" Target="../media/image4.jpeg"/><Relationship Id="rId10" Type="http://schemas.openxmlformats.org/officeDocument/2006/relationships/tags" Target="../tags/tag11.xml"/><Relationship Id="rId19" Type="http://schemas.openxmlformats.org/officeDocument/2006/relationships/image" Target="../media/image8.jpe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37.xml"/><Relationship Id="rId4" Type="http://schemas.openxmlformats.org/officeDocument/2006/relationships/tags" Target="../tags/tag3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12" Type="http://schemas.openxmlformats.org/officeDocument/2006/relationships/tags" Target="../tags/tag49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tags" Target="../tags/tag48.xml"/><Relationship Id="rId5" Type="http://schemas.openxmlformats.org/officeDocument/2006/relationships/tags" Target="../tags/tag42.xml"/><Relationship Id="rId10" Type="http://schemas.openxmlformats.org/officeDocument/2006/relationships/tags" Target="../tags/tag47.xml"/><Relationship Id="rId4" Type="http://schemas.openxmlformats.org/officeDocument/2006/relationships/tags" Target="../tags/tag41.xml"/><Relationship Id="rId9" Type="http://schemas.openxmlformats.org/officeDocument/2006/relationships/tags" Target="../tags/tag46.xml"/><Relationship Id="rId1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tags" Target="../tags/tag52.xml"/><Relationship Id="rId7" Type="http://schemas.openxmlformats.org/officeDocument/2006/relationships/notesSlide" Target="../notesSlides/notesSlide13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68.xml"/><Relationship Id="rId13" Type="http://schemas.openxmlformats.org/officeDocument/2006/relationships/tags" Target="../tags/tag73.xml"/><Relationship Id="rId18" Type="http://schemas.openxmlformats.org/officeDocument/2006/relationships/tags" Target="../tags/tag78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12" Type="http://schemas.openxmlformats.org/officeDocument/2006/relationships/tags" Target="../tags/tag72.xml"/><Relationship Id="rId17" Type="http://schemas.openxmlformats.org/officeDocument/2006/relationships/tags" Target="../tags/tag77.xml"/><Relationship Id="rId2" Type="http://schemas.openxmlformats.org/officeDocument/2006/relationships/tags" Target="../tags/tag62.xml"/><Relationship Id="rId16" Type="http://schemas.openxmlformats.org/officeDocument/2006/relationships/tags" Target="../tags/tag76.xml"/><Relationship Id="rId20" Type="http://schemas.openxmlformats.org/officeDocument/2006/relationships/notesSlide" Target="../notesSlides/notesSlide16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tags" Target="../tags/tag71.xml"/><Relationship Id="rId5" Type="http://schemas.openxmlformats.org/officeDocument/2006/relationships/tags" Target="../tags/tag65.xml"/><Relationship Id="rId15" Type="http://schemas.openxmlformats.org/officeDocument/2006/relationships/tags" Target="../tags/tag75.xml"/><Relationship Id="rId10" Type="http://schemas.openxmlformats.org/officeDocument/2006/relationships/tags" Target="../tags/tag70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64.xml"/><Relationship Id="rId9" Type="http://schemas.openxmlformats.org/officeDocument/2006/relationships/tags" Target="../tags/tag69.xml"/><Relationship Id="rId14" Type="http://schemas.openxmlformats.org/officeDocument/2006/relationships/tags" Target="../tags/tag74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26" Type="http://schemas.openxmlformats.org/officeDocument/2006/relationships/tags" Target="../tags/tag104.xml"/><Relationship Id="rId39" Type="http://schemas.openxmlformats.org/officeDocument/2006/relationships/tags" Target="../tags/tag117.xml"/><Relationship Id="rId21" Type="http://schemas.openxmlformats.org/officeDocument/2006/relationships/tags" Target="../tags/tag99.xml"/><Relationship Id="rId34" Type="http://schemas.openxmlformats.org/officeDocument/2006/relationships/tags" Target="../tags/tag112.xml"/><Relationship Id="rId42" Type="http://schemas.openxmlformats.org/officeDocument/2006/relationships/tags" Target="../tags/tag120.xml"/><Relationship Id="rId7" Type="http://schemas.openxmlformats.org/officeDocument/2006/relationships/tags" Target="../tags/tag85.xml"/><Relationship Id="rId2" Type="http://schemas.openxmlformats.org/officeDocument/2006/relationships/tags" Target="../tags/tag80.xml"/><Relationship Id="rId16" Type="http://schemas.openxmlformats.org/officeDocument/2006/relationships/tags" Target="../tags/tag94.xml"/><Relationship Id="rId29" Type="http://schemas.openxmlformats.org/officeDocument/2006/relationships/tags" Target="../tags/tag107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tags" Target="../tags/tag102.xml"/><Relationship Id="rId32" Type="http://schemas.openxmlformats.org/officeDocument/2006/relationships/tags" Target="../tags/tag110.xml"/><Relationship Id="rId37" Type="http://schemas.openxmlformats.org/officeDocument/2006/relationships/tags" Target="../tags/tag115.xml"/><Relationship Id="rId40" Type="http://schemas.openxmlformats.org/officeDocument/2006/relationships/tags" Target="../tags/tag118.xml"/><Relationship Id="rId45" Type="http://schemas.openxmlformats.org/officeDocument/2006/relationships/slide" Target="slide17.xml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36" Type="http://schemas.openxmlformats.org/officeDocument/2006/relationships/tags" Target="../tags/tag114.xml"/><Relationship Id="rId10" Type="http://schemas.openxmlformats.org/officeDocument/2006/relationships/tags" Target="../tags/tag88.xml"/><Relationship Id="rId19" Type="http://schemas.openxmlformats.org/officeDocument/2006/relationships/tags" Target="../tags/tag97.xml"/><Relationship Id="rId31" Type="http://schemas.openxmlformats.org/officeDocument/2006/relationships/tags" Target="../tags/tag109.xml"/><Relationship Id="rId44" Type="http://schemas.openxmlformats.org/officeDocument/2006/relationships/notesSlide" Target="../notesSlides/notesSlide17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30" Type="http://schemas.openxmlformats.org/officeDocument/2006/relationships/tags" Target="../tags/tag108.xml"/><Relationship Id="rId35" Type="http://schemas.openxmlformats.org/officeDocument/2006/relationships/tags" Target="../tags/tag113.xml"/><Relationship Id="rId43" Type="http://schemas.openxmlformats.org/officeDocument/2006/relationships/slideLayout" Target="../slideLayouts/slideLayout2.xml"/><Relationship Id="rId8" Type="http://schemas.openxmlformats.org/officeDocument/2006/relationships/tags" Target="../tags/tag86.xml"/><Relationship Id="rId3" Type="http://schemas.openxmlformats.org/officeDocument/2006/relationships/tags" Target="../tags/tag81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tags" Target="../tags/tag111.xml"/><Relationship Id="rId38" Type="http://schemas.openxmlformats.org/officeDocument/2006/relationships/tags" Target="../tags/tag116.xml"/><Relationship Id="rId20" Type="http://schemas.openxmlformats.org/officeDocument/2006/relationships/tags" Target="../tags/tag98.xml"/><Relationship Id="rId41" Type="http://schemas.openxmlformats.org/officeDocument/2006/relationships/tags" Target="../tags/tag119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28.xml"/><Relationship Id="rId13" Type="http://schemas.openxmlformats.org/officeDocument/2006/relationships/image" Target="../media/image11.png"/><Relationship Id="rId3" Type="http://schemas.openxmlformats.org/officeDocument/2006/relationships/tags" Target="../tags/tag123.xml"/><Relationship Id="rId7" Type="http://schemas.openxmlformats.org/officeDocument/2006/relationships/tags" Target="../tags/tag127.xml"/><Relationship Id="rId12" Type="http://schemas.openxmlformats.org/officeDocument/2006/relationships/slide" Target="slide18.xml"/><Relationship Id="rId17" Type="http://schemas.openxmlformats.org/officeDocument/2006/relationships/image" Target="../media/image15.png"/><Relationship Id="rId2" Type="http://schemas.openxmlformats.org/officeDocument/2006/relationships/tags" Target="../tags/tag122.xml"/><Relationship Id="rId16" Type="http://schemas.openxmlformats.org/officeDocument/2006/relationships/image" Target="../media/image14.png"/><Relationship Id="rId1" Type="http://schemas.openxmlformats.org/officeDocument/2006/relationships/tags" Target="../tags/tag121.xml"/><Relationship Id="rId6" Type="http://schemas.openxmlformats.org/officeDocument/2006/relationships/tags" Target="../tags/tag126.xml"/><Relationship Id="rId11" Type="http://schemas.openxmlformats.org/officeDocument/2006/relationships/notesSlide" Target="../notesSlides/notesSlide18.xml"/><Relationship Id="rId5" Type="http://schemas.openxmlformats.org/officeDocument/2006/relationships/tags" Target="../tags/tag125.xml"/><Relationship Id="rId15" Type="http://schemas.openxmlformats.org/officeDocument/2006/relationships/image" Target="../media/image13.pn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24.xml"/><Relationship Id="rId9" Type="http://schemas.openxmlformats.org/officeDocument/2006/relationships/tags" Target="../tags/tag129.xml"/><Relationship Id="rId1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tags" Target="../tags/tag142.xml"/><Relationship Id="rId18" Type="http://schemas.openxmlformats.org/officeDocument/2006/relationships/tags" Target="../tags/tag147.xml"/><Relationship Id="rId26" Type="http://schemas.openxmlformats.org/officeDocument/2006/relationships/tags" Target="../tags/tag155.xml"/><Relationship Id="rId3" Type="http://schemas.openxmlformats.org/officeDocument/2006/relationships/tags" Target="../tags/tag132.xml"/><Relationship Id="rId21" Type="http://schemas.openxmlformats.org/officeDocument/2006/relationships/tags" Target="../tags/tag150.xml"/><Relationship Id="rId7" Type="http://schemas.openxmlformats.org/officeDocument/2006/relationships/tags" Target="../tags/tag136.xml"/><Relationship Id="rId12" Type="http://schemas.openxmlformats.org/officeDocument/2006/relationships/tags" Target="../tags/tag141.xml"/><Relationship Id="rId17" Type="http://schemas.openxmlformats.org/officeDocument/2006/relationships/tags" Target="../tags/tag146.xml"/><Relationship Id="rId25" Type="http://schemas.openxmlformats.org/officeDocument/2006/relationships/tags" Target="../tags/tag154.xml"/><Relationship Id="rId2" Type="http://schemas.openxmlformats.org/officeDocument/2006/relationships/tags" Target="../tags/tag131.xml"/><Relationship Id="rId16" Type="http://schemas.openxmlformats.org/officeDocument/2006/relationships/tags" Target="../tags/tag145.xml"/><Relationship Id="rId20" Type="http://schemas.openxmlformats.org/officeDocument/2006/relationships/tags" Target="../tags/tag149.xml"/><Relationship Id="rId29" Type="http://schemas.openxmlformats.org/officeDocument/2006/relationships/slide" Target="slide19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40.xml"/><Relationship Id="rId24" Type="http://schemas.openxmlformats.org/officeDocument/2006/relationships/tags" Target="../tags/tag153.xml"/><Relationship Id="rId5" Type="http://schemas.openxmlformats.org/officeDocument/2006/relationships/tags" Target="../tags/tag134.xml"/><Relationship Id="rId15" Type="http://schemas.openxmlformats.org/officeDocument/2006/relationships/tags" Target="../tags/tag144.xml"/><Relationship Id="rId23" Type="http://schemas.openxmlformats.org/officeDocument/2006/relationships/tags" Target="../tags/tag152.xml"/><Relationship Id="rId28" Type="http://schemas.openxmlformats.org/officeDocument/2006/relationships/notesSlide" Target="../notesSlides/notesSlide19.xml"/><Relationship Id="rId10" Type="http://schemas.openxmlformats.org/officeDocument/2006/relationships/tags" Target="../tags/tag139.xml"/><Relationship Id="rId19" Type="http://schemas.openxmlformats.org/officeDocument/2006/relationships/tags" Target="../tags/tag148.xml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tags" Target="../tags/tag143.xml"/><Relationship Id="rId22" Type="http://schemas.openxmlformats.org/officeDocument/2006/relationships/tags" Target="../tags/tag151.xml"/><Relationship Id="rId27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tags" Target="../tags/tag168.xml"/><Relationship Id="rId18" Type="http://schemas.openxmlformats.org/officeDocument/2006/relationships/tags" Target="../tags/tag173.xml"/><Relationship Id="rId3" Type="http://schemas.openxmlformats.org/officeDocument/2006/relationships/tags" Target="../tags/tag158.xml"/><Relationship Id="rId21" Type="http://schemas.openxmlformats.org/officeDocument/2006/relationships/slide" Target="slide20.xml"/><Relationship Id="rId7" Type="http://schemas.openxmlformats.org/officeDocument/2006/relationships/tags" Target="../tags/tag162.xml"/><Relationship Id="rId12" Type="http://schemas.openxmlformats.org/officeDocument/2006/relationships/tags" Target="../tags/tag167.xml"/><Relationship Id="rId17" Type="http://schemas.openxmlformats.org/officeDocument/2006/relationships/tags" Target="../tags/tag172.xml"/><Relationship Id="rId2" Type="http://schemas.openxmlformats.org/officeDocument/2006/relationships/tags" Target="../tags/tag157.xml"/><Relationship Id="rId16" Type="http://schemas.openxmlformats.org/officeDocument/2006/relationships/tags" Target="../tags/tag171.xml"/><Relationship Id="rId20" Type="http://schemas.openxmlformats.org/officeDocument/2006/relationships/notesSlide" Target="../notesSlides/notesSlide20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tags" Target="../tags/tag166.xml"/><Relationship Id="rId5" Type="http://schemas.openxmlformats.org/officeDocument/2006/relationships/tags" Target="../tags/tag160.xml"/><Relationship Id="rId15" Type="http://schemas.openxmlformats.org/officeDocument/2006/relationships/tags" Target="../tags/tag170.xml"/><Relationship Id="rId10" Type="http://schemas.openxmlformats.org/officeDocument/2006/relationships/tags" Target="../tags/tag165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tags" Target="../tags/tag169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slide" Target="slide21.xml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notesSlide" Target="../notesSlides/notesSlide21.xml"/><Relationship Id="rId2" Type="http://schemas.openxmlformats.org/officeDocument/2006/relationships/tags" Target="../tags/tag175.xml"/><Relationship Id="rId16" Type="http://schemas.openxmlformats.org/officeDocument/2006/relationships/image" Target="../media/image18.png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78.xml"/><Relationship Id="rId15" Type="http://schemas.openxmlformats.org/officeDocument/2006/relationships/image" Target="../media/image17.png"/><Relationship Id="rId10" Type="http://schemas.openxmlformats.org/officeDocument/2006/relationships/tags" Target="../tags/tag183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186.xml"/><Relationship Id="rId7" Type="http://schemas.openxmlformats.org/officeDocument/2006/relationships/image" Target="../media/image19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8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195.xml"/><Relationship Id="rId13" Type="http://schemas.openxmlformats.org/officeDocument/2006/relationships/tags" Target="../tags/tag200.xml"/><Relationship Id="rId18" Type="http://schemas.openxmlformats.org/officeDocument/2006/relationships/notesSlide" Target="../notesSlides/notesSlide23.xml"/><Relationship Id="rId3" Type="http://schemas.openxmlformats.org/officeDocument/2006/relationships/tags" Target="../tags/tag190.xml"/><Relationship Id="rId7" Type="http://schemas.openxmlformats.org/officeDocument/2006/relationships/tags" Target="../tags/tag194.xml"/><Relationship Id="rId12" Type="http://schemas.openxmlformats.org/officeDocument/2006/relationships/tags" Target="../tags/tag19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89.xml"/><Relationship Id="rId16" Type="http://schemas.openxmlformats.org/officeDocument/2006/relationships/tags" Target="../tags/tag203.xml"/><Relationship Id="rId1" Type="http://schemas.openxmlformats.org/officeDocument/2006/relationships/tags" Target="../tags/tag188.xml"/><Relationship Id="rId6" Type="http://schemas.openxmlformats.org/officeDocument/2006/relationships/tags" Target="../tags/tag193.xml"/><Relationship Id="rId11" Type="http://schemas.openxmlformats.org/officeDocument/2006/relationships/tags" Target="../tags/tag198.xml"/><Relationship Id="rId5" Type="http://schemas.openxmlformats.org/officeDocument/2006/relationships/tags" Target="../tags/tag192.xml"/><Relationship Id="rId15" Type="http://schemas.openxmlformats.org/officeDocument/2006/relationships/tags" Target="../tags/tag202.xml"/><Relationship Id="rId10" Type="http://schemas.openxmlformats.org/officeDocument/2006/relationships/tags" Target="../tags/tag197.xml"/><Relationship Id="rId19" Type="http://schemas.openxmlformats.org/officeDocument/2006/relationships/image" Target="../media/image19.png"/><Relationship Id="rId4" Type="http://schemas.openxmlformats.org/officeDocument/2006/relationships/tags" Target="../tags/tag191.xml"/><Relationship Id="rId9" Type="http://schemas.openxmlformats.org/officeDocument/2006/relationships/tags" Target="../tags/tag196.xml"/><Relationship Id="rId14" Type="http://schemas.openxmlformats.org/officeDocument/2006/relationships/tags" Target="../tags/tag20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5" Type="http://schemas.openxmlformats.org/officeDocument/2006/relationships/tags" Target="../tags/tag208.xml"/><Relationship Id="rId10" Type="http://schemas.openxmlformats.org/officeDocument/2006/relationships/image" Target="../media/image19.png"/><Relationship Id="rId4" Type="http://schemas.openxmlformats.org/officeDocument/2006/relationships/tags" Target="../tags/tag207.xml"/><Relationship Id="rId9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18.xml"/><Relationship Id="rId13" Type="http://schemas.openxmlformats.org/officeDocument/2006/relationships/tags" Target="../tags/tag223.xml"/><Relationship Id="rId18" Type="http://schemas.openxmlformats.org/officeDocument/2006/relationships/tags" Target="../tags/tag228.xml"/><Relationship Id="rId3" Type="http://schemas.openxmlformats.org/officeDocument/2006/relationships/tags" Target="../tags/tag213.xml"/><Relationship Id="rId21" Type="http://schemas.openxmlformats.org/officeDocument/2006/relationships/image" Target="../media/image19.png"/><Relationship Id="rId7" Type="http://schemas.openxmlformats.org/officeDocument/2006/relationships/tags" Target="../tags/tag217.xml"/><Relationship Id="rId12" Type="http://schemas.openxmlformats.org/officeDocument/2006/relationships/tags" Target="../tags/tag222.xml"/><Relationship Id="rId17" Type="http://schemas.openxmlformats.org/officeDocument/2006/relationships/tags" Target="../tags/tag227.xml"/><Relationship Id="rId2" Type="http://schemas.openxmlformats.org/officeDocument/2006/relationships/tags" Target="../tags/tag212.xml"/><Relationship Id="rId16" Type="http://schemas.openxmlformats.org/officeDocument/2006/relationships/tags" Target="../tags/tag226.xml"/><Relationship Id="rId20" Type="http://schemas.openxmlformats.org/officeDocument/2006/relationships/notesSlide" Target="../notesSlides/notesSlide25.xml"/><Relationship Id="rId1" Type="http://schemas.openxmlformats.org/officeDocument/2006/relationships/tags" Target="../tags/tag211.xml"/><Relationship Id="rId6" Type="http://schemas.openxmlformats.org/officeDocument/2006/relationships/tags" Target="../tags/tag216.xml"/><Relationship Id="rId11" Type="http://schemas.openxmlformats.org/officeDocument/2006/relationships/tags" Target="../tags/tag221.xml"/><Relationship Id="rId5" Type="http://schemas.openxmlformats.org/officeDocument/2006/relationships/tags" Target="../tags/tag215.xml"/><Relationship Id="rId15" Type="http://schemas.openxmlformats.org/officeDocument/2006/relationships/tags" Target="../tags/tag225.xml"/><Relationship Id="rId10" Type="http://schemas.openxmlformats.org/officeDocument/2006/relationships/tags" Target="../tags/tag220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214.xml"/><Relationship Id="rId9" Type="http://schemas.openxmlformats.org/officeDocument/2006/relationships/tags" Target="../tags/tag219.xml"/><Relationship Id="rId14" Type="http://schemas.openxmlformats.org/officeDocument/2006/relationships/tags" Target="../tags/tag2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31.xml"/><Relationship Id="rId7" Type="http://schemas.openxmlformats.org/officeDocument/2006/relationships/notesSlide" Target="../notesSlides/notesSlide26.xml"/><Relationship Id="rId2" Type="http://schemas.openxmlformats.org/officeDocument/2006/relationships/tags" Target="../tags/tag230.xml"/><Relationship Id="rId1" Type="http://schemas.openxmlformats.org/officeDocument/2006/relationships/tags" Target="../tags/tag229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33.xml"/><Relationship Id="rId4" Type="http://schemas.openxmlformats.org/officeDocument/2006/relationships/tags" Target="../tags/tag23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7.xml"/><Relationship Id="rId3" Type="http://schemas.openxmlformats.org/officeDocument/2006/relationships/tags" Target="../tags/tag236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5" Type="http://schemas.openxmlformats.org/officeDocument/2006/relationships/tags" Target="../tags/tag238.xml"/><Relationship Id="rId4" Type="http://schemas.openxmlformats.org/officeDocument/2006/relationships/tags" Target="../tags/tag237.xml"/><Relationship Id="rId9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3" Type="http://schemas.openxmlformats.org/officeDocument/2006/relationships/tags" Target="../tags/tag242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5" Type="http://schemas.openxmlformats.org/officeDocument/2006/relationships/tags" Target="../tags/tag244.xml"/><Relationship Id="rId10" Type="http://schemas.openxmlformats.org/officeDocument/2006/relationships/image" Target="../media/image20.wmf"/><Relationship Id="rId4" Type="http://schemas.openxmlformats.org/officeDocument/2006/relationships/tags" Target="../tags/tag243.xml"/><Relationship Id="rId9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48.xml"/><Relationship Id="rId7" Type="http://schemas.openxmlformats.org/officeDocument/2006/relationships/notesSlide" Target="../notesSlides/notesSlide29.xml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50.xml"/><Relationship Id="rId4" Type="http://schemas.openxmlformats.org/officeDocument/2006/relationships/tags" Target="../tags/tag249.xml"/><Relationship Id="rId9" Type="http://schemas.openxmlformats.org/officeDocument/2006/relationships/image" Target="../media/image20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chart" Target="../charts/chart1.xml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53.xml"/><Relationship Id="rId7" Type="http://schemas.openxmlformats.org/officeDocument/2006/relationships/notesSlide" Target="../notesSlides/notesSlide30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5.xml"/><Relationship Id="rId4" Type="http://schemas.openxmlformats.org/officeDocument/2006/relationships/tags" Target="../tags/tag254.xml"/><Relationship Id="rId9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263.xml"/><Relationship Id="rId13" Type="http://schemas.openxmlformats.org/officeDocument/2006/relationships/image" Target="../media/image25.png"/><Relationship Id="rId3" Type="http://schemas.openxmlformats.org/officeDocument/2006/relationships/tags" Target="../tags/tag258.xml"/><Relationship Id="rId7" Type="http://schemas.openxmlformats.org/officeDocument/2006/relationships/tags" Target="../tags/tag262.xml"/><Relationship Id="rId12" Type="http://schemas.openxmlformats.org/officeDocument/2006/relationships/image" Target="../media/image24.png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tags" Target="../tags/tag261.xml"/><Relationship Id="rId11" Type="http://schemas.openxmlformats.org/officeDocument/2006/relationships/image" Target="../media/image23.png"/><Relationship Id="rId5" Type="http://schemas.openxmlformats.org/officeDocument/2006/relationships/tags" Target="../tags/tag260.xml"/><Relationship Id="rId10" Type="http://schemas.openxmlformats.org/officeDocument/2006/relationships/notesSlide" Target="../notesSlides/notesSlide31.xml"/><Relationship Id="rId4" Type="http://schemas.openxmlformats.org/officeDocument/2006/relationships/tags" Target="../tags/tag259.xml"/><Relationship Id="rId9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6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chart" Target="../charts/char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chart" Target="../charts/chart3.xml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chart" Target="../charts/chart4.xml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6" Type="http://schemas.openxmlformats.org/officeDocument/2006/relationships/chart" Target="../charts/chart5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5" descr="D:\cours\001 BAC ELEEC\003 systemes eleec\incendie\video images\photo\Sans titre.bmp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63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D:\cours\001 BAC ELEEC\003 systemes eleec\incendie\video images\photo\200401TransformerFire_irc2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8" t="2136" r="4745" b="4416"/>
          <a:stretch>
            <a:fillRect/>
          </a:stretch>
        </p:blipFill>
        <p:spPr bwMode="auto">
          <a:xfrm>
            <a:off x="0" y="0"/>
            <a:ext cx="5272088" cy="708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D:\cours\001 BAC ELEEC\003 systemes eleec\incendie\video images\photo\B1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925" y="-228600"/>
            <a:ext cx="4562475" cy="731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 descr="D:\cours\001 BAC ELEEC\003 systemes eleec\incendie\video images\photo\incendie3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4724400" cy="368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D:\cours\001 BAC ELEEC\003 systemes eleec\incendie\video images\photo\B1_1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3" t="2083" r="2068" b="2083"/>
          <a:stretch>
            <a:fillRect/>
          </a:stretch>
        </p:blipFill>
        <p:spPr bwMode="auto">
          <a:xfrm>
            <a:off x="4648200" y="3429000"/>
            <a:ext cx="44958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 descr="D:\cours\001 BAC ELEEC\003 systemes eleec\incendie\video images\photo\incendie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40" b="2061"/>
          <a:stretch>
            <a:fillRect/>
          </a:stretch>
        </p:blipFill>
        <p:spPr bwMode="auto">
          <a:xfrm>
            <a:off x="0" y="0"/>
            <a:ext cx="5334000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D:\cours\001 BAC ELEEC\003 systemes eleec\incendie\video images\photo\lyon2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9" r="3029"/>
          <a:stretch>
            <a:fillRect/>
          </a:stretch>
        </p:blipFill>
        <p:spPr bwMode="auto">
          <a:xfrm>
            <a:off x="2057400" y="2590800"/>
            <a:ext cx="327660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D:\cours\001 BAC ELEEC\003 systemes eleec\incendie\video images\photo\lyon23.jpg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0" t="1021" r="986" b="3741"/>
          <a:stretch>
            <a:fillRect/>
          </a:stretch>
        </p:blipFill>
        <p:spPr bwMode="auto">
          <a:xfrm>
            <a:off x="5334000" y="1981200"/>
            <a:ext cx="2311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685800" y="1447800"/>
            <a:ext cx="8153400" cy="1371600"/>
          </a:xfrm>
          <a:effectLst>
            <a:outerShdw dist="109250" dir="2132261" algn="ctr" rotWithShape="0">
              <a:srgbClr val="000000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4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howcard Gothic" pitchFamily="82" charset="0"/>
              </a:rPr>
              <a:t>Les Systèmes de Sécurité Incendie ou </a:t>
            </a:r>
            <a:br>
              <a:rPr lang="fr-FR" sz="4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howcard Gothic" pitchFamily="82" charset="0"/>
              </a:rPr>
            </a:br>
            <a:r>
              <a:rPr lang="fr-FR" sz="48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howcard Gothic" pitchFamily="82" charset="0"/>
              </a:rPr>
              <a:t>SSI</a:t>
            </a:r>
          </a:p>
        </p:txBody>
      </p:sp>
      <p:sp>
        <p:nvSpPr>
          <p:cNvPr id="2064" name="Text Box 16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invGray">
          <a:xfrm>
            <a:off x="609600" y="6389688"/>
            <a:ext cx="164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/>
              </a:rPr>
              <a:t>Ph. </a:t>
            </a:r>
            <a:r>
              <a:rPr lang="fr-FR" b="1" dirty="0" err="1">
                <a:effectLst/>
              </a:rPr>
              <a:t>Dutour</a:t>
            </a:r>
            <a:endParaRPr lang="fr-FR" b="1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46945194"/>
              </p:ext>
            </p:extLst>
          </p:nvPr>
        </p:nvGraphicFramePr>
        <p:xfrm>
          <a:off x="-141412" y="160362"/>
          <a:ext cx="9105900" cy="607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Graphique" r:id="rId5" imgW="4391222" imgH="2657735" progId="Excel.Chart.8">
                  <p:embed/>
                </p:oleObj>
              </mc:Choice>
              <mc:Fallback>
                <p:oleObj name="Graphique" r:id="rId5" imgW="4391222" imgH="2657735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41412" y="160362"/>
                        <a:ext cx="9105900" cy="6076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2457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457200" y="0"/>
            <a:ext cx="9925744" cy="908720"/>
          </a:xfrm>
          <a:solidFill>
            <a:schemeClr val="accent1">
              <a:lumMod val="20000"/>
              <a:lumOff val="80000"/>
              <a:alpha val="4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 FEU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0" y="1130424"/>
            <a:ext cx="9324528" cy="930424"/>
          </a:xfrm>
          <a:solidFill>
            <a:schemeClr val="accent1">
              <a:lumMod val="20000"/>
              <a:lumOff val="80000"/>
              <a:alpha val="45000"/>
            </a:schemeClr>
          </a:solidFill>
        </p:spPr>
        <p:txBody>
          <a:bodyPr/>
          <a:lstStyle/>
          <a:p>
            <a:pPr marL="0" indent="0" algn="ctr" eaLnBrk="1" hangingPunct="1"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Trois conditions doivent être réunies pour qu’il y ait combustion:</a:t>
            </a:r>
          </a:p>
        </p:txBody>
      </p:sp>
      <p:sp>
        <p:nvSpPr>
          <p:cNvPr id="13317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2929691"/>
            <a:ext cx="9144000" cy="461665"/>
          </a:xfrm>
          <a:prstGeom prst="rect">
            <a:avLst/>
          </a:prstGeom>
          <a:solidFill>
            <a:schemeClr val="accent1">
              <a:lumMod val="20000"/>
              <a:lumOff val="80000"/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Combustible: matière capable de se consumer</a:t>
            </a:r>
          </a:p>
        </p:txBody>
      </p:sp>
      <p:sp>
        <p:nvSpPr>
          <p:cNvPr id="13318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-180527" y="3894891"/>
            <a:ext cx="9324528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Comburant: corps qui permet au combustible de </a:t>
            </a:r>
          </a:p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s’enflammer</a:t>
            </a:r>
          </a:p>
        </p:txBody>
      </p:sp>
      <p:sp>
        <p:nvSpPr>
          <p:cNvPr id="13319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36512" y="5190291"/>
            <a:ext cx="9214382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Source d’énergie: énergie nécessaire au démarrage </a:t>
            </a:r>
          </a:p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la réaction chimique de combustion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5" grpId="0" uiExpand="1" build="p" animBg="1"/>
      <p:bldP spid="13317" grpId="0" animBg="1"/>
      <p:bldP spid="13318" grpId="0" animBg="1"/>
      <p:bldP spid="133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Freeform 9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1676400" y="1498600"/>
            <a:ext cx="5588000" cy="5664200"/>
          </a:xfrm>
          <a:custGeom>
            <a:avLst/>
            <a:gdLst/>
            <a:ahLst/>
            <a:cxnLst>
              <a:cxn ang="0">
                <a:pos x="560" y="3408"/>
              </a:cxn>
              <a:cxn ang="0">
                <a:pos x="80" y="2640"/>
              </a:cxn>
              <a:cxn ang="0">
                <a:pos x="80" y="1872"/>
              </a:cxn>
              <a:cxn ang="0">
                <a:pos x="80" y="1536"/>
              </a:cxn>
              <a:cxn ang="0">
                <a:pos x="176" y="1920"/>
              </a:cxn>
              <a:cxn ang="0">
                <a:pos x="128" y="2208"/>
              </a:cxn>
              <a:cxn ang="0">
                <a:pos x="320" y="1632"/>
              </a:cxn>
              <a:cxn ang="0">
                <a:pos x="272" y="1152"/>
              </a:cxn>
              <a:cxn ang="0">
                <a:pos x="128" y="864"/>
              </a:cxn>
              <a:cxn ang="0">
                <a:pos x="128" y="576"/>
              </a:cxn>
              <a:cxn ang="0">
                <a:pos x="272" y="384"/>
              </a:cxn>
              <a:cxn ang="0">
                <a:pos x="224" y="576"/>
              </a:cxn>
              <a:cxn ang="0">
                <a:pos x="368" y="336"/>
              </a:cxn>
              <a:cxn ang="0">
                <a:pos x="368" y="240"/>
              </a:cxn>
              <a:cxn ang="0">
                <a:pos x="416" y="480"/>
              </a:cxn>
              <a:cxn ang="0">
                <a:pos x="368" y="816"/>
              </a:cxn>
              <a:cxn ang="0">
                <a:pos x="608" y="1104"/>
              </a:cxn>
              <a:cxn ang="0">
                <a:pos x="656" y="672"/>
              </a:cxn>
              <a:cxn ang="0">
                <a:pos x="800" y="336"/>
              </a:cxn>
              <a:cxn ang="0">
                <a:pos x="752" y="528"/>
              </a:cxn>
              <a:cxn ang="0">
                <a:pos x="800" y="912"/>
              </a:cxn>
              <a:cxn ang="0">
                <a:pos x="848" y="672"/>
              </a:cxn>
              <a:cxn ang="0">
                <a:pos x="848" y="576"/>
              </a:cxn>
              <a:cxn ang="0">
                <a:pos x="896" y="816"/>
              </a:cxn>
              <a:cxn ang="0">
                <a:pos x="1040" y="384"/>
              </a:cxn>
              <a:cxn ang="0">
                <a:pos x="1040" y="144"/>
              </a:cxn>
              <a:cxn ang="0">
                <a:pos x="1184" y="576"/>
              </a:cxn>
              <a:cxn ang="0">
                <a:pos x="1088" y="768"/>
              </a:cxn>
              <a:cxn ang="0">
                <a:pos x="1424" y="528"/>
              </a:cxn>
              <a:cxn ang="0">
                <a:pos x="1472" y="240"/>
              </a:cxn>
              <a:cxn ang="0">
                <a:pos x="1424" y="144"/>
              </a:cxn>
              <a:cxn ang="0">
                <a:pos x="1712" y="384"/>
              </a:cxn>
              <a:cxn ang="0">
                <a:pos x="1712" y="480"/>
              </a:cxn>
              <a:cxn ang="0">
                <a:pos x="1904" y="240"/>
              </a:cxn>
              <a:cxn ang="0">
                <a:pos x="2288" y="0"/>
              </a:cxn>
              <a:cxn ang="0">
                <a:pos x="2048" y="240"/>
              </a:cxn>
              <a:cxn ang="0">
                <a:pos x="2000" y="528"/>
              </a:cxn>
              <a:cxn ang="0">
                <a:pos x="2144" y="720"/>
              </a:cxn>
              <a:cxn ang="0">
                <a:pos x="2480" y="192"/>
              </a:cxn>
              <a:cxn ang="0">
                <a:pos x="2576" y="240"/>
              </a:cxn>
              <a:cxn ang="0">
                <a:pos x="2480" y="192"/>
              </a:cxn>
              <a:cxn ang="0">
                <a:pos x="2432" y="528"/>
              </a:cxn>
              <a:cxn ang="0">
                <a:pos x="2624" y="960"/>
              </a:cxn>
              <a:cxn ang="0">
                <a:pos x="2720" y="960"/>
              </a:cxn>
              <a:cxn ang="0">
                <a:pos x="3056" y="384"/>
              </a:cxn>
              <a:cxn ang="0">
                <a:pos x="3056" y="144"/>
              </a:cxn>
              <a:cxn ang="0">
                <a:pos x="3296" y="672"/>
              </a:cxn>
              <a:cxn ang="0">
                <a:pos x="3200" y="1248"/>
              </a:cxn>
              <a:cxn ang="0">
                <a:pos x="3104" y="1440"/>
              </a:cxn>
              <a:cxn ang="0">
                <a:pos x="3344" y="1152"/>
              </a:cxn>
              <a:cxn ang="0">
                <a:pos x="3488" y="912"/>
              </a:cxn>
              <a:cxn ang="0">
                <a:pos x="3344" y="1296"/>
              </a:cxn>
              <a:cxn ang="0">
                <a:pos x="3344" y="1680"/>
              </a:cxn>
              <a:cxn ang="0">
                <a:pos x="3248" y="1920"/>
              </a:cxn>
              <a:cxn ang="0">
                <a:pos x="3440" y="1728"/>
              </a:cxn>
              <a:cxn ang="0">
                <a:pos x="3296" y="2304"/>
              </a:cxn>
              <a:cxn ang="0">
                <a:pos x="3248" y="2496"/>
              </a:cxn>
              <a:cxn ang="0">
                <a:pos x="3488" y="2304"/>
              </a:cxn>
              <a:cxn ang="0">
                <a:pos x="3056" y="3072"/>
              </a:cxn>
              <a:cxn ang="0">
                <a:pos x="2864" y="3408"/>
              </a:cxn>
              <a:cxn ang="0">
                <a:pos x="2336" y="3504"/>
              </a:cxn>
              <a:cxn ang="0">
                <a:pos x="848" y="3552"/>
              </a:cxn>
              <a:cxn ang="0">
                <a:pos x="560" y="3408"/>
              </a:cxn>
            </a:cxnLst>
            <a:rect l="0" t="0" r="r" b="b"/>
            <a:pathLst>
              <a:path w="3520" h="3568">
                <a:moveTo>
                  <a:pt x="560" y="3408"/>
                </a:moveTo>
                <a:cubicBezTo>
                  <a:pt x="432" y="3256"/>
                  <a:pt x="160" y="2896"/>
                  <a:pt x="80" y="2640"/>
                </a:cubicBezTo>
                <a:cubicBezTo>
                  <a:pt x="0" y="2384"/>
                  <a:pt x="80" y="2056"/>
                  <a:pt x="80" y="1872"/>
                </a:cubicBezTo>
                <a:cubicBezTo>
                  <a:pt x="80" y="1688"/>
                  <a:pt x="64" y="1528"/>
                  <a:pt x="80" y="1536"/>
                </a:cubicBezTo>
                <a:cubicBezTo>
                  <a:pt x="96" y="1544"/>
                  <a:pt x="168" y="1808"/>
                  <a:pt x="176" y="1920"/>
                </a:cubicBezTo>
                <a:cubicBezTo>
                  <a:pt x="184" y="2032"/>
                  <a:pt x="104" y="2256"/>
                  <a:pt x="128" y="2208"/>
                </a:cubicBezTo>
                <a:cubicBezTo>
                  <a:pt x="152" y="2160"/>
                  <a:pt x="296" y="1808"/>
                  <a:pt x="320" y="1632"/>
                </a:cubicBezTo>
                <a:cubicBezTo>
                  <a:pt x="344" y="1456"/>
                  <a:pt x="304" y="1280"/>
                  <a:pt x="272" y="1152"/>
                </a:cubicBezTo>
                <a:cubicBezTo>
                  <a:pt x="240" y="1024"/>
                  <a:pt x="152" y="960"/>
                  <a:pt x="128" y="864"/>
                </a:cubicBezTo>
                <a:cubicBezTo>
                  <a:pt x="104" y="768"/>
                  <a:pt x="104" y="656"/>
                  <a:pt x="128" y="576"/>
                </a:cubicBezTo>
                <a:cubicBezTo>
                  <a:pt x="152" y="496"/>
                  <a:pt x="256" y="384"/>
                  <a:pt x="272" y="384"/>
                </a:cubicBezTo>
                <a:cubicBezTo>
                  <a:pt x="288" y="384"/>
                  <a:pt x="208" y="584"/>
                  <a:pt x="224" y="576"/>
                </a:cubicBezTo>
                <a:cubicBezTo>
                  <a:pt x="240" y="568"/>
                  <a:pt x="344" y="392"/>
                  <a:pt x="368" y="336"/>
                </a:cubicBezTo>
                <a:cubicBezTo>
                  <a:pt x="392" y="280"/>
                  <a:pt x="360" y="216"/>
                  <a:pt x="368" y="240"/>
                </a:cubicBezTo>
                <a:cubicBezTo>
                  <a:pt x="376" y="264"/>
                  <a:pt x="416" y="384"/>
                  <a:pt x="416" y="480"/>
                </a:cubicBezTo>
                <a:cubicBezTo>
                  <a:pt x="416" y="576"/>
                  <a:pt x="336" y="712"/>
                  <a:pt x="368" y="816"/>
                </a:cubicBezTo>
                <a:cubicBezTo>
                  <a:pt x="400" y="920"/>
                  <a:pt x="560" y="1128"/>
                  <a:pt x="608" y="1104"/>
                </a:cubicBezTo>
                <a:cubicBezTo>
                  <a:pt x="656" y="1080"/>
                  <a:pt x="624" y="800"/>
                  <a:pt x="656" y="672"/>
                </a:cubicBezTo>
                <a:cubicBezTo>
                  <a:pt x="688" y="544"/>
                  <a:pt x="784" y="360"/>
                  <a:pt x="800" y="336"/>
                </a:cubicBezTo>
                <a:cubicBezTo>
                  <a:pt x="816" y="312"/>
                  <a:pt x="752" y="432"/>
                  <a:pt x="752" y="528"/>
                </a:cubicBezTo>
                <a:cubicBezTo>
                  <a:pt x="752" y="624"/>
                  <a:pt x="784" y="888"/>
                  <a:pt x="800" y="912"/>
                </a:cubicBezTo>
                <a:cubicBezTo>
                  <a:pt x="816" y="936"/>
                  <a:pt x="840" y="728"/>
                  <a:pt x="848" y="672"/>
                </a:cubicBezTo>
                <a:cubicBezTo>
                  <a:pt x="856" y="616"/>
                  <a:pt x="840" y="552"/>
                  <a:pt x="848" y="576"/>
                </a:cubicBezTo>
                <a:cubicBezTo>
                  <a:pt x="856" y="600"/>
                  <a:pt x="864" y="848"/>
                  <a:pt x="896" y="816"/>
                </a:cubicBezTo>
                <a:cubicBezTo>
                  <a:pt x="928" y="784"/>
                  <a:pt x="1016" y="496"/>
                  <a:pt x="1040" y="384"/>
                </a:cubicBezTo>
                <a:cubicBezTo>
                  <a:pt x="1064" y="272"/>
                  <a:pt x="1016" y="112"/>
                  <a:pt x="1040" y="144"/>
                </a:cubicBezTo>
                <a:cubicBezTo>
                  <a:pt x="1064" y="176"/>
                  <a:pt x="1176" y="472"/>
                  <a:pt x="1184" y="576"/>
                </a:cubicBezTo>
                <a:cubicBezTo>
                  <a:pt x="1192" y="680"/>
                  <a:pt x="1048" y="776"/>
                  <a:pt x="1088" y="768"/>
                </a:cubicBezTo>
                <a:cubicBezTo>
                  <a:pt x="1128" y="760"/>
                  <a:pt x="1360" y="616"/>
                  <a:pt x="1424" y="528"/>
                </a:cubicBezTo>
                <a:cubicBezTo>
                  <a:pt x="1488" y="440"/>
                  <a:pt x="1472" y="304"/>
                  <a:pt x="1472" y="240"/>
                </a:cubicBezTo>
                <a:cubicBezTo>
                  <a:pt x="1472" y="176"/>
                  <a:pt x="1384" y="120"/>
                  <a:pt x="1424" y="144"/>
                </a:cubicBezTo>
                <a:cubicBezTo>
                  <a:pt x="1464" y="168"/>
                  <a:pt x="1664" y="328"/>
                  <a:pt x="1712" y="384"/>
                </a:cubicBezTo>
                <a:cubicBezTo>
                  <a:pt x="1760" y="440"/>
                  <a:pt x="1680" y="504"/>
                  <a:pt x="1712" y="480"/>
                </a:cubicBezTo>
                <a:cubicBezTo>
                  <a:pt x="1744" y="456"/>
                  <a:pt x="1808" y="320"/>
                  <a:pt x="1904" y="240"/>
                </a:cubicBezTo>
                <a:cubicBezTo>
                  <a:pt x="2000" y="160"/>
                  <a:pt x="2264" y="0"/>
                  <a:pt x="2288" y="0"/>
                </a:cubicBezTo>
                <a:cubicBezTo>
                  <a:pt x="2312" y="0"/>
                  <a:pt x="2096" y="152"/>
                  <a:pt x="2048" y="240"/>
                </a:cubicBezTo>
                <a:cubicBezTo>
                  <a:pt x="2000" y="328"/>
                  <a:pt x="1984" y="448"/>
                  <a:pt x="2000" y="528"/>
                </a:cubicBezTo>
                <a:cubicBezTo>
                  <a:pt x="2016" y="608"/>
                  <a:pt x="2064" y="776"/>
                  <a:pt x="2144" y="720"/>
                </a:cubicBezTo>
                <a:cubicBezTo>
                  <a:pt x="2224" y="664"/>
                  <a:pt x="2408" y="272"/>
                  <a:pt x="2480" y="192"/>
                </a:cubicBezTo>
                <a:cubicBezTo>
                  <a:pt x="2552" y="112"/>
                  <a:pt x="2576" y="240"/>
                  <a:pt x="2576" y="240"/>
                </a:cubicBezTo>
                <a:cubicBezTo>
                  <a:pt x="2576" y="240"/>
                  <a:pt x="2504" y="144"/>
                  <a:pt x="2480" y="192"/>
                </a:cubicBezTo>
                <a:cubicBezTo>
                  <a:pt x="2456" y="240"/>
                  <a:pt x="2408" y="400"/>
                  <a:pt x="2432" y="528"/>
                </a:cubicBezTo>
                <a:cubicBezTo>
                  <a:pt x="2456" y="656"/>
                  <a:pt x="2576" y="888"/>
                  <a:pt x="2624" y="960"/>
                </a:cubicBezTo>
                <a:cubicBezTo>
                  <a:pt x="2672" y="1032"/>
                  <a:pt x="2648" y="1056"/>
                  <a:pt x="2720" y="960"/>
                </a:cubicBezTo>
                <a:cubicBezTo>
                  <a:pt x="2792" y="864"/>
                  <a:pt x="3000" y="520"/>
                  <a:pt x="3056" y="384"/>
                </a:cubicBezTo>
                <a:cubicBezTo>
                  <a:pt x="3112" y="248"/>
                  <a:pt x="3016" y="96"/>
                  <a:pt x="3056" y="144"/>
                </a:cubicBezTo>
                <a:cubicBezTo>
                  <a:pt x="3096" y="192"/>
                  <a:pt x="3272" y="488"/>
                  <a:pt x="3296" y="672"/>
                </a:cubicBezTo>
                <a:cubicBezTo>
                  <a:pt x="3320" y="856"/>
                  <a:pt x="3232" y="1120"/>
                  <a:pt x="3200" y="1248"/>
                </a:cubicBezTo>
                <a:cubicBezTo>
                  <a:pt x="3168" y="1376"/>
                  <a:pt x="3080" y="1456"/>
                  <a:pt x="3104" y="1440"/>
                </a:cubicBezTo>
                <a:cubicBezTo>
                  <a:pt x="3128" y="1424"/>
                  <a:pt x="3280" y="1240"/>
                  <a:pt x="3344" y="1152"/>
                </a:cubicBezTo>
                <a:cubicBezTo>
                  <a:pt x="3408" y="1064"/>
                  <a:pt x="3488" y="888"/>
                  <a:pt x="3488" y="912"/>
                </a:cubicBezTo>
                <a:cubicBezTo>
                  <a:pt x="3488" y="936"/>
                  <a:pt x="3368" y="1168"/>
                  <a:pt x="3344" y="1296"/>
                </a:cubicBezTo>
                <a:cubicBezTo>
                  <a:pt x="3320" y="1424"/>
                  <a:pt x="3360" y="1576"/>
                  <a:pt x="3344" y="1680"/>
                </a:cubicBezTo>
                <a:cubicBezTo>
                  <a:pt x="3328" y="1784"/>
                  <a:pt x="3232" y="1912"/>
                  <a:pt x="3248" y="1920"/>
                </a:cubicBezTo>
                <a:cubicBezTo>
                  <a:pt x="3264" y="1928"/>
                  <a:pt x="3432" y="1664"/>
                  <a:pt x="3440" y="1728"/>
                </a:cubicBezTo>
                <a:cubicBezTo>
                  <a:pt x="3448" y="1792"/>
                  <a:pt x="3328" y="2176"/>
                  <a:pt x="3296" y="2304"/>
                </a:cubicBezTo>
                <a:cubicBezTo>
                  <a:pt x="3264" y="2432"/>
                  <a:pt x="3216" y="2496"/>
                  <a:pt x="3248" y="2496"/>
                </a:cubicBezTo>
                <a:cubicBezTo>
                  <a:pt x="3280" y="2496"/>
                  <a:pt x="3520" y="2208"/>
                  <a:pt x="3488" y="2304"/>
                </a:cubicBezTo>
                <a:cubicBezTo>
                  <a:pt x="3456" y="2400"/>
                  <a:pt x="3160" y="2888"/>
                  <a:pt x="3056" y="3072"/>
                </a:cubicBezTo>
                <a:cubicBezTo>
                  <a:pt x="2952" y="3256"/>
                  <a:pt x="2984" y="3336"/>
                  <a:pt x="2864" y="3408"/>
                </a:cubicBezTo>
                <a:cubicBezTo>
                  <a:pt x="2744" y="3480"/>
                  <a:pt x="2672" y="3480"/>
                  <a:pt x="2336" y="3504"/>
                </a:cubicBezTo>
                <a:cubicBezTo>
                  <a:pt x="2000" y="3528"/>
                  <a:pt x="1144" y="3568"/>
                  <a:pt x="848" y="3552"/>
                </a:cubicBezTo>
                <a:cubicBezTo>
                  <a:pt x="552" y="3536"/>
                  <a:pt x="688" y="3560"/>
                  <a:pt x="560" y="3408"/>
                </a:cubicBez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4338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36512" y="1197124"/>
            <a:ext cx="9216008" cy="647700"/>
          </a:xfrm>
          <a:prstGeom prst="rect">
            <a:avLst/>
          </a:prstGeom>
          <a:solidFill>
            <a:schemeClr val="accent1">
              <a:lumMod val="20000"/>
              <a:lumOff val="80000"/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fr-FR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Triangle du feu</a:t>
            </a:r>
          </a:p>
        </p:txBody>
      </p:sp>
      <p:sp>
        <p:nvSpPr>
          <p:cNvPr id="14342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36512" y="50800"/>
            <a:ext cx="9252520" cy="857920"/>
          </a:xfrm>
          <a:prstGeom prst="rect">
            <a:avLst/>
          </a:prstGeom>
          <a:solidFill>
            <a:schemeClr val="accent1">
              <a:lumMod val="20000"/>
              <a:lumOff val="80000"/>
              <a:alpha val="48000"/>
            </a:scheme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fr-FR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 FEU</a:t>
            </a:r>
          </a:p>
        </p:txBody>
      </p:sp>
      <p:sp>
        <p:nvSpPr>
          <p:cNvPr id="14346" name="Text 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2438400"/>
            <a:ext cx="9144000" cy="400110"/>
          </a:xfrm>
          <a:prstGeom prst="rect">
            <a:avLst/>
          </a:prstGeom>
          <a:solidFill>
            <a:schemeClr val="accent1">
              <a:lumMod val="20000"/>
              <a:lumOff val="80000"/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suffit d’éliminer un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côté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triangle pour éliminer le feu</a:t>
            </a:r>
          </a:p>
        </p:txBody>
      </p:sp>
      <p:sp>
        <p:nvSpPr>
          <p:cNvPr id="14347" name="Freeform 11"/>
          <p:cNvSpPr>
            <a:spLocks/>
          </p:cNvSpPr>
          <p:nvPr>
            <p:custDataLst>
              <p:tags r:id="rId5"/>
            </p:custDataLst>
          </p:nvPr>
        </p:nvSpPr>
        <p:spPr bwMode="auto">
          <a:xfrm>
            <a:off x="2590800" y="2946400"/>
            <a:ext cx="3810000" cy="4191000"/>
          </a:xfrm>
          <a:custGeom>
            <a:avLst/>
            <a:gdLst/>
            <a:ahLst/>
            <a:cxnLst>
              <a:cxn ang="0">
                <a:pos x="560" y="3408"/>
              </a:cxn>
              <a:cxn ang="0">
                <a:pos x="80" y="2640"/>
              </a:cxn>
              <a:cxn ang="0">
                <a:pos x="80" y="1872"/>
              </a:cxn>
              <a:cxn ang="0">
                <a:pos x="80" y="1536"/>
              </a:cxn>
              <a:cxn ang="0">
                <a:pos x="176" y="1920"/>
              </a:cxn>
              <a:cxn ang="0">
                <a:pos x="128" y="2208"/>
              </a:cxn>
              <a:cxn ang="0">
                <a:pos x="320" y="1632"/>
              </a:cxn>
              <a:cxn ang="0">
                <a:pos x="272" y="1152"/>
              </a:cxn>
              <a:cxn ang="0">
                <a:pos x="128" y="864"/>
              </a:cxn>
              <a:cxn ang="0">
                <a:pos x="128" y="576"/>
              </a:cxn>
              <a:cxn ang="0">
                <a:pos x="272" y="384"/>
              </a:cxn>
              <a:cxn ang="0">
                <a:pos x="224" y="576"/>
              </a:cxn>
              <a:cxn ang="0">
                <a:pos x="368" y="336"/>
              </a:cxn>
              <a:cxn ang="0">
                <a:pos x="368" y="240"/>
              </a:cxn>
              <a:cxn ang="0">
                <a:pos x="416" y="480"/>
              </a:cxn>
              <a:cxn ang="0">
                <a:pos x="368" y="816"/>
              </a:cxn>
              <a:cxn ang="0">
                <a:pos x="608" y="1104"/>
              </a:cxn>
              <a:cxn ang="0">
                <a:pos x="656" y="672"/>
              </a:cxn>
              <a:cxn ang="0">
                <a:pos x="800" y="336"/>
              </a:cxn>
              <a:cxn ang="0">
                <a:pos x="752" y="528"/>
              </a:cxn>
              <a:cxn ang="0">
                <a:pos x="800" y="912"/>
              </a:cxn>
              <a:cxn ang="0">
                <a:pos x="848" y="672"/>
              </a:cxn>
              <a:cxn ang="0">
                <a:pos x="848" y="576"/>
              </a:cxn>
              <a:cxn ang="0">
                <a:pos x="896" y="816"/>
              </a:cxn>
              <a:cxn ang="0">
                <a:pos x="1040" y="384"/>
              </a:cxn>
              <a:cxn ang="0">
                <a:pos x="1040" y="144"/>
              </a:cxn>
              <a:cxn ang="0">
                <a:pos x="1184" y="576"/>
              </a:cxn>
              <a:cxn ang="0">
                <a:pos x="1088" y="768"/>
              </a:cxn>
              <a:cxn ang="0">
                <a:pos x="1424" y="528"/>
              </a:cxn>
              <a:cxn ang="0">
                <a:pos x="1472" y="240"/>
              </a:cxn>
              <a:cxn ang="0">
                <a:pos x="1424" y="144"/>
              </a:cxn>
              <a:cxn ang="0">
                <a:pos x="1712" y="384"/>
              </a:cxn>
              <a:cxn ang="0">
                <a:pos x="1712" y="480"/>
              </a:cxn>
              <a:cxn ang="0">
                <a:pos x="1904" y="240"/>
              </a:cxn>
              <a:cxn ang="0">
                <a:pos x="2288" y="0"/>
              </a:cxn>
              <a:cxn ang="0">
                <a:pos x="2048" y="240"/>
              </a:cxn>
              <a:cxn ang="0">
                <a:pos x="2000" y="528"/>
              </a:cxn>
              <a:cxn ang="0">
                <a:pos x="2144" y="720"/>
              </a:cxn>
              <a:cxn ang="0">
                <a:pos x="2480" y="192"/>
              </a:cxn>
              <a:cxn ang="0">
                <a:pos x="2576" y="240"/>
              </a:cxn>
              <a:cxn ang="0">
                <a:pos x="2480" y="192"/>
              </a:cxn>
              <a:cxn ang="0">
                <a:pos x="2432" y="528"/>
              </a:cxn>
              <a:cxn ang="0">
                <a:pos x="2624" y="960"/>
              </a:cxn>
              <a:cxn ang="0">
                <a:pos x="2720" y="960"/>
              </a:cxn>
              <a:cxn ang="0">
                <a:pos x="3056" y="384"/>
              </a:cxn>
              <a:cxn ang="0">
                <a:pos x="3056" y="144"/>
              </a:cxn>
              <a:cxn ang="0">
                <a:pos x="3296" y="672"/>
              </a:cxn>
              <a:cxn ang="0">
                <a:pos x="3200" y="1248"/>
              </a:cxn>
              <a:cxn ang="0">
                <a:pos x="3104" y="1440"/>
              </a:cxn>
              <a:cxn ang="0">
                <a:pos x="3344" y="1152"/>
              </a:cxn>
              <a:cxn ang="0">
                <a:pos x="3488" y="912"/>
              </a:cxn>
              <a:cxn ang="0">
                <a:pos x="3344" y="1296"/>
              </a:cxn>
              <a:cxn ang="0">
                <a:pos x="3344" y="1680"/>
              </a:cxn>
              <a:cxn ang="0">
                <a:pos x="3248" y="1920"/>
              </a:cxn>
              <a:cxn ang="0">
                <a:pos x="3440" y="1728"/>
              </a:cxn>
              <a:cxn ang="0">
                <a:pos x="3296" y="2304"/>
              </a:cxn>
              <a:cxn ang="0">
                <a:pos x="3248" y="2496"/>
              </a:cxn>
              <a:cxn ang="0">
                <a:pos x="3488" y="2304"/>
              </a:cxn>
              <a:cxn ang="0">
                <a:pos x="3056" y="3072"/>
              </a:cxn>
              <a:cxn ang="0">
                <a:pos x="2864" y="3408"/>
              </a:cxn>
              <a:cxn ang="0">
                <a:pos x="2336" y="3504"/>
              </a:cxn>
              <a:cxn ang="0">
                <a:pos x="848" y="3552"/>
              </a:cxn>
              <a:cxn ang="0">
                <a:pos x="560" y="3408"/>
              </a:cxn>
            </a:cxnLst>
            <a:rect l="0" t="0" r="r" b="b"/>
            <a:pathLst>
              <a:path w="3520" h="3568">
                <a:moveTo>
                  <a:pt x="560" y="3408"/>
                </a:moveTo>
                <a:cubicBezTo>
                  <a:pt x="432" y="3256"/>
                  <a:pt x="160" y="2896"/>
                  <a:pt x="80" y="2640"/>
                </a:cubicBezTo>
                <a:cubicBezTo>
                  <a:pt x="0" y="2384"/>
                  <a:pt x="80" y="2056"/>
                  <a:pt x="80" y="1872"/>
                </a:cubicBezTo>
                <a:cubicBezTo>
                  <a:pt x="80" y="1688"/>
                  <a:pt x="64" y="1528"/>
                  <a:pt x="80" y="1536"/>
                </a:cubicBezTo>
                <a:cubicBezTo>
                  <a:pt x="96" y="1544"/>
                  <a:pt x="168" y="1808"/>
                  <a:pt x="176" y="1920"/>
                </a:cubicBezTo>
                <a:cubicBezTo>
                  <a:pt x="184" y="2032"/>
                  <a:pt x="104" y="2256"/>
                  <a:pt x="128" y="2208"/>
                </a:cubicBezTo>
                <a:cubicBezTo>
                  <a:pt x="152" y="2160"/>
                  <a:pt x="296" y="1808"/>
                  <a:pt x="320" y="1632"/>
                </a:cubicBezTo>
                <a:cubicBezTo>
                  <a:pt x="344" y="1456"/>
                  <a:pt x="304" y="1280"/>
                  <a:pt x="272" y="1152"/>
                </a:cubicBezTo>
                <a:cubicBezTo>
                  <a:pt x="240" y="1024"/>
                  <a:pt x="152" y="960"/>
                  <a:pt x="128" y="864"/>
                </a:cubicBezTo>
                <a:cubicBezTo>
                  <a:pt x="104" y="768"/>
                  <a:pt x="104" y="656"/>
                  <a:pt x="128" y="576"/>
                </a:cubicBezTo>
                <a:cubicBezTo>
                  <a:pt x="152" y="496"/>
                  <a:pt x="256" y="384"/>
                  <a:pt x="272" y="384"/>
                </a:cubicBezTo>
                <a:cubicBezTo>
                  <a:pt x="288" y="384"/>
                  <a:pt x="208" y="584"/>
                  <a:pt x="224" y="576"/>
                </a:cubicBezTo>
                <a:cubicBezTo>
                  <a:pt x="240" y="568"/>
                  <a:pt x="344" y="392"/>
                  <a:pt x="368" y="336"/>
                </a:cubicBezTo>
                <a:cubicBezTo>
                  <a:pt x="392" y="280"/>
                  <a:pt x="360" y="216"/>
                  <a:pt x="368" y="240"/>
                </a:cubicBezTo>
                <a:cubicBezTo>
                  <a:pt x="376" y="264"/>
                  <a:pt x="416" y="384"/>
                  <a:pt x="416" y="480"/>
                </a:cubicBezTo>
                <a:cubicBezTo>
                  <a:pt x="416" y="576"/>
                  <a:pt x="336" y="712"/>
                  <a:pt x="368" y="816"/>
                </a:cubicBezTo>
                <a:cubicBezTo>
                  <a:pt x="400" y="920"/>
                  <a:pt x="560" y="1128"/>
                  <a:pt x="608" y="1104"/>
                </a:cubicBezTo>
                <a:cubicBezTo>
                  <a:pt x="656" y="1080"/>
                  <a:pt x="624" y="800"/>
                  <a:pt x="656" y="672"/>
                </a:cubicBezTo>
                <a:cubicBezTo>
                  <a:pt x="688" y="544"/>
                  <a:pt x="784" y="360"/>
                  <a:pt x="800" y="336"/>
                </a:cubicBezTo>
                <a:cubicBezTo>
                  <a:pt x="816" y="312"/>
                  <a:pt x="752" y="432"/>
                  <a:pt x="752" y="528"/>
                </a:cubicBezTo>
                <a:cubicBezTo>
                  <a:pt x="752" y="624"/>
                  <a:pt x="784" y="888"/>
                  <a:pt x="800" y="912"/>
                </a:cubicBezTo>
                <a:cubicBezTo>
                  <a:pt x="816" y="936"/>
                  <a:pt x="840" y="728"/>
                  <a:pt x="848" y="672"/>
                </a:cubicBezTo>
                <a:cubicBezTo>
                  <a:pt x="856" y="616"/>
                  <a:pt x="840" y="552"/>
                  <a:pt x="848" y="576"/>
                </a:cubicBezTo>
                <a:cubicBezTo>
                  <a:pt x="856" y="600"/>
                  <a:pt x="864" y="848"/>
                  <a:pt x="896" y="816"/>
                </a:cubicBezTo>
                <a:cubicBezTo>
                  <a:pt x="928" y="784"/>
                  <a:pt x="1016" y="496"/>
                  <a:pt x="1040" y="384"/>
                </a:cubicBezTo>
                <a:cubicBezTo>
                  <a:pt x="1064" y="272"/>
                  <a:pt x="1016" y="112"/>
                  <a:pt x="1040" y="144"/>
                </a:cubicBezTo>
                <a:cubicBezTo>
                  <a:pt x="1064" y="176"/>
                  <a:pt x="1176" y="472"/>
                  <a:pt x="1184" y="576"/>
                </a:cubicBezTo>
                <a:cubicBezTo>
                  <a:pt x="1192" y="680"/>
                  <a:pt x="1048" y="776"/>
                  <a:pt x="1088" y="768"/>
                </a:cubicBezTo>
                <a:cubicBezTo>
                  <a:pt x="1128" y="760"/>
                  <a:pt x="1360" y="616"/>
                  <a:pt x="1424" y="528"/>
                </a:cubicBezTo>
                <a:cubicBezTo>
                  <a:pt x="1488" y="440"/>
                  <a:pt x="1472" y="304"/>
                  <a:pt x="1472" y="240"/>
                </a:cubicBezTo>
                <a:cubicBezTo>
                  <a:pt x="1472" y="176"/>
                  <a:pt x="1384" y="120"/>
                  <a:pt x="1424" y="144"/>
                </a:cubicBezTo>
                <a:cubicBezTo>
                  <a:pt x="1464" y="168"/>
                  <a:pt x="1664" y="328"/>
                  <a:pt x="1712" y="384"/>
                </a:cubicBezTo>
                <a:cubicBezTo>
                  <a:pt x="1760" y="440"/>
                  <a:pt x="1680" y="504"/>
                  <a:pt x="1712" y="480"/>
                </a:cubicBezTo>
                <a:cubicBezTo>
                  <a:pt x="1744" y="456"/>
                  <a:pt x="1808" y="320"/>
                  <a:pt x="1904" y="240"/>
                </a:cubicBezTo>
                <a:cubicBezTo>
                  <a:pt x="2000" y="160"/>
                  <a:pt x="2264" y="0"/>
                  <a:pt x="2288" y="0"/>
                </a:cubicBezTo>
                <a:cubicBezTo>
                  <a:pt x="2312" y="0"/>
                  <a:pt x="2096" y="152"/>
                  <a:pt x="2048" y="240"/>
                </a:cubicBezTo>
                <a:cubicBezTo>
                  <a:pt x="2000" y="328"/>
                  <a:pt x="1984" y="448"/>
                  <a:pt x="2000" y="528"/>
                </a:cubicBezTo>
                <a:cubicBezTo>
                  <a:pt x="2016" y="608"/>
                  <a:pt x="2064" y="776"/>
                  <a:pt x="2144" y="720"/>
                </a:cubicBezTo>
                <a:cubicBezTo>
                  <a:pt x="2224" y="664"/>
                  <a:pt x="2408" y="272"/>
                  <a:pt x="2480" y="192"/>
                </a:cubicBezTo>
                <a:cubicBezTo>
                  <a:pt x="2552" y="112"/>
                  <a:pt x="2576" y="240"/>
                  <a:pt x="2576" y="240"/>
                </a:cubicBezTo>
                <a:cubicBezTo>
                  <a:pt x="2576" y="240"/>
                  <a:pt x="2504" y="144"/>
                  <a:pt x="2480" y="192"/>
                </a:cubicBezTo>
                <a:cubicBezTo>
                  <a:pt x="2456" y="240"/>
                  <a:pt x="2408" y="400"/>
                  <a:pt x="2432" y="528"/>
                </a:cubicBezTo>
                <a:cubicBezTo>
                  <a:pt x="2456" y="656"/>
                  <a:pt x="2576" y="888"/>
                  <a:pt x="2624" y="960"/>
                </a:cubicBezTo>
                <a:cubicBezTo>
                  <a:pt x="2672" y="1032"/>
                  <a:pt x="2648" y="1056"/>
                  <a:pt x="2720" y="960"/>
                </a:cubicBezTo>
                <a:cubicBezTo>
                  <a:pt x="2792" y="864"/>
                  <a:pt x="3000" y="520"/>
                  <a:pt x="3056" y="384"/>
                </a:cubicBezTo>
                <a:cubicBezTo>
                  <a:pt x="3112" y="248"/>
                  <a:pt x="3016" y="96"/>
                  <a:pt x="3056" y="144"/>
                </a:cubicBezTo>
                <a:cubicBezTo>
                  <a:pt x="3096" y="192"/>
                  <a:pt x="3272" y="488"/>
                  <a:pt x="3296" y="672"/>
                </a:cubicBezTo>
                <a:cubicBezTo>
                  <a:pt x="3320" y="856"/>
                  <a:pt x="3232" y="1120"/>
                  <a:pt x="3200" y="1248"/>
                </a:cubicBezTo>
                <a:cubicBezTo>
                  <a:pt x="3168" y="1376"/>
                  <a:pt x="3080" y="1456"/>
                  <a:pt x="3104" y="1440"/>
                </a:cubicBezTo>
                <a:cubicBezTo>
                  <a:pt x="3128" y="1424"/>
                  <a:pt x="3280" y="1240"/>
                  <a:pt x="3344" y="1152"/>
                </a:cubicBezTo>
                <a:cubicBezTo>
                  <a:pt x="3408" y="1064"/>
                  <a:pt x="3488" y="888"/>
                  <a:pt x="3488" y="912"/>
                </a:cubicBezTo>
                <a:cubicBezTo>
                  <a:pt x="3488" y="936"/>
                  <a:pt x="3368" y="1168"/>
                  <a:pt x="3344" y="1296"/>
                </a:cubicBezTo>
                <a:cubicBezTo>
                  <a:pt x="3320" y="1424"/>
                  <a:pt x="3360" y="1576"/>
                  <a:pt x="3344" y="1680"/>
                </a:cubicBezTo>
                <a:cubicBezTo>
                  <a:pt x="3328" y="1784"/>
                  <a:pt x="3232" y="1912"/>
                  <a:pt x="3248" y="1920"/>
                </a:cubicBezTo>
                <a:cubicBezTo>
                  <a:pt x="3264" y="1928"/>
                  <a:pt x="3432" y="1664"/>
                  <a:pt x="3440" y="1728"/>
                </a:cubicBezTo>
                <a:cubicBezTo>
                  <a:pt x="3448" y="1792"/>
                  <a:pt x="3328" y="2176"/>
                  <a:pt x="3296" y="2304"/>
                </a:cubicBezTo>
                <a:cubicBezTo>
                  <a:pt x="3264" y="2432"/>
                  <a:pt x="3216" y="2496"/>
                  <a:pt x="3248" y="2496"/>
                </a:cubicBezTo>
                <a:cubicBezTo>
                  <a:pt x="3280" y="2496"/>
                  <a:pt x="3520" y="2208"/>
                  <a:pt x="3488" y="2304"/>
                </a:cubicBezTo>
                <a:cubicBezTo>
                  <a:pt x="3456" y="2400"/>
                  <a:pt x="3160" y="2888"/>
                  <a:pt x="3056" y="3072"/>
                </a:cubicBezTo>
                <a:cubicBezTo>
                  <a:pt x="2952" y="3256"/>
                  <a:pt x="2984" y="3336"/>
                  <a:pt x="2864" y="3408"/>
                </a:cubicBezTo>
                <a:cubicBezTo>
                  <a:pt x="2744" y="3480"/>
                  <a:pt x="2672" y="3480"/>
                  <a:pt x="2336" y="3504"/>
                </a:cubicBezTo>
                <a:cubicBezTo>
                  <a:pt x="2000" y="3528"/>
                  <a:pt x="1144" y="3568"/>
                  <a:pt x="848" y="3552"/>
                </a:cubicBezTo>
                <a:cubicBezTo>
                  <a:pt x="552" y="3536"/>
                  <a:pt x="688" y="3560"/>
                  <a:pt x="560" y="3408"/>
                </a:cubicBez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4348" name="Freeform 12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3581400" y="4546600"/>
            <a:ext cx="1905000" cy="2590800"/>
          </a:xfrm>
          <a:custGeom>
            <a:avLst/>
            <a:gdLst/>
            <a:ahLst/>
            <a:cxnLst>
              <a:cxn ang="0">
                <a:pos x="560" y="3408"/>
              </a:cxn>
              <a:cxn ang="0">
                <a:pos x="80" y="2640"/>
              </a:cxn>
              <a:cxn ang="0">
                <a:pos x="80" y="1872"/>
              </a:cxn>
              <a:cxn ang="0">
                <a:pos x="80" y="1536"/>
              </a:cxn>
              <a:cxn ang="0">
                <a:pos x="176" y="1920"/>
              </a:cxn>
              <a:cxn ang="0">
                <a:pos x="128" y="2208"/>
              </a:cxn>
              <a:cxn ang="0">
                <a:pos x="320" y="1632"/>
              </a:cxn>
              <a:cxn ang="0">
                <a:pos x="272" y="1152"/>
              </a:cxn>
              <a:cxn ang="0">
                <a:pos x="128" y="864"/>
              </a:cxn>
              <a:cxn ang="0">
                <a:pos x="128" y="576"/>
              </a:cxn>
              <a:cxn ang="0">
                <a:pos x="272" y="384"/>
              </a:cxn>
              <a:cxn ang="0">
                <a:pos x="224" y="576"/>
              </a:cxn>
              <a:cxn ang="0">
                <a:pos x="368" y="336"/>
              </a:cxn>
              <a:cxn ang="0">
                <a:pos x="368" y="240"/>
              </a:cxn>
              <a:cxn ang="0">
                <a:pos x="416" y="480"/>
              </a:cxn>
              <a:cxn ang="0">
                <a:pos x="368" y="816"/>
              </a:cxn>
              <a:cxn ang="0">
                <a:pos x="608" y="1104"/>
              </a:cxn>
              <a:cxn ang="0">
                <a:pos x="656" y="672"/>
              </a:cxn>
              <a:cxn ang="0">
                <a:pos x="800" y="336"/>
              </a:cxn>
              <a:cxn ang="0">
                <a:pos x="752" y="528"/>
              </a:cxn>
              <a:cxn ang="0">
                <a:pos x="800" y="912"/>
              </a:cxn>
              <a:cxn ang="0">
                <a:pos x="848" y="672"/>
              </a:cxn>
              <a:cxn ang="0">
                <a:pos x="848" y="576"/>
              </a:cxn>
              <a:cxn ang="0">
                <a:pos x="896" y="816"/>
              </a:cxn>
              <a:cxn ang="0">
                <a:pos x="1040" y="384"/>
              </a:cxn>
              <a:cxn ang="0">
                <a:pos x="1040" y="144"/>
              </a:cxn>
              <a:cxn ang="0">
                <a:pos x="1184" y="576"/>
              </a:cxn>
              <a:cxn ang="0">
                <a:pos x="1088" y="768"/>
              </a:cxn>
              <a:cxn ang="0">
                <a:pos x="1424" y="528"/>
              </a:cxn>
              <a:cxn ang="0">
                <a:pos x="1472" y="240"/>
              </a:cxn>
              <a:cxn ang="0">
                <a:pos x="1424" y="144"/>
              </a:cxn>
              <a:cxn ang="0">
                <a:pos x="1712" y="384"/>
              </a:cxn>
              <a:cxn ang="0">
                <a:pos x="1712" y="480"/>
              </a:cxn>
              <a:cxn ang="0">
                <a:pos x="1904" y="240"/>
              </a:cxn>
              <a:cxn ang="0">
                <a:pos x="2288" y="0"/>
              </a:cxn>
              <a:cxn ang="0">
                <a:pos x="2048" y="240"/>
              </a:cxn>
              <a:cxn ang="0">
                <a:pos x="2000" y="528"/>
              </a:cxn>
              <a:cxn ang="0">
                <a:pos x="2144" y="720"/>
              </a:cxn>
              <a:cxn ang="0">
                <a:pos x="2480" y="192"/>
              </a:cxn>
              <a:cxn ang="0">
                <a:pos x="2576" y="240"/>
              </a:cxn>
              <a:cxn ang="0">
                <a:pos x="2480" y="192"/>
              </a:cxn>
              <a:cxn ang="0">
                <a:pos x="2432" y="528"/>
              </a:cxn>
              <a:cxn ang="0">
                <a:pos x="2624" y="960"/>
              </a:cxn>
              <a:cxn ang="0">
                <a:pos x="2720" y="960"/>
              </a:cxn>
              <a:cxn ang="0">
                <a:pos x="3056" y="384"/>
              </a:cxn>
              <a:cxn ang="0">
                <a:pos x="3056" y="144"/>
              </a:cxn>
              <a:cxn ang="0">
                <a:pos x="3296" y="672"/>
              </a:cxn>
              <a:cxn ang="0">
                <a:pos x="3200" y="1248"/>
              </a:cxn>
              <a:cxn ang="0">
                <a:pos x="3104" y="1440"/>
              </a:cxn>
              <a:cxn ang="0">
                <a:pos x="3344" y="1152"/>
              </a:cxn>
              <a:cxn ang="0">
                <a:pos x="3488" y="912"/>
              </a:cxn>
              <a:cxn ang="0">
                <a:pos x="3344" y="1296"/>
              </a:cxn>
              <a:cxn ang="0">
                <a:pos x="3344" y="1680"/>
              </a:cxn>
              <a:cxn ang="0">
                <a:pos x="3248" y="1920"/>
              </a:cxn>
              <a:cxn ang="0">
                <a:pos x="3440" y="1728"/>
              </a:cxn>
              <a:cxn ang="0">
                <a:pos x="3296" y="2304"/>
              </a:cxn>
              <a:cxn ang="0">
                <a:pos x="3248" y="2496"/>
              </a:cxn>
              <a:cxn ang="0">
                <a:pos x="3488" y="2304"/>
              </a:cxn>
              <a:cxn ang="0">
                <a:pos x="3056" y="3072"/>
              </a:cxn>
              <a:cxn ang="0">
                <a:pos x="2864" y="3408"/>
              </a:cxn>
              <a:cxn ang="0">
                <a:pos x="2336" y="3504"/>
              </a:cxn>
              <a:cxn ang="0">
                <a:pos x="848" y="3552"/>
              </a:cxn>
              <a:cxn ang="0">
                <a:pos x="560" y="3408"/>
              </a:cxn>
            </a:cxnLst>
            <a:rect l="0" t="0" r="r" b="b"/>
            <a:pathLst>
              <a:path w="3520" h="3568">
                <a:moveTo>
                  <a:pt x="560" y="3408"/>
                </a:moveTo>
                <a:cubicBezTo>
                  <a:pt x="432" y="3256"/>
                  <a:pt x="160" y="2896"/>
                  <a:pt x="80" y="2640"/>
                </a:cubicBezTo>
                <a:cubicBezTo>
                  <a:pt x="0" y="2384"/>
                  <a:pt x="80" y="2056"/>
                  <a:pt x="80" y="1872"/>
                </a:cubicBezTo>
                <a:cubicBezTo>
                  <a:pt x="80" y="1688"/>
                  <a:pt x="64" y="1528"/>
                  <a:pt x="80" y="1536"/>
                </a:cubicBezTo>
                <a:cubicBezTo>
                  <a:pt x="96" y="1544"/>
                  <a:pt x="168" y="1808"/>
                  <a:pt x="176" y="1920"/>
                </a:cubicBezTo>
                <a:cubicBezTo>
                  <a:pt x="184" y="2032"/>
                  <a:pt x="104" y="2256"/>
                  <a:pt x="128" y="2208"/>
                </a:cubicBezTo>
                <a:cubicBezTo>
                  <a:pt x="152" y="2160"/>
                  <a:pt x="296" y="1808"/>
                  <a:pt x="320" y="1632"/>
                </a:cubicBezTo>
                <a:cubicBezTo>
                  <a:pt x="344" y="1456"/>
                  <a:pt x="304" y="1280"/>
                  <a:pt x="272" y="1152"/>
                </a:cubicBezTo>
                <a:cubicBezTo>
                  <a:pt x="240" y="1024"/>
                  <a:pt x="152" y="960"/>
                  <a:pt x="128" y="864"/>
                </a:cubicBezTo>
                <a:cubicBezTo>
                  <a:pt x="104" y="768"/>
                  <a:pt x="104" y="656"/>
                  <a:pt x="128" y="576"/>
                </a:cubicBezTo>
                <a:cubicBezTo>
                  <a:pt x="152" y="496"/>
                  <a:pt x="256" y="384"/>
                  <a:pt x="272" y="384"/>
                </a:cubicBezTo>
                <a:cubicBezTo>
                  <a:pt x="288" y="384"/>
                  <a:pt x="208" y="584"/>
                  <a:pt x="224" y="576"/>
                </a:cubicBezTo>
                <a:cubicBezTo>
                  <a:pt x="240" y="568"/>
                  <a:pt x="344" y="392"/>
                  <a:pt x="368" y="336"/>
                </a:cubicBezTo>
                <a:cubicBezTo>
                  <a:pt x="392" y="280"/>
                  <a:pt x="360" y="216"/>
                  <a:pt x="368" y="240"/>
                </a:cubicBezTo>
                <a:cubicBezTo>
                  <a:pt x="376" y="264"/>
                  <a:pt x="416" y="384"/>
                  <a:pt x="416" y="480"/>
                </a:cubicBezTo>
                <a:cubicBezTo>
                  <a:pt x="416" y="576"/>
                  <a:pt x="336" y="712"/>
                  <a:pt x="368" y="816"/>
                </a:cubicBezTo>
                <a:cubicBezTo>
                  <a:pt x="400" y="920"/>
                  <a:pt x="560" y="1128"/>
                  <a:pt x="608" y="1104"/>
                </a:cubicBezTo>
                <a:cubicBezTo>
                  <a:pt x="656" y="1080"/>
                  <a:pt x="624" y="800"/>
                  <a:pt x="656" y="672"/>
                </a:cubicBezTo>
                <a:cubicBezTo>
                  <a:pt x="688" y="544"/>
                  <a:pt x="784" y="360"/>
                  <a:pt x="800" y="336"/>
                </a:cubicBezTo>
                <a:cubicBezTo>
                  <a:pt x="816" y="312"/>
                  <a:pt x="752" y="432"/>
                  <a:pt x="752" y="528"/>
                </a:cubicBezTo>
                <a:cubicBezTo>
                  <a:pt x="752" y="624"/>
                  <a:pt x="784" y="888"/>
                  <a:pt x="800" y="912"/>
                </a:cubicBezTo>
                <a:cubicBezTo>
                  <a:pt x="816" y="936"/>
                  <a:pt x="840" y="728"/>
                  <a:pt x="848" y="672"/>
                </a:cubicBezTo>
                <a:cubicBezTo>
                  <a:pt x="856" y="616"/>
                  <a:pt x="840" y="552"/>
                  <a:pt x="848" y="576"/>
                </a:cubicBezTo>
                <a:cubicBezTo>
                  <a:pt x="856" y="600"/>
                  <a:pt x="864" y="848"/>
                  <a:pt x="896" y="816"/>
                </a:cubicBezTo>
                <a:cubicBezTo>
                  <a:pt x="928" y="784"/>
                  <a:pt x="1016" y="496"/>
                  <a:pt x="1040" y="384"/>
                </a:cubicBezTo>
                <a:cubicBezTo>
                  <a:pt x="1064" y="272"/>
                  <a:pt x="1016" y="112"/>
                  <a:pt x="1040" y="144"/>
                </a:cubicBezTo>
                <a:cubicBezTo>
                  <a:pt x="1064" y="176"/>
                  <a:pt x="1176" y="472"/>
                  <a:pt x="1184" y="576"/>
                </a:cubicBezTo>
                <a:cubicBezTo>
                  <a:pt x="1192" y="680"/>
                  <a:pt x="1048" y="776"/>
                  <a:pt x="1088" y="768"/>
                </a:cubicBezTo>
                <a:cubicBezTo>
                  <a:pt x="1128" y="760"/>
                  <a:pt x="1360" y="616"/>
                  <a:pt x="1424" y="528"/>
                </a:cubicBezTo>
                <a:cubicBezTo>
                  <a:pt x="1488" y="440"/>
                  <a:pt x="1472" y="304"/>
                  <a:pt x="1472" y="240"/>
                </a:cubicBezTo>
                <a:cubicBezTo>
                  <a:pt x="1472" y="176"/>
                  <a:pt x="1384" y="120"/>
                  <a:pt x="1424" y="144"/>
                </a:cubicBezTo>
                <a:cubicBezTo>
                  <a:pt x="1464" y="168"/>
                  <a:pt x="1664" y="328"/>
                  <a:pt x="1712" y="384"/>
                </a:cubicBezTo>
                <a:cubicBezTo>
                  <a:pt x="1760" y="440"/>
                  <a:pt x="1680" y="504"/>
                  <a:pt x="1712" y="480"/>
                </a:cubicBezTo>
                <a:cubicBezTo>
                  <a:pt x="1744" y="456"/>
                  <a:pt x="1808" y="320"/>
                  <a:pt x="1904" y="240"/>
                </a:cubicBezTo>
                <a:cubicBezTo>
                  <a:pt x="2000" y="160"/>
                  <a:pt x="2264" y="0"/>
                  <a:pt x="2288" y="0"/>
                </a:cubicBezTo>
                <a:cubicBezTo>
                  <a:pt x="2312" y="0"/>
                  <a:pt x="2096" y="152"/>
                  <a:pt x="2048" y="240"/>
                </a:cubicBezTo>
                <a:cubicBezTo>
                  <a:pt x="2000" y="328"/>
                  <a:pt x="1984" y="448"/>
                  <a:pt x="2000" y="528"/>
                </a:cubicBezTo>
                <a:cubicBezTo>
                  <a:pt x="2016" y="608"/>
                  <a:pt x="2064" y="776"/>
                  <a:pt x="2144" y="720"/>
                </a:cubicBezTo>
                <a:cubicBezTo>
                  <a:pt x="2224" y="664"/>
                  <a:pt x="2408" y="272"/>
                  <a:pt x="2480" y="192"/>
                </a:cubicBezTo>
                <a:cubicBezTo>
                  <a:pt x="2552" y="112"/>
                  <a:pt x="2576" y="240"/>
                  <a:pt x="2576" y="240"/>
                </a:cubicBezTo>
                <a:cubicBezTo>
                  <a:pt x="2576" y="240"/>
                  <a:pt x="2504" y="144"/>
                  <a:pt x="2480" y="192"/>
                </a:cubicBezTo>
                <a:cubicBezTo>
                  <a:pt x="2456" y="240"/>
                  <a:pt x="2408" y="400"/>
                  <a:pt x="2432" y="528"/>
                </a:cubicBezTo>
                <a:cubicBezTo>
                  <a:pt x="2456" y="656"/>
                  <a:pt x="2576" y="888"/>
                  <a:pt x="2624" y="960"/>
                </a:cubicBezTo>
                <a:cubicBezTo>
                  <a:pt x="2672" y="1032"/>
                  <a:pt x="2648" y="1056"/>
                  <a:pt x="2720" y="960"/>
                </a:cubicBezTo>
                <a:cubicBezTo>
                  <a:pt x="2792" y="864"/>
                  <a:pt x="3000" y="520"/>
                  <a:pt x="3056" y="384"/>
                </a:cubicBezTo>
                <a:cubicBezTo>
                  <a:pt x="3112" y="248"/>
                  <a:pt x="3016" y="96"/>
                  <a:pt x="3056" y="144"/>
                </a:cubicBezTo>
                <a:cubicBezTo>
                  <a:pt x="3096" y="192"/>
                  <a:pt x="3272" y="488"/>
                  <a:pt x="3296" y="672"/>
                </a:cubicBezTo>
                <a:cubicBezTo>
                  <a:pt x="3320" y="856"/>
                  <a:pt x="3232" y="1120"/>
                  <a:pt x="3200" y="1248"/>
                </a:cubicBezTo>
                <a:cubicBezTo>
                  <a:pt x="3168" y="1376"/>
                  <a:pt x="3080" y="1456"/>
                  <a:pt x="3104" y="1440"/>
                </a:cubicBezTo>
                <a:cubicBezTo>
                  <a:pt x="3128" y="1424"/>
                  <a:pt x="3280" y="1240"/>
                  <a:pt x="3344" y="1152"/>
                </a:cubicBezTo>
                <a:cubicBezTo>
                  <a:pt x="3408" y="1064"/>
                  <a:pt x="3488" y="888"/>
                  <a:pt x="3488" y="912"/>
                </a:cubicBezTo>
                <a:cubicBezTo>
                  <a:pt x="3488" y="936"/>
                  <a:pt x="3368" y="1168"/>
                  <a:pt x="3344" y="1296"/>
                </a:cubicBezTo>
                <a:cubicBezTo>
                  <a:pt x="3320" y="1424"/>
                  <a:pt x="3360" y="1576"/>
                  <a:pt x="3344" y="1680"/>
                </a:cubicBezTo>
                <a:cubicBezTo>
                  <a:pt x="3328" y="1784"/>
                  <a:pt x="3232" y="1912"/>
                  <a:pt x="3248" y="1920"/>
                </a:cubicBezTo>
                <a:cubicBezTo>
                  <a:pt x="3264" y="1928"/>
                  <a:pt x="3432" y="1664"/>
                  <a:pt x="3440" y="1728"/>
                </a:cubicBezTo>
                <a:cubicBezTo>
                  <a:pt x="3448" y="1792"/>
                  <a:pt x="3328" y="2176"/>
                  <a:pt x="3296" y="2304"/>
                </a:cubicBezTo>
                <a:cubicBezTo>
                  <a:pt x="3264" y="2432"/>
                  <a:pt x="3216" y="2496"/>
                  <a:pt x="3248" y="2496"/>
                </a:cubicBezTo>
                <a:cubicBezTo>
                  <a:pt x="3280" y="2496"/>
                  <a:pt x="3520" y="2208"/>
                  <a:pt x="3488" y="2304"/>
                </a:cubicBezTo>
                <a:cubicBezTo>
                  <a:pt x="3456" y="2400"/>
                  <a:pt x="3160" y="2888"/>
                  <a:pt x="3056" y="3072"/>
                </a:cubicBezTo>
                <a:cubicBezTo>
                  <a:pt x="2952" y="3256"/>
                  <a:pt x="2984" y="3336"/>
                  <a:pt x="2864" y="3408"/>
                </a:cubicBezTo>
                <a:cubicBezTo>
                  <a:pt x="2744" y="3480"/>
                  <a:pt x="2672" y="3480"/>
                  <a:pt x="2336" y="3504"/>
                </a:cubicBezTo>
                <a:cubicBezTo>
                  <a:pt x="2000" y="3528"/>
                  <a:pt x="1144" y="3568"/>
                  <a:pt x="848" y="3552"/>
                </a:cubicBezTo>
                <a:cubicBezTo>
                  <a:pt x="552" y="3536"/>
                  <a:pt x="688" y="3560"/>
                  <a:pt x="560" y="3408"/>
                </a:cubicBez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4339" name="AutoShape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3177231">
            <a:off x="1411287" y="4202113"/>
            <a:ext cx="3649663" cy="528638"/>
          </a:xfrm>
          <a:prstGeom prst="flowChartPreparation">
            <a:avLst/>
          </a:prstGeom>
          <a:gradFill rotWithShape="0">
            <a:gsLst>
              <a:gs pos="0">
                <a:srgbClr val="FFFF00"/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Combustible:</a:t>
            </a:r>
          </a:p>
        </p:txBody>
      </p:sp>
      <p:sp>
        <p:nvSpPr>
          <p:cNvPr id="14340" name="AutoShape 4">
            <a:hlinkHover r:id="" action="ppaction://noaction" highlightClick="1"/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3124895">
            <a:off x="3617119" y="4206081"/>
            <a:ext cx="3657600" cy="528638"/>
          </a:xfrm>
          <a:prstGeom prst="flowChartPreparation">
            <a:avLst/>
          </a:prstGeom>
          <a:gradFill rotWithShape="0">
            <a:gsLst>
              <a:gs pos="0">
                <a:srgbClr val="FFFF00"/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sz="2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Comburant</a:t>
            </a: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:</a:t>
            </a:r>
          </a:p>
        </p:txBody>
      </p:sp>
      <p:sp>
        <p:nvSpPr>
          <p:cNvPr id="14341" name="AutoShape 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33600" y="5613400"/>
            <a:ext cx="4487863" cy="528638"/>
          </a:xfrm>
          <a:prstGeom prst="flowChartPreparation">
            <a:avLst/>
          </a:prstGeom>
          <a:gradFill rotWithShape="0">
            <a:gsLst>
              <a:gs pos="0">
                <a:schemeClr val="bg1"/>
              </a:gs>
              <a:gs pos="100000">
                <a:srgbClr val="6633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Source d’énergie</a:t>
            </a:r>
          </a:p>
        </p:txBody>
      </p:sp>
      <p:sp>
        <p:nvSpPr>
          <p:cNvPr id="2" name="Rectangle 1"/>
          <p:cNvSpPr/>
          <p:nvPr>
            <p:custDataLst>
              <p:tags r:id="rId10"/>
            </p:custDataLst>
          </p:nvPr>
        </p:nvSpPr>
        <p:spPr bwMode="auto">
          <a:xfrm>
            <a:off x="1835696" y="2865249"/>
            <a:ext cx="5040560" cy="4020135"/>
          </a:xfrm>
          <a:prstGeom prst="rect">
            <a:avLst/>
          </a:prstGeom>
          <a:solidFill>
            <a:schemeClr val="accent1">
              <a:lumMod val="60000"/>
              <a:lumOff val="40000"/>
              <a:alpha val="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Clic</a:t>
            </a:r>
          </a:p>
        </p:txBody>
      </p:sp>
      <p:sp>
        <p:nvSpPr>
          <p:cNvPr id="13" name="Rectangle 12"/>
          <p:cNvSpPr/>
          <p:nvPr>
            <p:custDataLst>
              <p:tags r:id="rId11"/>
            </p:custDataLst>
          </p:nvPr>
        </p:nvSpPr>
        <p:spPr bwMode="auto">
          <a:xfrm>
            <a:off x="1835696" y="2865249"/>
            <a:ext cx="5040560" cy="4020135"/>
          </a:xfrm>
          <a:prstGeom prst="rect">
            <a:avLst/>
          </a:prstGeom>
          <a:solidFill>
            <a:schemeClr val="accent1">
              <a:lumMod val="60000"/>
              <a:lumOff val="40000"/>
              <a:alpha val="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Clic</a:t>
            </a:r>
          </a:p>
        </p:txBody>
      </p:sp>
      <p:sp>
        <p:nvSpPr>
          <p:cNvPr id="14" name="Rectangle 13"/>
          <p:cNvSpPr/>
          <p:nvPr>
            <p:custDataLst>
              <p:tags r:id="rId12"/>
            </p:custDataLst>
          </p:nvPr>
        </p:nvSpPr>
        <p:spPr bwMode="auto">
          <a:xfrm>
            <a:off x="1835696" y="2865249"/>
            <a:ext cx="5040560" cy="4020135"/>
          </a:xfrm>
          <a:prstGeom prst="rect">
            <a:avLst/>
          </a:prstGeom>
          <a:solidFill>
            <a:schemeClr val="accent1">
              <a:lumMod val="60000"/>
              <a:lumOff val="40000"/>
              <a:alpha val="2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rPr>
              <a:t>Clic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4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5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4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10" presetClass="exit" presetSubtype="0" fill="hold" grpId="3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500"/>
                            </p:stCondLst>
                            <p:childTnLst>
                              <p:par>
                                <p:cTn id="91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500"/>
                            </p:stCondLst>
                            <p:childTnLst>
                              <p:par>
                                <p:cTn id="98" presetID="10" presetClass="exit" presetSubtype="0" fill="hold" grpId="2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39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0" presetClass="entr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14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0" presetClass="exit" presetSubtype="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3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10" presetClass="exit" presetSubtype="0" fill="hold" grpId="4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41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345" grpId="0" animBg="1"/>
      <p:bldP spid="14345" grpId="1" animBg="1"/>
      <p:bldP spid="14345" grpId="2" animBg="1"/>
      <p:bldP spid="14345" grpId="3" animBg="1"/>
      <p:bldP spid="14345" grpId="4" animBg="1"/>
      <p:bldP spid="14345" grpId="5" animBg="1"/>
      <p:bldP spid="14345" grpId="6" animBg="1"/>
      <p:bldP spid="14338" grpId="0" animBg="1" autoUpdateAnimBg="0"/>
      <p:bldP spid="14342" grpId="0" animBg="1" autoUpdateAnimBg="0"/>
      <p:bldP spid="14346" grpId="0" animBg="1" autoUpdateAnimBg="0"/>
      <p:bldP spid="14347" grpId="0" animBg="1"/>
      <p:bldP spid="14347" grpId="1" animBg="1"/>
      <p:bldP spid="14347" grpId="2" animBg="1"/>
      <p:bldP spid="14347" grpId="3" animBg="1"/>
      <p:bldP spid="14347" grpId="4" animBg="1"/>
      <p:bldP spid="14348" grpId="0" animBg="1"/>
      <p:bldP spid="14348" grpId="1" animBg="1"/>
      <p:bldP spid="14348" grpId="2" animBg="1"/>
      <p:bldP spid="14348" grpId="3" animBg="1"/>
      <p:bldP spid="14348" grpId="4" animBg="1"/>
      <p:bldP spid="14339" grpId="0" animBg="1" autoUpdateAnimBg="0"/>
      <p:bldP spid="14339" grpId="1" animBg="1"/>
      <p:bldP spid="14339" grpId="2" animBg="1"/>
      <p:bldP spid="14340" grpId="0" animBg="1" autoUpdateAnimBg="0"/>
      <p:bldP spid="14340" grpId="1" animBg="1"/>
      <p:bldP spid="14340" grpId="2" animBg="1"/>
      <p:bldP spid="14341" grpId="0" animBg="1" autoUpdateAnimBg="0"/>
      <p:bldP spid="14341" grpId="1" animBg="1"/>
      <p:bldP spid="14341" grpId="2" animBg="1"/>
      <p:bldP spid="2" grpId="0" animBg="1"/>
      <p:bldP spid="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61890" y="-243408"/>
            <a:ext cx="9242402" cy="1143000"/>
          </a:xfrm>
          <a:solidFill>
            <a:schemeClr val="accent1">
              <a:lumMod val="20000"/>
              <a:lumOff val="80000"/>
              <a:alpha val="47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réglementation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0" y="980728"/>
            <a:ext cx="9144000" cy="409600"/>
          </a:xfrm>
          <a:solidFill>
            <a:schemeClr val="accent1">
              <a:lumMod val="20000"/>
              <a:lumOff val="80000"/>
              <a:alpha val="60000"/>
            </a:schemeClr>
          </a:solidFill>
          <a:effectLst>
            <a:outerShdw dist="53882" dir="2700000" algn="ctr" rotWithShape="0">
              <a:schemeClr val="bg2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1993 éditions des normes SSI.</a:t>
            </a:r>
          </a:p>
        </p:txBody>
      </p:sp>
      <p:sp>
        <p:nvSpPr>
          <p:cNvPr id="15364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252536" y="3362216"/>
            <a:ext cx="9513440" cy="1938992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96000" algn="l">
              <a:buFontTx/>
              <a:buChar char="•"/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Ministère du Logement (habitations).</a:t>
            </a:r>
            <a:endParaRPr lang="fr-FR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96000" algn="l">
              <a:buFontTx/>
              <a:buChar char="•"/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Ministère de l’Intérieur (immeubles et ERP).</a:t>
            </a:r>
            <a:endParaRPr lang="fr-FR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96000" algn="l">
              <a:buFontTx/>
              <a:buChar char="•"/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Ministère du Travail (ERT..).</a:t>
            </a:r>
          </a:p>
          <a:p>
            <a:pPr marL="396000" algn="l">
              <a:buFontTx/>
              <a:buChar char="•"/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Ministère de l’Environnement (pollution, SEVESO)</a:t>
            </a:r>
          </a:p>
          <a:p>
            <a:pPr marL="396000" algn="l">
              <a:buFontTx/>
              <a:buChar char="•"/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Sociétés d’assurance </a:t>
            </a: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hlinkClick r:id="rId8" action="ppaction://hlinksldjump" tooltip="Association Plénière des Sociétés d'Assurance Dommages"/>
              </a:rPr>
              <a:t>APSAD</a:t>
            </a: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fr-FR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366" name="AutoShap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flipV="1">
            <a:off x="395536" y="5521027"/>
            <a:ext cx="8496944" cy="1098054"/>
          </a:xfrm>
          <a:prstGeom prst="trapezoid">
            <a:avLst/>
          </a:prstGeom>
          <a:gradFill rotWithShape="0">
            <a:gsLst>
              <a:gs pos="0">
                <a:srgbClr val="800000">
                  <a:alpha val="65000"/>
                </a:srgbClr>
              </a:gs>
              <a:gs pos="100000">
                <a:srgbClr val="800000">
                  <a:gamma/>
                  <a:shade val="16078"/>
                  <a:invGamma/>
                  <a:alpha val="60000"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rot="10800000" wrap="square" lIns="0" rIns="0">
            <a:spAutoFit/>
            <a:flatTx/>
          </a:bodyPr>
          <a:lstStyle/>
          <a:p>
            <a:pPr>
              <a:defRPr/>
            </a:pPr>
            <a:r>
              <a:rPr lang="fr-FR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Trois actions</a:t>
            </a:r>
          </a:p>
          <a:p>
            <a:pPr>
              <a:defRPr/>
            </a:pPr>
            <a:r>
              <a:rPr lang="fr-FR" sz="3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Avertir  Compartimenter  Désenfumer</a:t>
            </a:r>
          </a:p>
        </p:txBody>
      </p:sp>
      <p:sp>
        <p:nvSpPr>
          <p:cNvPr id="7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36512" y="1796623"/>
            <a:ext cx="9180512" cy="1200329"/>
          </a:xfrm>
          <a:prstGeom prst="rect">
            <a:avLst/>
          </a:prstGeom>
          <a:solidFill>
            <a:schemeClr val="accent1">
              <a:lumMod val="20000"/>
              <a:lumOff val="80000"/>
              <a:alpha val="6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96000" algn="l">
              <a:buFontTx/>
              <a:buChar char="•"/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Privilégier la protection des personnes.</a:t>
            </a:r>
          </a:p>
          <a:p>
            <a:pPr marL="396000" algn="l">
              <a:buFontTx/>
              <a:buChar char="•"/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Garantir la mise en sécurité des bâtiments.</a:t>
            </a:r>
          </a:p>
          <a:p>
            <a:pPr marL="396000" algn="l">
              <a:buFontTx/>
              <a:buChar char="•"/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Limiter l’influence sur l’environnement.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3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3" grpId="0" uiExpand="1" build="p" animBg="1"/>
      <p:bldP spid="15364" grpId="0" animBg="1"/>
      <p:bldP spid="15366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4175" y="-171400"/>
            <a:ext cx="9158175" cy="1008112"/>
          </a:xfrm>
          <a:solidFill>
            <a:schemeClr val="accent1">
              <a:lumMod val="20000"/>
              <a:lumOff val="80000"/>
              <a:alpha val="46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</a:t>
            </a:r>
            <a:r>
              <a:rPr lang="fr-FR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  <a:r>
              <a:rPr lang="fr-FR" sz="48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réglementation</a:t>
            </a:r>
          </a:p>
        </p:txBody>
      </p:sp>
      <p:sp>
        <p:nvSpPr>
          <p:cNvPr id="15365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14175" y="980727"/>
            <a:ext cx="9158175" cy="830997"/>
          </a:xfrm>
          <a:prstGeom prst="rect">
            <a:avLst/>
          </a:prstGeom>
          <a:solidFill>
            <a:schemeClr val="accent1">
              <a:lumMod val="20000"/>
              <a:lumOff val="80000"/>
              <a:alpha val="48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l">
              <a:buFontTx/>
              <a:buChar char="•"/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Définition de la structure d’un Système de Sécurité </a:t>
            </a: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Incendie </a:t>
            </a: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nécessaire en fonction  du lieu</a:t>
            </a: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fr-FR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2002088"/>
            <a:ext cx="9144000" cy="4770537"/>
          </a:xfrm>
          <a:prstGeom prst="rect">
            <a:avLst/>
          </a:prstGeom>
          <a:solidFill>
            <a:schemeClr val="accent1">
              <a:lumMod val="20000"/>
              <a:lumOff val="80000"/>
              <a:alpha val="48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l">
              <a:buFontTx/>
              <a:buChar char="•"/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ERP : Établissement Recevant du Public (Magasins, lycées…)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Évacuation globale et immédiate du public.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ERT: Établissement Recevant des Travailleurs.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Évacuation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globale et immédiate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travailleurs.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IGH : Immeuble de grande Hauteur (hauteur dernier   	plancher &gt; 28m (pour ERP) et &gt; 50m (habitation).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Évacuation niveaux sinistrés , inférieur et supérieur.</a:t>
            </a:r>
            <a:endParaRPr lang="fr-FR" sz="2000" b="1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algn="l">
              <a:buFontTx/>
              <a:buChar char="•"/>
              <a:defRPr/>
            </a:pPr>
            <a:endParaRPr lang="fr-FR" sz="20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Chaque bâtiment est référencé par une lettre pour son 	activité et un chiffre de 1 à 5 pour sa capacité d’accueil: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1° catégorie: au-dessus de 1500 personnes.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2°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catégorie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de 701 à 1500 personnes.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3° catégorie: de 301 à 700 personnes.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4° catégorie: au-dessous de 300 personnes (sauf 5°)</a:t>
            </a:r>
          </a:p>
          <a:p>
            <a:pPr lvl="2" algn="l">
              <a:buFontTx/>
              <a:buChar char="•"/>
              <a:defRPr/>
            </a:pP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5° catégorie: en relation avec les sous-sols et étages.</a:t>
            </a:r>
          </a:p>
        </p:txBody>
      </p:sp>
    </p:spTree>
    <p:extLst>
      <p:ext uri="{BB962C8B-B14F-4D97-AF65-F5344CB8AC3E}">
        <p14:creationId xmlns:p14="http://schemas.microsoft.com/office/powerpoint/2010/main" val="101819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5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43408"/>
            <a:ext cx="9324528" cy="1143000"/>
          </a:xfrm>
          <a:solidFill>
            <a:schemeClr val="accent1">
              <a:lumMod val="20000"/>
              <a:lumOff val="80000"/>
              <a:alpha val="47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4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réglementation</a:t>
            </a:r>
          </a:p>
        </p:txBody>
      </p:sp>
      <p:sp>
        <p:nvSpPr>
          <p:cNvPr id="15365" name="Text Box 5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-92824" y="1815207"/>
            <a:ext cx="9236824" cy="461665"/>
          </a:xfrm>
          <a:prstGeom prst="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l">
              <a:buFontTx/>
              <a:buChar char="•"/>
              <a:defRPr/>
            </a:pP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Définition d’un lexique de termes </a:t>
            </a: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associés aux SSI</a:t>
            </a:r>
            <a:endParaRPr lang="fr-FR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108520" y="2913906"/>
            <a:ext cx="9937104" cy="3539430"/>
          </a:xfrm>
          <a:prstGeom prst="rect">
            <a:avLst/>
          </a:prstGeom>
          <a:solidFill>
            <a:schemeClr val="accent1">
              <a:lumMod val="20000"/>
              <a:lumOff val="80000"/>
              <a:alpha val="45000"/>
            </a:schemeClr>
          </a:soli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dist="53882" dir="2700000" algn="ctr" rotWithShape="0">
              <a:schemeClr val="bg2"/>
            </a:outerShdw>
          </a:effectLst>
        </p:spPr>
        <p:txBody>
          <a:bodyPr wrap="square">
            <a:spAutoFit/>
          </a:bodyPr>
          <a:lstStyle/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SSI: Système Sécurité Incendie </a:t>
            </a:r>
            <a:r>
              <a:rPr lang="fr-FR" sz="16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(Avertir compartimenter, désenfumer).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EA: Équipement d’alarme (Avertir).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SDI: Système de Détection Incendie.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UGA: Unité de Gestion des Alarmes.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SMSI: Système de Mise en Sécurité Incendie.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CMSI: Centralisateur de Mise en Sécurité Incendie.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ZA: Zone d’Alarme (zone dans laquelle l’alarme est audible)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ZC: Zone compartimentée en cas d’incendie (portes coupe-feu)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ZF: Zone de désenfumage.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ZD : Zone de détection.</a:t>
            </a:r>
          </a:p>
          <a:p>
            <a:pPr algn="l">
              <a:buFontTx/>
              <a:buChar char="•"/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…..</a:t>
            </a:r>
          </a:p>
        </p:txBody>
      </p:sp>
    </p:spTree>
    <p:extLst>
      <p:ext uri="{BB962C8B-B14F-4D97-AF65-F5344CB8AC3E}">
        <p14:creationId xmlns:p14="http://schemas.microsoft.com/office/powerpoint/2010/main" val="101819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/>
      <p:bldP spid="15365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36512" y="116632"/>
            <a:ext cx="9180512" cy="1540024"/>
          </a:xfrm>
          <a:solidFill>
            <a:srgbClr val="FFCC99">
              <a:alpha val="49000"/>
            </a:srgb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différents degrés de protection</a:t>
            </a:r>
          </a:p>
        </p:txBody>
      </p:sp>
      <p:sp>
        <p:nvSpPr>
          <p:cNvPr id="23560" name="Rectangle 8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94048" y="3171056"/>
            <a:ext cx="5105400" cy="762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36078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36078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SSI B 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</a:t>
            </a:r>
            <a:r>
              <a:rPr lang="fr-FR" sz="1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CMSI +</a:t>
            </a:r>
            <a:endParaRPr lang="fr-FR" sz="18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56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194048" y="2369457"/>
            <a:ext cx="6400800" cy="762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36078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36078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SSI A </a:t>
            </a:r>
            <a:r>
              <a:rPr lang="fr-FR" sz="1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CMSI +</a:t>
            </a:r>
            <a:endParaRPr lang="fr-FR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66" name="Rectangle 1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275856" y="2369457"/>
            <a:ext cx="5833392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EA1 </a:t>
            </a:r>
            <a:r>
              <a:rPr lang="fr-FR" sz="16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UGA , détecteurs </a:t>
            </a:r>
            <a:r>
              <a:rPr lang="fr-FR" sz="16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et déclencheurs </a:t>
            </a:r>
            <a:r>
              <a:rPr lang="fr-FR" sz="16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Manuels</a:t>
            </a:r>
            <a:endParaRPr lang="fr-FR" sz="3200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707904" y="3171056"/>
            <a:ext cx="5402460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</a:t>
            </a:r>
            <a:r>
              <a:rPr lang="fr-FR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2A    </a:t>
            </a:r>
            <a:r>
              <a:rPr lang="fr-FR" sz="16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UGA </a:t>
            </a:r>
            <a:r>
              <a:rPr lang="fr-FR" sz="16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6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déclencheurs </a:t>
            </a:r>
            <a:r>
              <a:rPr lang="fr-FR" sz="16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Manuels </a:t>
            </a:r>
            <a:endParaRPr lang="fr-FR" sz="1600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61" name="Rectangle 9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94048" y="4002782"/>
            <a:ext cx="4457700" cy="762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2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2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SSI </a:t>
            </a:r>
            <a:r>
              <a:rPr lang="fr-F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endParaRPr lang="fr-F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70" name="Rectangle 1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01280" y="4002782"/>
            <a:ext cx="5183088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</a:t>
            </a:r>
            <a:r>
              <a:rPr lang="fr-FR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2B </a:t>
            </a:r>
            <a:r>
              <a:rPr lang="fr-FR" sz="1600" b="1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Bloc Autonome Alarme Sonore</a:t>
            </a:r>
            <a:endParaRPr lang="fr-FR" sz="1600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71" name="Rectangle 1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812360" y="4002782"/>
            <a:ext cx="1295400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2A</a:t>
            </a:r>
          </a:p>
        </p:txBody>
      </p:sp>
      <p:sp>
        <p:nvSpPr>
          <p:cNvPr id="23559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94048" y="4800600"/>
            <a:ext cx="2514600" cy="762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2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2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r>
              <a:rPr lang="fr-FR" b="1" dirty="0">
                <a:solidFill>
                  <a:srgbClr val="FFFFFF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SSI D</a:t>
            </a:r>
          </a:p>
        </p:txBody>
      </p:sp>
      <p:sp>
        <p:nvSpPr>
          <p:cNvPr id="23572" name="Rectangle 2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07804" y="4800600"/>
            <a:ext cx="3708412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</a:t>
            </a:r>
            <a:r>
              <a:rPr lang="fr-FR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</a:t>
            </a:r>
            <a:r>
              <a:rPr lang="fr-FR" sz="1600" b="1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BAAS Stop possible</a:t>
            </a:r>
            <a:endParaRPr lang="fr-FR" sz="1600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73" name="Rectangle 2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409134" y="4800600"/>
            <a:ext cx="1403970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2B</a:t>
            </a:r>
          </a:p>
        </p:txBody>
      </p:sp>
      <p:sp>
        <p:nvSpPr>
          <p:cNvPr id="23574" name="Rectangle 2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812360" y="4800600"/>
            <a:ext cx="1296144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2A</a:t>
            </a:r>
          </a:p>
        </p:txBody>
      </p:sp>
      <p:sp>
        <p:nvSpPr>
          <p:cNvPr id="23579" name="Rectangle 2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194048" y="5638800"/>
            <a:ext cx="1219200" cy="762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shade val="26275"/>
                  <a:invGamma/>
                </a:srgbClr>
              </a:gs>
              <a:gs pos="50000">
                <a:srgbClr val="800000"/>
              </a:gs>
              <a:gs pos="100000">
                <a:srgbClr val="800000">
                  <a:gamma/>
                  <a:shade val="2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l">
              <a:defRPr/>
            </a:pPr>
            <a:r>
              <a:rPr lang="fr-FR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SSI E</a:t>
            </a:r>
          </a:p>
        </p:txBody>
      </p:sp>
      <p:sp>
        <p:nvSpPr>
          <p:cNvPr id="23582" name="Rectangle 3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7236296" y="5638800"/>
            <a:ext cx="1872208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</a:t>
            </a:r>
            <a:r>
              <a:rPr lang="fr-FR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2A/B</a:t>
            </a:r>
            <a:endParaRPr lang="fr-FR" sz="32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68" name="Rectangle 16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267744" y="5638800"/>
            <a:ext cx="4248100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</a:t>
            </a:r>
            <a:r>
              <a:rPr lang="fr-FR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</a:t>
            </a:r>
            <a:r>
              <a:rPr lang="fr-FR" sz="1600" b="1" dirty="0" smtClean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alarme autonome</a:t>
            </a:r>
            <a:endParaRPr lang="fr-FR" sz="1600" b="1" dirty="0">
              <a:solidFill>
                <a:srgbClr val="00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88" name="AutoShape 36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-36512" y="1196752"/>
            <a:ext cx="1600200" cy="5204048"/>
          </a:xfrm>
          <a:prstGeom prst="upArrow">
            <a:avLst>
              <a:gd name="adj1" fmla="val 50000"/>
              <a:gd name="adj2" fmla="val 71429"/>
            </a:avLst>
          </a:prstGeom>
          <a:gradFill rotWithShape="0">
            <a:gsLst>
              <a:gs pos="0">
                <a:srgbClr val="CFB705"/>
              </a:gs>
              <a:gs pos="50000">
                <a:srgbClr val="360000"/>
              </a:gs>
              <a:gs pos="100000">
                <a:srgbClr val="CFB705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590" name="Text Box 38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 rot="-5400000">
            <a:off x="-1149005" y="3926314"/>
            <a:ext cx="37689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Protection</a:t>
            </a:r>
          </a:p>
        </p:txBody>
      </p:sp>
      <p:sp>
        <p:nvSpPr>
          <p:cNvPr id="23580" name="Rectangle 28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963344" y="5644852"/>
            <a:ext cx="1295400" cy="762000"/>
          </a:xfrm>
          <a:prstGeom prst="rect">
            <a:avLst/>
          </a:prstGeom>
          <a:gradFill rotWithShape="0">
            <a:gsLst>
              <a:gs pos="0">
                <a:srgbClr val="333300"/>
              </a:gs>
              <a:gs pos="50000">
                <a:srgbClr val="FEF800"/>
              </a:gs>
              <a:gs pos="100000">
                <a:srgbClr val="333300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32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 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6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2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7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4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1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7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3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8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35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300"/>
                            </p:stCondLst>
                            <p:childTnLst>
                              <p:par>
                                <p:cTn id="7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5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60" grpId="0" animBg="1"/>
      <p:bldP spid="23556" grpId="0" animBg="1"/>
      <p:bldP spid="23566" grpId="0" animBg="1"/>
      <p:bldP spid="23569" grpId="0" animBg="1"/>
      <p:bldP spid="23561" grpId="0" animBg="1"/>
      <p:bldP spid="23570" grpId="0" animBg="1"/>
      <p:bldP spid="23571" grpId="0" animBg="1"/>
      <p:bldP spid="23559" grpId="0" animBg="1"/>
      <p:bldP spid="23572" grpId="0" animBg="1"/>
      <p:bldP spid="23573" grpId="0" animBg="1"/>
      <p:bldP spid="23574" grpId="0" animBg="1"/>
      <p:bldP spid="23579" grpId="0" animBg="1"/>
      <p:bldP spid="23582" grpId="0" animBg="1"/>
      <p:bldP spid="23568" grpId="0" animBg="1"/>
      <p:bldP spid="23588" grpId="0" animBg="1" autoUpdateAnimBg="0"/>
      <p:bldP spid="23590" grpId="0" autoUpdateAnimBg="0"/>
      <p:bldP spid="2358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4" name="Freeform 80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3581400" y="3962400"/>
            <a:ext cx="5562600" cy="2895600"/>
          </a:xfrm>
          <a:custGeom>
            <a:avLst/>
            <a:gdLst/>
            <a:ahLst/>
            <a:cxnLst>
              <a:cxn ang="0">
                <a:pos x="1536" y="1680"/>
              </a:cxn>
              <a:cxn ang="0">
                <a:pos x="912" y="1296"/>
              </a:cxn>
              <a:cxn ang="0">
                <a:pos x="48" y="864"/>
              </a:cxn>
              <a:cxn ang="0">
                <a:pos x="0" y="576"/>
              </a:cxn>
              <a:cxn ang="0">
                <a:pos x="48" y="336"/>
              </a:cxn>
              <a:cxn ang="0">
                <a:pos x="384" y="240"/>
              </a:cxn>
              <a:cxn ang="0">
                <a:pos x="816" y="144"/>
              </a:cxn>
              <a:cxn ang="0">
                <a:pos x="1104" y="96"/>
              </a:cxn>
              <a:cxn ang="0">
                <a:pos x="1536" y="48"/>
              </a:cxn>
              <a:cxn ang="0">
                <a:pos x="2160" y="0"/>
              </a:cxn>
              <a:cxn ang="0">
                <a:pos x="2880" y="0"/>
              </a:cxn>
              <a:cxn ang="0">
                <a:pos x="3312" y="0"/>
              </a:cxn>
              <a:cxn ang="0">
                <a:pos x="3408" y="48"/>
              </a:cxn>
              <a:cxn ang="0">
                <a:pos x="3504" y="144"/>
              </a:cxn>
              <a:cxn ang="0">
                <a:pos x="3504" y="1824"/>
              </a:cxn>
              <a:cxn ang="0">
                <a:pos x="1680" y="1824"/>
              </a:cxn>
              <a:cxn ang="0">
                <a:pos x="1536" y="1680"/>
              </a:cxn>
            </a:cxnLst>
            <a:rect l="0" t="0" r="r" b="b"/>
            <a:pathLst>
              <a:path w="3504" h="1824">
                <a:moveTo>
                  <a:pt x="1536" y="1680"/>
                </a:moveTo>
                <a:lnTo>
                  <a:pt x="912" y="1296"/>
                </a:lnTo>
                <a:lnTo>
                  <a:pt x="48" y="864"/>
                </a:lnTo>
                <a:lnTo>
                  <a:pt x="0" y="576"/>
                </a:lnTo>
                <a:lnTo>
                  <a:pt x="48" y="336"/>
                </a:lnTo>
                <a:lnTo>
                  <a:pt x="384" y="240"/>
                </a:lnTo>
                <a:lnTo>
                  <a:pt x="816" y="144"/>
                </a:lnTo>
                <a:lnTo>
                  <a:pt x="1104" y="96"/>
                </a:lnTo>
                <a:lnTo>
                  <a:pt x="1536" y="48"/>
                </a:lnTo>
                <a:lnTo>
                  <a:pt x="2160" y="0"/>
                </a:lnTo>
                <a:lnTo>
                  <a:pt x="2880" y="0"/>
                </a:lnTo>
                <a:lnTo>
                  <a:pt x="3312" y="0"/>
                </a:lnTo>
                <a:lnTo>
                  <a:pt x="3408" y="48"/>
                </a:lnTo>
                <a:lnTo>
                  <a:pt x="3504" y="144"/>
                </a:lnTo>
                <a:lnTo>
                  <a:pt x="3504" y="1824"/>
                </a:lnTo>
                <a:lnTo>
                  <a:pt x="1680" y="1824"/>
                </a:lnTo>
                <a:lnTo>
                  <a:pt x="1536" y="168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6458" name="Freeform 7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0" y="76200"/>
            <a:ext cx="9144000" cy="6781800"/>
          </a:xfrm>
          <a:custGeom>
            <a:avLst/>
            <a:gdLst/>
            <a:ahLst/>
            <a:cxnLst>
              <a:cxn ang="0">
                <a:pos x="2016" y="3168"/>
              </a:cxn>
              <a:cxn ang="0">
                <a:pos x="2208" y="2880"/>
              </a:cxn>
              <a:cxn ang="0">
                <a:pos x="2928" y="2448"/>
              </a:cxn>
              <a:cxn ang="0">
                <a:pos x="3408" y="2508"/>
              </a:cxn>
              <a:cxn ang="0">
                <a:pos x="4368" y="2424"/>
              </a:cxn>
              <a:cxn ang="0">
                <a:pos x="5232" y="2256"/>
              </a:cxn>
              <a:cxn ang="0">
                <a:pos x="5460" y="2136"/>
              </a:cxn>
              <a:cxn ang="0">
                <a:pos x="5664" y="1920"/>
              </a:cxn>
              <a:cxn ang="0">
                <a:pos x="5760" y="1008"/>
              </a:cxn>
              <a:cxn ang="0">
                <a:pos x="5712" y="384"/>
              </a:cxn>
              <a:cxn ang="0">
                <a:pos x="5424" y="96"/>
              </a:cxn>
              <a:cxn ang="0">
                <a:pos x="4368" y="0"/>
              </a:cxn>
              <a:cxn ang="0">
                <a:pos x="2832" y="0"/>
              </a:cxn>
              <a:cxn ang="0">
                <a:pos x="576" y="0"/>
              </a:cxn>
              <a:cxn ang="0">
                <a:pos x="144" y="192"/>
              </a:cxn>
              <a:cxn ang="0">
                <a:pos x="0" y="384"/>
              </a:cxn>
              <a:cxn ang="0">
                <a:pos x="0" y="4272"/>
              </a:cxn>
              <a:cxn ang="0">
                <a:pos x="1296" y="4272"/>
              </a:cxn>
              <a:cxn ang="0">
                <a:pos x="1728" y="3792"/>
              </a:cxn>
              <a:cxn ang="0">
                <a:pos x="1968" y="3312"/>
              </a:cxn>
              <a:cxn ang="0">
                <a:pos x="2016" y="3168"/>
              </a:cxn>
            </a:cxnLst>
            <a:rect l="0" t="0" r="r" b="b"/>
            <a:pathLst>
              <a:path w="5760" h="4272">
                <a:moveTo>
                  <a:pt x="2016" y="3168"/>
                </a:moveTo>
                <a:lnTo>
                  <a:pt x="2208" y="2880"/>
                </a:lnTo>
                <a:lnTo>
                  <a:pt x="2928" y="2448"/>
                </a:lnTo>
                <a:lnTo>
                  <a:pt x="3408" y="2508"/>
                </a:lnTo>
                <a:lnTo>
                  <a:pt x="4368" y="2424"/>
                </a:lnTo>
                <a:lnTo>
                  <a:pt x="5232" y="2256"/>
                </a:lnTo>
                <a:lnTo>
                  <a:pt x="5460" y="2136"/>
                </a:lnTo>
                <a:lnTo>
                  <a:pt x="5664" y="1920"/>
                </a:lnTo>
                <a:lnTo>
                  <a:pt x="5760" y="1008"/>
                </a:lnTo>
                <a:lnTo>
                  <a:pt x="5712" y="384"/>
                </a:lnTo>
                <a:lnTo>
                  <a:pt x="5424" y="96"/>
                </a:lnTo>
                <a:lnTo>
                  <a:pt x="4368" y="0"/>
                </a:lnTo>
                <a:lnTo>
                  <a:pt x="2832" y="0"/>
                </a:lnTo>
                <a:lnTo>
                  <a:pt x="576" y="0"/>
                </a:lnTo>
                <a:lnTo>
                  <a:pt x="144" y="192"/>
                </a:lnTo>
                <a:lnTo>
                  <a:pt x="0" y="384"/>
                </a:lnTo>
                <a:lnTo>
                  <a:pt x="0" y="4272"/>
                </a:lnTo>
                <a:lnTo>
                  <a:pt x="1296" y="4272"/>
                </a:lnTo>
                <a:lnTo>
                  <a:pt x="1728" y="3792"/>
                </a:lnTo>
                <a:lnTo>
                  <a:pt x="1968" y="3312"/>
                </a:lnTo>
                <a:lnTo>
                  <a:pt x="2016" y="3168"/>
                </a:lnTo>
                <a:close/>
              </a:path>
            </a:pathLst>
          </a:custGeom>
          <a:solidFill>
            <a:srgbClr val="00FF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6451" name="Freeform 67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3810000" y="685800"/>
            <a:ext cx="5181600" cy="3276600"/>
          </a:xfrm>
          <a:custGeom>
            <a:avLst/>
            <a:gdLst/>
            <a:ahLst/>
            <a:cxnLst>
              <a:cxn ang="0">
                <a:pos x="48" y="768"/>
              </a:cxn>
              <a:cxn ang="0">
                <a:pos x="0" y="1152"/>
              </a:cxn>
              <a:cxn ang="0">
                <a:pos x="96" y="1632"/>
              </a:cxn>
              <a:cxn ang="0">
                <a:pos x="432" y="2016"/>
              </a:cxn>
              <a:cxn ang="0">
                <a:pos x="1152" y="2064"/>
              </a:cxn>
              <a:cxn ang="0">
                <a:pos x="2064" y="1968"/>
              </a:cxn>
              <a:cxn ang="0">
                <a:pos x="2544" y="1872"/>
              </a:cxn>
              <a:cxn ang="0">
                <a:pos x="3024" y="1536"/>
              </a:cxn>
              <a:cxn ang="0">
                <a:pos x="3216" y="1152"/>
              </a:cxn>
              <a:cxn ang="0">
                <a:pos x="3264" y="732"/>
              </a:cxn>
              <a:cxn ang="0">
                <a:pos x="3264" y="336"/>
              </a:cxn>
              <a:cxn ang="0">
                <a:pos x="3072" y="48"/>
              </a:cxn>
              <a:cxn ang="0">
                <a:pos x="2496" y="0"/>
              </a:cxn>
              <a:cxn ang="0">
                <a:pos x="1872" y="0"/>
              </a:cxn>
              <a:cxn ang="0">
                <a:pos x="1296" y="96"/>
              </a:cxn>
              <a:cxn ang="0">
                <a:pos x="624" y="336"/>
              </a:cxn>
              <a:cxn ang="0">
                <a:pos x="192" y="624"/>
              </a:cxn>
              <a:cxn ang="0">
                <a:pos x="48" y="768"/>
              </a:cxn>
            </a:cxnLst>
            <a:rect l="0" t="0" r="r" b="b"/>
            <a:pathLst>
              <a:path w="3264" h="2064">
                <a:moveTo>
                  <a:pt x="48" y="768"/>
                </a:moveTo>
                <a:lnTo>
                  <a:pt x="0" y="1152"/>
                </a:lnTo>
                <a:lnTo>
                  <a:pt x="96" y="1632"/>
                </a:lnTo>
                <a:lnTo>
                  <a:pt x="432" y="2016"/>
                </a:lnTo>
                <a:lnTo>
                  <a:pt x="1152" y="2064"/>
                </a:lnTo>
                <a:lnTo>
                  <a:pt x="2064" y="1968"/>
                </a:lnTo>
                <a:lnTo>
                  <a:pt x="2544" y="1872"/>
                </a:lnTo>
                <a:lnTo>
                  <a:pt x="3024" y="1536"/>
                </a:lnTo>
                <a:lnTo>
                  <a:pt x="3216" y="1152"/>
                </a:lnTo>
                <a:lnTo>
                  <a:pt x="3264" y="732"/>
                </a:lnTo>
                <a:lnTo>
                  <a:pt x="3264" y="336"/>
                </a:lnTo>
                <a:lnTo>
                  <a:pt x="3072" y="48"/>
                </a:lnTo>
                <a:lnTo>
                  <a:pt x="2496" y="0"/>
                </a:lnTo>
                <a:lnTo>
                  <a:pt x="1872" y="0"/>
                </a:lnTo>
                <a:lnTo>
                  <a:pt x="1296" y="96"/>
                </a:lnTo>
                <a:lnTo>
                  <a:pt x="624" y="336"/>
                </a:lnTo>
                <a:lnTo>
                  <a:pt x="192" y="624"/>
                </a:lnTo>
                <a:lnTo>
                  <a:pt x="48" y="768"/>
                </a:lnTo>
                <a:close/>
              </a:path>
            </a:pathLst>
          </a:custGeom>
          <a:solidFill>
            <a:srgbClr val="8080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6447" name="Freeform 63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76200" y="381000"/>
            <a:ext cx="3124200" cy="6400800"/>
          </a:xfrm>
          <a:custGeom>
            <a:avLst/>
            <a:gdLst/>
            <a:ahLst/>
            <a:cxnLst>
              <a:cxn ang="0">
                <a:pos x="204" y="84"/>
              </a:cxn>
              <a:cxn ang="0">
                <a:pos x="24" y="408"/>
              </a:cxn>
              <a:cxn ang="0">
                <a:pos x="0" y="792"/>
              </a:cxn>
              <a:cxn ang="0">
                <a:pos x="12" y="1740"/>
              </a:cxn>
              <a:cxn ang="0">
                <a:pos x="12" y="2652"/>
              </a:cxn>
              <a:cxn ang="0">
                <a:pos x="0" y="3132"/>
              </a:cxn>
              <a:cxn ang="0">
                <a:pos x="84" y="3984"/>
              </a:cxn>
              <a:cxn ang="0">
                <a:pos x="648" y="4032"/>
              </a:cxn>
              <a:cxn ang="0">
                <a:pos x="1128" y="3984"/>
              </a:cxn>
              <a:cxn ang="0">
                <a:pos x="1356" y="3840"/>
              </a:cxn>
              <a:cxn ang="0">
                <a:pos x="1488" y="3648"/>
              </a:cxn>
              <a:cxn ang="0">
                <a:pos x="1788" y="3108"/>
              </a:cxn>
              <a:cxn ang="0">
                <a:pos x="1896" y="2352"/>
              </a:cxn>
              <a:cxn ang="0">
                <a:pos x="1836" y="1440"/>
              </a:cxn>
              <a:cxn ang="0">
                <a:pos x="1656" y="984"/>
              </a:cxn>
              <a:cxn ang="0">
                <a:pos x="1512" y="564"/>
              </a:cxn>
              <a:cxn ang="0">
                <a:pos x="1368" y="288"/>
              </a:cxn>
              <a:cxn ang="0">
                <a:pos x="1068" y="84"/>
              </a:cxn>
              <a:cxn ang="0">
                <a:pos x="648" y="0"/>
              </a:cxn>
              <a:cxn ang="0">
                <a:pos x="204" y="84"/>
              </a:cxn>
            </a:cxnLst>
            <a:rect l="0" t="0" r="r" b="b"/>
            <a:pathLst>
              <a:path w="1896" h="4032">
                <a:moveTo>
                  <a:pt x="204" y="84"/>
                </a:moveTo>
                <a:lnTo>
                  <a:pt x="24" y="408"/>
                </a:lnTo>
                <a:lnTo>
                  <a:pt x="0" y="792"/>
                </a:lnTo>
                <a:lnTo>
                  <a:pt x="12" y="1740"/>
                </a:lnTo>
                <a:lnTo>
                  <a:pt x="12" y="2652"/>
                </a:lnTo>
                <a:lnTo>
                  <a:pt x="0" y="3132"/>
                </a:lnTo>
                <a:lnTo>
                  <a:pt x="84" y="3984"/>
                </a:lnTo>
                <a:lnTo>
                  <a:pt x="648" y="4032"/>
                </a:lnTo>
                <a:lnTo>
                  <a:pt x="1128" y="3984"/>
                </a:lnTo>
                <a:lnTo>
                  <a:pt x="1356" y="3840"/>
                </a:lnTo>
                <a:lnTo>
                  <a:pt x="1488" y="3648"/>
                </a:lnTo>
                <a:lnTo>
                  <a:pt x="1788" y="3108"/>
                </a:lnTo>
                <a:lnTo>
                  <a:pt x="1896" y="2352"/>
                </a:lnTo>
                <a:lnTo>
                  <a:pt x="1836" y="1440"/>
                </a:lnTo>
                <a:lnTo>
                  <a:pt x="1656" y="984"/>
                </a:lnTo>
                <a:lnTo>
                  <a:pt x="1512" y="564"/>
                </a:lnTo>
                <a:lnTo>
                  <a:pt x="1368" y="288"/>
                </a:lnTo>
                <a:lnTo>
                  <a:pt x="1068" y="84"/>
                </a:lnTo>
                <a:lnTo>
                  <a:pt x="648" y="0"/>
                </a:lnTo>
                <a:lnTo>
                  <a:pt x="204" y="84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  <p:custDataLst>
              <p:tags r:id="rId5"/>
            </p:custDataLst>
          </p:nvPr>
        </p:nvSpPr>
        <p:spPr>
          <a:xfrm>
            <a:off x="762000" y="-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Structure  d’un SSI  type A</a:t>
            </a:r>
          </a:p>
        </p:txBody>
      </p:sp>
      <p:grpSp>
        <p:nvGrpSpPr>
          <p:cNvPr id="2" name="Group 31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6705600" y="1447800"/>
            <a:ext cx="676275" cy="838200"/>
            <a:chOff x="2880" y="2016"/>
            <a:chExt cx="426" cy="528"/>
          </a:xfrm>
        </p:grpSpPr>
        <p:sp>
          <p:nvSpPr>
            <p:cNvPr id="16411" name="Oval 27"/>
            <p:cNvSpPr>
              <a:spLocks noChangeArrowheads="1"/>
            </p:cNvSpPr>
            <p:nvPr/>
          </p:nvSpPr>
          <p:spPr bwMode="auto">
            <a:xfrm>
              <a:off x="2880" y="2160"/>
              <a:ext cx="48" cy="240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17474" name="Group 30"/>
            <p:cNvGrpSpPr>
              <a:grpSpLocks/>
            </p:cNvGrpSpPr>
            <p:nvPr/>
          </p:nvGrpSpPr>
          <p:grpSpPr bwMode="auto">
            <a:xfrm>
              <a:off x="2904" y="2016"/>
              <a:ext cx="402" cy="528"/>
              <a:chOff x="2880" y="2016"/>
              <a:chExt cx="402" cy="528"/>
            </a:xfrm>
          </p:grpSpPr>
          <p:sp>
            <p:nvSpPr>
              <p:cNvPr id="16409" name="AutoShape 25"/>
              <p:cNvSpPr>
                <a:spLocks noChangeArrowheads="1"/>
              </p:cNvSpPr>
              <p:nvPr/>
            </p:nvSpPr>
            <p:spPr bwMode="auto">
              <a:xfrm rot="5400000" flipH="1">
                <a:off x="2808" y="2088"/>
                <a:ext cx="528" cy="384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1">
                      <a:gamma/>
                      <a:shade val="46275"/>
                      <a:invGamma/>
                    </a:schemeClr>
                  </a:gs>
                  <a:gs pos="50000">
                    <a:schemeClr val="accent1"/>
                  </a:gs>
                  <a:gs pos="100000">
                    <a:schemeClr val="accent1">
                      <a:gamma/>
                      <a:shade val="46275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410" name="Oval 26"/>
              <p:cNvSpPr>
                <a:spLocks noChangeArrowheads="1"/>
              </p:cNvSpPr>
              <p:nvPr/>
            </p:nvSpPr>
            <p:spPr bwMode="auto">
              <a:xfrm>
                <a:off x="3222" y="2016"/>
                <a:ext cx="60" cy="52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0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412" name="Oval 28"/>
              <p:cNvSpPr>
                <a:spLocks noChangeArrowheads="1"/>
              </p:cNvSpPr>
              <p:nvPr/>
            </p:nvSpPr>
            <p:spPr bwMode="auto">
              <a:xfrm>
                <a:off x="3216" y="2016"/>
                <a:ext cx="60" cy="52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0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413" name="Oval 29"/>
              <p:cNvSpPr>
                <a:spLocks noChangeArrowheads="1"/>
              </p:cNvSpPr>
              <p:nvPr/>
            </p:nvSpPr>
            <p:spPr bwMode="auto">
              <a:xfrm>
                <a:off x="3222" y="2016"/>
                <a:ext cx="60" cy="528"/>
              </a:xfrm>
              <a:prstGeom prst="ellipse">
                <a:avLst/>
              </a:prstGeom>
              <a:gradFill rotWithShape="0">
                <a:gsLst>
                  <a:gs pos="0">
                    <a:schemeClr val="accent1">
                      <a:gamma/>
                      <a:shade val="0"/>
                      <a:invGamma/>
                    </a:scheme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grpSp>
        <p:nvGrpSpPr>
          <p:cNvPr id="4" name="Group 35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6705600" y="2590800"/>
            <a:ext cx="838200" cy="990600"/>
            <a:chOff x="2784" y="2208"/>
            <a:chExt cx="384" cy="432"/>
          </a:xfrm>
        </p:grpSpPr>
        <p:sp>
          <p:nvSpPr>
            <p:cNvPr id="16417" name="AutoShape 33"/>
            <p:cNvSpPr>
              <a:spLocks noChangeArrowheads="1"/>
            </p:cNvSpPr>
            <p:nvPr/>
          </p:nvSpPr>
          <p:spPr bwMode="auto">
            <a:xfrm flipH="1">
              <a:off x="2784" y="2208"/>
              <a:ext cx="384" cy="432"/>
            </a:xfrm>
            <a:prstGeom prst="cube">
              <a:avLst>
                <a:gd name="adj" fmla="val 12500"/>
              </a:avLst>
            </a:prstGeom>
            <a:gradFill rotWithShape="0">
              <a:gsLst>
                <a:gs pos="0">
                  <a:srgbClr val="FFFF99">
                    <a:gamma/>
                    <a:shade val="46275"/>
                    <a:invGamma/>
                  </a:srgbClr>
                </a:gs>
                <a:gs pos="50000">
                  <a:srgbClr val="FFFF99"/>
                </a:gs>
                <a:gs pos="100000">
                  <a:srgbClr val="FFFF99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418" name="Rectangle 34" descr="Rayures horizontales (noir/blanc)"/>
            <p:cNvSpPr>
              <a:spLocks noChangeArrowheads="1"/>
            </p:cNvSpPr>
            <p:nvPr/>
          </p:nvSpPr>
          <p:spPr bwMode="auto">
            <a:xfrm>
              <a:off x="2844" y="2352"/>
              <a:ext cx="324" cy="192"/>
            </a:xfrm>
            <a:prstGeom prst="rect">
              <a:avLst/>
            </a:prstGeom>
            <a:pattFill prst="dkHorz">
              <a:fgClr>
                <a:srgbClr val="FFFF99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5" name="Group 39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6629400" y="4114800"/>
            <a:ext cx="1143000" cy="1219200"/>
            <a:chOff x="2784" y="3024"/>
            <a:chExt cx="720" cy="768"/>
          </a:xfrm>
        </p:grpSpPr>
        <p:sp>
          <p:nvSpPr>
            <p:cNvPr id="16420" name="Rectangle 36"/>
            <p:cNvSpPr>
              <a:spLocks noChangeArrowheads="1"/>
            </p:cNvSpPr>
            <p:nvPr/>
          </p:nvSpPr>
          <p:spPr bwMode="auto">
            <a:xfrm>
              <a:off x="2784" y="3024"/>
              <a:ext cx="720" cy="576"/>
            </a:xfrm>
            <a:prstGeom prst="rect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421" name="AutoShape 37"/>
            <p:cNvSpPr>
              <a:spLocks noChangeArrowheads="1"/>
            </p:cNvSpPr>
            <p:nvPr/>
          </p:nvSpPr>
          <p:spPr bwMode="auto">
            <a:xfrm rot="5400000">
              <a:off x="2568" y="3240"/>
              <a:ext cx="768" cy="336"/>
            </a:xfrm>
            <a:prstGeom prst="parallelogram">
              <a:avLst>
                <a:gd name="adj" fmla="val 57143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422" name="AutoShape 38"/>
            <p:cNvSpPr>
              <a:spLocks noChangeArrowheads="1"/>
            </p:cNvSpPr>
            <p:nvPr/>
          </p:nvSpPr>
          <p:spPr bwMode="auto">
            <a:xfrm rot="16200000" flipH="1">
              <a:off x="3000" y="3288"/>
              <a:ext cx="768" cy="240"/>
            </a:xfrm>
            <a:prstGeom prst="parallelogram">
              <a:avLst>
                <a:gd name="adj" fmla="val 8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6" name="Group 48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6705600" y="5486400"/>
            <a:ext cx="1066800" cy="914400"/>
            <a:chOff x="3072" y="3600"/>
            <a:chExt cx="624" cy="528"/>
          </a:xfrm>
        </p:grpSpPr>
        <p:sp>
          <p:nvSpPr>
            <p:cNvPr id="16424" name="AutoShape 40"/>
            <p:cNvSpPr>
              <a:spLocks noChangeArrowheads="1"/>
            </p:cNvSpPr>
            <p:nvPr/>
          </p:nvSpPr>
          <p:spPr bwMode="auto">
            <a:xfrm>
              <a:off x="3072" y="3600"/>
              <a:ext cx="624" cy="528"/>
            </a:xfrm>
            <a:prstGeom prst="cube">
              <a:avLst>
                <a:gd name="adj" fmla="val 7954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grpSp>
          <p:nvGrpSpPr>
            <p:cNvPr id="17464" name="Group 47"/>
            <p:cNvGrpSpPr>
              <a:grpSpLocks/>
            </p:cNvGrpSpPr>
            <p:nvPr/>
          </p:nvGrpSpPr>
          <p:grpSpPr bwMode="auto">
            <a:xfrm>
              <a:off x="3144" y="3660"/>
              <a:ext cx="450" cy="450"/>
              <a:chOff x="3120" y="3678"/>
              <a:chExt cx="450" cy="450"/>
            </a:xfrm>
          </p:grpSpPr>
          <p:sp>
            <p:nvSpPr>
              <p:cNvPr id="16428" name="AutoShape 44"/>
              <p:cNvSpPr>
                <a:spLocks noChangeArrowheads="1"/>
              </p:cNvSpPr>
              <p:nvPr/>
            </p:nvSpPr>
            <p:spPr bwMode="auto">
              <a:xfrm>
                <a:off x="3253" y="3713"/>
                <a:ext cx="183" cy="379"/>
              </a:xfrm>
              <a:prstGeom prst="flowChartCollat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26275"/>
                      <a:invGamma/>
                    </a:schemeClr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429" name="AutoShape 45"/>
              <p:cNvSpPr>
                <a:spLocks noChangeArrowheads="1"/>
              </p:cNvSpPr>
              <p:nvPr/>
            </p:nvSpPr>
            <p:spPr bwMode="auto">
              <a:xfrm rot="-5400000">
                <a:off x="3251" y="3720"/>
                <a:ext cx="189" cy="366"/>
              </a:xfrm>
              <a:prstGeom prst="flowChartCollat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shade val="16078"/>
                      <a:invGamma/>
                    </a:schemeClr>
                  </a:gs>
                </a:gsLst>
                <a:lin ang="54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  <p:sp>
            <p:nvSpPr>
              <p:cNvPr id="16430" name="AutoShape 46"/>
              <p:cNvSpPr>
                <a:spLocks noChangeArrowheads="1"/>
              </p:cNvSpPr>
              <p:nvPr/>
            </p:nvSpPr>
            <p:spPr bwMode="auto">
              <a:xfrm>
                <a:off x="3120" y="3678"/>
                <a:ext cx="449" cy="450"/>
              </a:xfrm>
              <a:custGeom>
                <a:avLst/>
                <a:gdLst>
                  <a:gd name="G0" fmla="+- 2700 0 0"/>
                  <a:gd name="G1" fmla="+- 21600 0 2700"/>
                  <a:gd name="G2" fmla="+- 21600 0 2700"/>
                  <a:gd name="G3" fmla="*/ G0 2929 10000"/>
                  <a:gd name="G4" fmla="+- 21600 0 G3"/>
                  <a:gd name="G5" fmla="+- 21600 0 G3"/>
                  <a:gd name="T0" fmla="*/ 10800 w 21600"/>
                  <a:gd name="T1" fmla="*/ 0 h 21600"/>
                  <a:gd name="T2" fmla="*/ 3163 w 21600"/>
                  <a:gd name="T3" fmla="*/ 3163 h 21600"/>
                  <a:gd name="T4" fmla="*/ 0 w 21600"/>
                  <a:gd name="T5" fmla="*/ 10800 h 21600"/>
                  <a:gd name="T6" fmla="*/ 3163 w 21600"/>
                  <a:gd name="T7" fmla="*/ 18437 h 21600"/>
                  <a:gd name="T8" fmla="*/ 10800 w 21600"/>
                  <a:gd name="T9" fmla="*/ 21600 h 21600"/>
                  <a:gd name="T10" fmla="*/ 18437 w 21600"/>
                  <a:gd name="T11" fmla="*/ 18437 h 21600"/>
                  <a:gd name="T12" fmla="*/ 21600 w 21600"/>
                  <a:gd name="T13" fmla="*/ 10800 h 21600"/>
                  <a:gd name="T14" fmla="*/ 18437 w 21600"/>
                  <a:gd name="T15" fmla="*/ 3163 h 21600"/>
                  <a:gd name="T16" fmla="*/ 3163 w 21600"/>
                  <a:gd name="T17" fmla="*/ 3163 h 21600"/>
                  <a:gd name="T18" fmla="*/ 18437 w 21600"/>
                  <a:gd name="T19" fmla="*/ 18437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T16" t="T17" r="T18" b="T19"/>
                <a:pathLst>
                  <a:path w="21600" h="21600">
                    <a:moveTo>
                      <a:pt x="0" y="10800"/>
                    </a:moveTo>
                    <a:cubicBezTo>
                      <a:pt x="0" y="4835"/>
                      <a:pt x="4835" y="0"/>
                      <a:pt x="10800" y="0"/>
                    </a:cubicBezTo>
                    <a:cubicBezTo>
                      <a:pt x="16765" y="0"/>
                      <a:pt x="21600" y="4835"/>
                      <a:pt x="21600" y="10800"/>
                    </a:cubicBezTo>
                    <a:cubicBezTo>
                      <a:pt x="21600" y="16765"/>
                      <a:pt x="16765" y="21600"/>
                      <a:pt x="10800" y="21600"/>
                    </a:cubicBezTo>
                    <a:cubicBezTo>
                      <a:pt x="4835" y="21600"/>
                      <a:pt x="0" y="16765"/>
                      <a:pt x="0" y="10800"/>
                    </a:cubicBezTo>
                    <a:close/>
                    <a:moveTo>
                      <a:pt x="2700" y="10800"/>
                    </a:moveTo>
                    <a:cubicBezTo>
                      <a:pt x="2700" y="15274"/>
                      <a:pt x="6326" y="18900"/>
                      <a:pt x="10800" y="18900"/>
                    </a:cubicBezTo>
                    <a:cubicBezTo>
                      <a:pt x="15274" y="18900"/>
                      <a:pt x="18900" y="15274"/>
                      <a:pt x="18900" y="10800"/>
                    </a:cubicBezTo>
                    <a:cubicBezTo>
                      <a:pt x="18900" y="6326"/>
                      <a:pt x="15274" y="2700"/>
                      <a:pt x="10800" y="2700"/>
                    </a:cubicBezTo>
                    <a:cubicBezTo>
                      <a:pt x="6326" y="2700"/>
                      <a:pt x="2700" y="6326"/>
                      <a:pt x="2700" y="1080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/>
              </a:p>
            </p:txBody>
          </p:sp>
        </p:grpSp>
      </p:grpSp>
      <p:sp>
        <p:nvSpPr>
          <p:cNvPr id="16438" name="Freeform 54"/>
          <p:cNvSpPr>
            <a:spLocks/>
          </p:cNvSpPr>
          <p:nvPr>
            <p:custDataLst>
              <p:tags r:id="rId10"/>
            </p:custDataLst>
          </p:nvPr>
        </p:nvSpPr>
        <p:spPr bwMode="auto">
          <a:xfrm>
            <a:off x="1397000" y="990600"/>
            <a:ext cx="1555750" cy="5867400"/>
          </a:xfrm>
          <a:custGeom>
            <a:avLst/>
            <a:gdLst/>
            <a:ahLst/>
            <a:cxnLst>
              <a:cxn ang="0">
                <a:pos x="980" y="1656"/>
              </a:cxn>
              <a:cxn ang="0">
                <a:pos x="704" y="1584"/>
              </a:cxn>
              <a:cxn ang="0">
                <a:pos x="608" y="673"/>
              </a:cxn>
              <a:cxn ang="0">
                <a:pos x="368" y="282"/>
              </a:cxn>
              <a:cxn ang="0">
                <a:pos x="80" y="499"/>
              </a:cxn>
              <a:cxn ang="0">
                <a:pos x="80" y="3276"/>
              </a:cxn>
              <a:cxn ang="0">
                <a:pos x="560" y="3016"/>
              </a:cxn>
              <a:cxn ang="0">
                <a:pos x="704" y="1888"/>
              </a:cxn>
              <a:cxn ang="0">
                <a:pos x="956" y="1776"/>
              </a:cxn>
            </a:cxnLst>
            <a:rect l="0" t="0" r="r" b="b"/>
            <a:pathLst>
              <a:path w="980" h="3696">
                <a:moveTo>
                  <a:pt x="980" y="1656"/>
                </a:moveTo>
                <a:cubicBezTo>
                  <a:pt x="936" y="1644"/>
                  <a:pt x="766" y="1748"/>
                  <a:pt x="704" y="1584"/>
                </a:cubicBezTo>
                <a:cubicBezTo>
                  <a:pt x="642" y="1420"/>
                  <a:pt x="664" y="890"/>
                  <a:pt x="608" y="673"/>
                </a:cubicBezTo>
                <a:cubicBezTo>
                  <a:pt x="552" y="456"/>
                  <a:pt x="456" y="311"/>
                  <a:pt x="368" y="282"/>
                </a:cubicBezTo>
                <a:cubicBezTo>
                  <a:pt x="280" y="253"/>
                  <a:pt x="128" y="0"/>
                  <a:pt x="80" y="499"/>
                </a:cubicBezTo>
                <a:cubicBezTo>
                  <a:pt x="32" y="998"/>
                  <a:pt x="0" y="2857"/>
                  <a:pt x="80" y="3276"/>
                </a:cubicBezTo>
                <a:cubicBezTo>
                  <a:pt x="160" y="3696"/>
                  <a:pt x="456" y="3248"/>
                  <a:pt x="560" y="3016"/>
                </a:cubicBezTo>
                <a:cubicBezTo>
                  <a:pt x="664" y="2785"/>
                  <a:pt x="638" y="2095"/>
                  <a:pt x="704" y="1888"/>
                </a:cubicBezTo>
                <a:cubicBezTo>
                  <a:pt x="770" y="1681"/>
                  <a:pt x="904" y="1799"/>
                  <a:pt x="956" y="1776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6441" name="Freeform 57"/>
          <p:cNvSpPr>
            <a:spLocks/>
          </p:cNvSpPr>
          <p:nvPr>
            <p:custDataLst>
              <p:tags r:id="rId11"/>
            </p:custDataLst>
          </p:nvPr>
        </p:nvSpPr>
        <p:spPr bwMode="auto">
          <a:xfrm>
            <a:off x="1138238" y="685800"/>
            <a:ext cx="1833562" cy="6402388"/>
          </a:xfrm>
          <a:custGeom>
            <a:avLst/>
            <a:gdLst/>
            <a:ahLst/>
            <a:cxnLst>
              <a:cxn ang="0">
                <a:pos x="1155" y="1752"/>
              </a:cxn>
              <a:cxn ang="0">
                <a:pos x="945" y="1728"/>
              </a:cxn>
              <a:cxn ang="0">
                <a:pos x="817" y="734"/>
              </a:cxn>
              <a:cxn ang="0">
                <a:pos x="496" y="308"/>
              </a:cxn>
              <a:cxn ang="0">
                <a:pos x="110" y="544"/>
              </a:cxn>
              <a:cxn ang="0">
                <a:pos x="110" y="3574"/>
              </a:cxn>
              <a:cxn ang="0">
                <a:pos x="771" y="3300"/>
              </a:cxn>
              <a:cxn ang="0">
                <a:pos x="951" y="2148"/>
              </a:cxn>
              <a:cxn ang="0">
                <a:pos x="1155" y="2064"/>
              </a:cxn>
            </a:cxnLst>
            <a:rect l="0" t="0" r="r" b="b"/>
            <a:pathLst>
              <a:path w="1155" h="4033">
                <a:moveTo>
                  <a:pt x="1155" y="1752"/>
                </a:moveTo>
                <a:cubicBezTo>
                  <a:pt x="1118" y="1748"/>
                  <a:pt x="1001" y="1898"/>
                  <a:pt x="945" y="1728"/>
                </a:cubicBezTo>
                <a:cubicBezTo>
                  <a:pt x="889" y="1558"/>
                  <a:pt x="892" y="971"/>
                  <a:pt x="817" y="734"/>
                </a:cubicBezTo>
                <a:cubicBezTo>
                  <a:pt x="742" y="497"/>
                  <a:pt x="613" y="339"/>
                  <a:pt x="496" y="308"/>
                </a:cubicBezTo>
                <a:cubicBezTo>
                  <a:pt x="378" y="276"/>
                  <a:pt x="174" y="0"/>
                  <a:pt x="110" y="544"/>
                </a:cubicBezTo>
                <a:cubicBezTo>
                  <a:pt x="46" y="1089"/>
                  <a:pt x="0" y="3115"/>
                  <a:pt x="110" y="3574"/>
                </a:cubicBezTo>
                <a:cubicBezTo>
                  <a:pt x="220" y="4033"/>
                  <a:pt x="631" y="3538"/>
                  <a:pt x="771" y="3300"/>
                </a:cubicBezTo>
                <a:cubicBezTo>
                  <a:pt x="911" y="3062"/>
                  <a:pt x="887" y="2354"/>
                  <a:pt x="951" y="2148"/>
                </a:cubicBezTo>
                <a:cubicBezTo>
                  <a:pt x="1015" y="1942"/>
                  <a:pt x="1113" y="2081"/>
                  <a:pt x="1155" y="2064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wrap="none"/>
          <a:lstStyle/>
          <a:p>
            <a:pPr>
              <a:defRPr/>
            </a:pPr>
            <a:endParaRPr lang="fr-FR"/>
          </a:p>
        </p:txBody>
      </p:sp>
      <p:sp>
        <p:nvSpPr>
          <p:cNvPr id="16442" name="AutoShape 58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257800" y="3886200"/>
            <a:ext cx="1295400" cy="1066800"/>
          </a:xfrm>
          <a:prstGeom prst="rightArrow">
            <a:avLst>
              <a:gd name="adj1" fmla="val 50000"/>
              <a:gd name="adj2" fmla="val 30357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6444" name="AutoShape 6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5400000">
            <a:off x="5095875" y="4886325"/>
            <a:ext cx="1600200" cy="1200150"/>
          </a:xfrm>
          <a:custGeom>
            <a:avLst/>
            <a:gdLst>
              <a:gd name="G0" fmla="+- 9257 0 0"/>
              <a:gd name="G1" fmla="+- 18514 0 0"/>
              <a:gd name="G2" fmla="+- 7200 0 0"/>
              <a:gd name="G3" fmla="*/ 9257 1 2"/>
              <a:gd name="G4" fmla="+- G3 10800 0"/>
              <a:gd name="G5" fmla="+- 21600 9257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5429 w 21600"/>
              <a:gd name="T1" fmla="*/ 0 h 21600"/>
              <a:gd name="T2" fmla="*/ 9257 w 21600"/>
              <a:gd name="T3" fmla="*/ 7200 h 21600"/>
              <a:gd name="T4" fmla="*/ 0 w 21600"/>
              <a:gd name="T5" fmla="*/ 18001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grpSp>
        <p:nvGrpSpPr>
          <p:cNvPr id="8" name="Group 6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876300" y="2743200"/>
            <a:ext cx="990600" cy="990600"/>
            <a:chOff x="288" y="480"/>
            <a:chExt cx="624" cy="624"/>
          </a:xfrm>
        </p:grpSpPr>
        <p:sp>
          <p:nvSpPr>
            <p:cNvPr id="16389" name="Oval 5"/>
            <p:cNvSpPr>
              <a:spLocks noChangeArrowheads="1"/>
            </p:cNvSpPr>
            <p:nvPr/>
          </p:nvSpPr>
          <p:spPr bwMode="auto">
            <a:xfrm>
              <a:off x="336" y="624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388" name="AutoShape 4"/>
            <p:cNvSpPr>
              <a:spLocks noChangeArrowheads="1"/>
            </p:cNvSpPr>
            <p:nvPr/>
          </p:nvSpPr>
          <p:spPr bwMode="auto">
            <a:xfrm>
              <a:off x="288" y="480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9" name="Group 9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876300" y="4038600"/>
            <a:ext cx="990600" cy="838200"/>
            <a:chOff x="816" y="2400"/>
            <a:chExt cx="624" cy="528"/>
          </a:xfrm>
        </p:grpSpPr>
        <p:sp>
          <p:nvSpPr>
            <p:cNvPr id="16391" name="AutoShape 7"/>
            <p:cNvSpPr>
              <a:spLocks noChangeArrowheads="1"/>
            </p:cNvSpPr>
            <p:nvPr/>
          </p:nvSpPr>
          <p:spPr bwMode="auto">
            <a:xfrm>
              <a:off x="816" y="2400"/>
              <a:ext cx="624" cy="528"/>
            </a:xfrm>
            <a:prstGeom prst="cube">
              <a:avLst>
                <a:gd name="adj" fmla="val 13824"/>
              </a:avLst>
            </a:prstGeom>
            <a:solidFill>
              <a:srgbClr val="E519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392" name="Rectangle 8"/>
            <p:cNvSpPr>
              <a:spLocks noChangeArrowheads="1"/>
            </p:cNvSpPr>
            <p:nvPr/>
          </p:nvSpPr>
          <p:spPr bwMode="auto">
            <a:xfrm>
              <a:off x="912" y="2544"/>
              <a:ext cx="336" cy="288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10" name="Group 14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876300" y="1524000"/>
            <a:ext cx="990600" cy="990600"/>
            <a:chOff x="288" y="480"/>
            <a:chExt cx="624" cy="624"/>
          </a:xfrm>
        </p:grpSpPr>
        <p:sp>
          <p:nvSpPr>
            <p:cNvPr id="16399" name="Oval 15"/>
            <p:cNvSpPr>
              <a:spLocks noChangeArrowheads="1"/>
            </p:cNvSpPr>
            <p:nvPr/>
          </p:nvSpPr>
          <p:spPr bwMode="auto">
            <a:xfrm>
              <a:off x="336" y="624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400" name="AutoShape 16"/>
            <p:cNvSpPr>
              <a:spLocks noChangeArrowheads="1"/>
            </p:cNvSpPr>
            <p:nvPr/>
          </p:nvSpPr>
          <p:spPr bwMode="auto">
            <a:xfrm>
              <a:off x="288" y="480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grpSp>
        <p:nvGrpSpPr>
          <p:cNvPr id="11" name="Group 17"/>
          <p:cNvGrpSpPr>
            <a:grpSpLocks/>
          </p:cNvGrpSpPr>
          <p:nvPr>
            <p:custDataLst>
              <p:tags r:id="rId17"/>
            </p:custDataLst>
          </p:nvPr>
        </p:nvGrpSpPr>
        <p:grpSpPr bwMode="auto">
          <a:xfrm>
            <a:off x="876300" y="5334000"/>
            <a:ext cx="990600" cy="838200"/>
            <a:chOff x="816" y="2400"/>
            <a:chExt cx="624" cy="528"/>
          </a:xfrm>
        </p:grpSpPr>
        <p:sp>
          <p:nvSpPr>
            <p:cNvPr id="16402" name="AutoShape 18"/>
            <p:cNvSpPr>
              <a:spLocks noChangeArrowheads="1"/>
            </p:cNvSpPr>
            <p:nvPr/>
          </p:nvSpPr>
          <p:spPr bwMode="auto">
            <a:xfrm>
              <a:off x="816" y="2400"/>
              <a:ext cx="624" cy="528"/>
            </a:xfrm>
            <a:prstGeom prst="cube">
              <a:avLst>
                <a:gd name="adj" fmla="val 13824"/>
              </a:avLst>
            </a:prstGeom>
            <a:solidFill>
              <a:srgbClr val="E5193B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403" name="Rectangle 19"/>
            <p:cNvSpPr>
              <a:spLocks noChangeArrowheads="1"/>
            </p:cNvSpPr>
            <p:nvPr/>
          </p:nvSpPr>
          <p:spPr bwMode="auto">
            <a:xfrm>
              <a:off x="912" y="2544"/>
              <a:ext cx="336" cy="288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5000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16435" name="Text Box 51">
            <a:hlinkClick r:id="rId45" action="ppaction://hlinksldjump" tooltip="Déclencheur Manuel"/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895350" y="4216400"/>
            <a:ext cx="776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DM</a:t>
            </a:r>
          </a:p>
        </p:txBody>
      </p:sp>
      <p:sp>
        <p:nvSpPr>
          <p:cNvPr id="16437" name="Text Box 53">
            <a:hlinkClick r:id="rId45" action="ppaction://hlinksldjump" tooltip="Detecteur Automatique Déclencheur"/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914400" y="17589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DAD</a:t>
            </a:r>
          </a:p>
        </p:txBody>
      </p:sp>
      <p:grpSp>
        <p:nvGrpSpPr>
          <p:cNvPr id="12" name="Group 13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2819400" y="2819400"/>
            <a:ext cx="2362200" cy="2133600"/>
            <a:chOff x="1344" y="2112"/>
            <a:chExt cx="1296" cy="1056"/>
          </a:xfrm>
        </p:grpSpPr>
        <p:sp>
          <p:nvSpPr>
            <p:cNvPr id="16394" name="AutoShape 10" descr="80 %"/>
            <p:cNvSpPr>
              <a:spLocks noChangeArrowheads="1"/>
            </p:cNvSpPr>
            <p:nvPr/>
          </p:nvSpPr>
          <p:spPr bwMode="auto">
            <a:xfrm>
              <a:off x="1344" y="2112"/>
              <a:ext cx="1296" cy="1056"/>
            </a:xfrm>
            <a:prstGeom prst="cube">
              <a:avLst>
                <a:gd name="adj" fmla="val 9375"/>
              </a:avLst>
            </a:prstGeom>
            <a:pattFill prst="pct80">
              <a:fgClr>
                <a:srgbClr val="FFFF99"/>
              </a:fgClr>
              <a:bgClr>
                <a:schemeClr val="accent1"/>
              </a:bgClr>
            </a:patt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395" name="Rectangle 11"/>
            <p:cNvSpPr>
              <a:spLocks noChangeArrowheads="1"/>
            </p:cNvSpPr>
            <p:nvPr/>
          </p:nvSpPr>
          <p:spPr bwMode="auto">
            <a:xfrm>
              <a:off x="1463" y="2352"/>
              <a:ext cx="960" cy="625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6396" name="Rectangle 12"/>
            <p:cNvSpPr>
              <a:spLocks noChangeArrowheads="1"/>
            </p:cNvSpPr>
            <p:nvPr/>
          </p:nvSpPr>
          <p:spPr bwMode="auto">
            <a:xfrm>
              <a:off x="1488" y="2448"/>
              <a:ext cx="864" cy="144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16445" name="AutoShape 6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257800" y="3048000"/>
            <a:ext cx="1295400" cy="762000"/>
          </a:xfrm>
          <a:prstGeom prst="rightArrow">
            <a:avLst>
              <a:gd name="adj1" fmla="val 50000"/>
              <a:gd name="adj2" fmla="val 42500"/>
            </a:avLst>
          </a:pr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16446" name="AutoShape 62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 rot="16200000" flipV="1">
            <a:off x="5067300" y="1733550"/>
            <a:ext cx="1676400" cy="1295400"/>
          </a:xfrm>
          <a:custGeom>
            <a:avLst/>
            <a:gdLst>
              <a:gd name="G0" fmla="+- 10738 0 0"/>
              <a:gd name="G1" fmla="+- 18514 0 0"/>
              <a:gd name="G2" fmla="+- 7200 0 0"/>
              <a:gd name="G3" fmla="*/ 10738 1 2"/>
              <a:gd name="G4" fmla="+- G3 10800 0"/>
              <a:gd name="G5" fmla="+- 21600 10738 18514"/>
              <a:gd name="G6" fmla="+- 18514 7200 0"/>
              <a:gd name="G7" fmla="*/ G6 1 2"/>
              <a:gd name="G8" fmla="*/ 18514 2 1"/>
              <a:gd name="G9" fmla="+- G8 0 21600"/>
              <a:gd name="G10" fmla="*/ 21600 G0 G1"/>
              <a:gd name="G11" fmla="*/ 21600 G4 G1"/>
              <a:gd name="G12" fmla="*/ 21600 G5 G1"/>
              <a:gd name="G13" fmla="*/ 21600 G7 G1"/>
              <a:gd name="G14" fmla="*/ 18514 1 2"/>
              <a:gd name="G15" fmla="+- G5 0 G4"/>
              <a:gd name="G16" fmla="+- G0 0 G4"/>
              <a:gd name="G17" fmla="*/ G2 G15 G16"/>
              <a:gd name="T0" fmla="*/ 16169 w 21600"/>
              <a:gd name="T1" fmla="*/ 0 h 21600"/>
              <a:gd name="T2" fmla="*/ 10738 w 21600"/>
              <a:gd name="T3" fmla="*/ 7200 h 21600"/>
              <a:gd name="T4" fmla="*/ 0 w 21600"/>
              <a:gd name="T5" fmla="*/ 18864 h 21600"/>
              <a:gd name="T6" fmla="*/ 9257 w 21600"/>
              <a:gd name="T7" fmla="*/ 21600 h 21600"/>
              <a:gd name="T8" fmla="*/ 18514 w 21600"/>
              <a:gd name="T9" fmla="*/ 15000 h 21600"/>
              <a:gd name="T10" fmla="*/ 21600 w 21600"/>
              <a:gd name="T11" fmla="*/ 7200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G12 h 21600"/>
              <a:gd name="T20" fmla="*/ G1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169" y="0"/>
                </a:moveTo>
                <a:lnTo>
                  <a:pt x="10738" y="7200"/>
                </a:lnTo>
                <a:lnTo>
                  <a:pt x="13824" y="7200"/>
                </a:lnTo>
                <a:lnTo>
                  <a:pt x="13824" y="16128"/>
                </a:lnTo>
                <a:lnTo>
                  <a:pt x="0" y="16128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close/>
              </a:path>
            </a:pathLst>
          </a:custGeom>
          <a:gradFill rotWithShape="0">
            <a:gsLst>
              <a:gs pos="0">
                <a:schemeClr val="accent1"/>
              </a:gs>
              <a:gs pos="100000">
                <a:schemeClr val="accent1">
                  <a:gamma/>
                  <a:shade val="36078"/>
                  <a:invGamma/>
                </a:scheme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rot="10800000"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6449" name="Text Box 65">
            <a:hlinkClick r:id="rId45" action="ppaction://hlinksldjump" tooltip="Système de Détection Incendie"/>
          </p:cNvPr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0" y="2286000"/>
            <a:ext cx="946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SDI</a:t>
            </a:r>
          </a:p>
        </p:txBody>
      </p:sp>
      <p:sp>
        <p:nvSpPr>
          <p:cNvPr id="16450" name="AutoShape 66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228600" y="609600"/>
            <a:ext cx="3505200" cy="563563"/>
          </a:xfrm>
          <a:prstGeom prst="wedgeRoundRectCallout">
            <a:avLst>
              <a:gd name="adj1" fmla="val 14718"/>
              <a:gd name="adj2" fmla="val 157606"/>
              <a:gd name="adj3" fmla="val 16667"/>
            </a:avLst>
          </a:prstGeom>
          <a:solidFill>
            <a:srgbClr val="FFCC00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Boucle de détection</a:t>
            </a:r>
          </a:p>
        </p:txBody>
      </p:sp>
      <p:sp>
        <p:nvSpPr>
          <p:cNvPr id="16452" name="Text Box 68">
            <a:hlinkClick r:id="rId45" action="ppaction://hlinksldjump" tooltip="Detecteur Automatique Déclencheur"/>
          </p:cNvPr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914400" y="297815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DAD</a:t>
            </a:r>
          </a:p>
        </p:txBody>
      </p:sp>
      <p:sp>
        <p:nvSpPr>
          <p:cNvPr id="16453" name="Text Box 69">
            <a:hlinkClick r:id="rId45" action="ppaction://hlinksldjump" tooltip="Déclencheur Manuel"/>
          </p:cNvPr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895350" y="5530850"/>
            <a:ext cx="7762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DM</a:t>
            </a:r>
          </a:p>
        </p:txBody>
      </p:sp>
      <p:sp>
        <p:nvSpPr>
          <p:cNvPr id="16454" name="Text Box 70">
            <a:hlinkClick r:id="rId45" action="ppaction://hlinksldjump" tooltip="Tableau de Signalisation"/>
          </p:cNvPr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2895600" y="3048000"/>
            <a:ext cx="6191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TS</a:t>
            </a:r>
          </a:p>
        </p:txBody>
      </p:sp>
      <p:sp>
        <p:nvSpPr>
          <p:cNvPr id="16456" name="Text Box 72">
            <a:hlinkClick r:id="rId45" action="ppaction://hlinksldjump" tooltip="Diffuseurs Sonores"/>
          </p:cNvPr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705600" y="1600200"/>
            <a:ext cx="6397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DS</a:t>
            </a:r>
          </a:p>
        </p:txBody>
      </p:sp>
      <p:sp>
        <p:nvSpPr>
          <p:cNvPr id="16457" name="Text Box 73">
            <a:hlinkClick r:id="rId45" action="ppaction://hlinksldjump" tooltip="Bloc Autonome d Alarme Sonore"/>
          </p:cNvPr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6629400" y="3162300"/>
            <a:ext cx="11334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BAAS</a:t>
            </a:r>
          </a:p>
        </p:txBody>
      </p:sp>
      <p:sp>
        <p:nvSpPr>
          <p:cNvPr id="16459" name="Text Box 75">
            <a:hlinkClick r:id="rId45" action="ppaction://hlinksldjump" tooltip="Equipement d'Alarme"/>
          </p:cNvPr>
          <p:cNvSpPr txBox="1"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2819400" y="1371600"/>
            <a:ext cx="119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fr-FR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EA 1</a:t>
            </a:r>
          </a:p>
        </p:txBody>
      </p:sp>
      <p:sp>
        <p:nvSpPr>
          <p:cNvPr id="16460" name="Text Box 76">
            <a:hlinkClick r:id="rId45" action="ppaction://hlinksldjump" tooltip="Dispositif Adaptateur de Commande"/>
          </p:cNvPr>
          <p:cNvSpPr txBox="1"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5216525" y="4114800"/>
            <a:ext cx="95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DAC</a:t>
            </a:r>
          </a:p>
        </p:txBody>
      </p:sp>
      <p:sp>
        <p:nvSpPr>
          <p:cNvPr id="16461" name="Text Box 77">
            <a:hlinkClick r:id="rId45" action="ppaction://hlinksldjump" tooltip="Dispositif Actionné de Sécurité"/>
          </p:cNvPr>
          <p:cNvSpPr txBox="1"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6781800" y="5195888"/>
            <a:ext cx="8969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>
                <a:effectLst>
                  <a:outerShdw blurRad="38100" dist="38100" dir="2700000" algn="tl">
                    <a:srgbClr val="FFFFFF"/>
                  </a:outerShdw>
                </a:effectLst>
              </a:rPr>
              <a:t>DAS</a:t>
            </a:r>
          </a:p>
        </p:txBody>
      </p:sp>
      <p:sp>
        <p:nvSpPr>
          <p:cNvPr id="16462" name="Text Box 78">
            <a:hlinkClick r:id="rId45" action="ppaction://hlinksldjump" tooltip="Centralisateur de Mise en sécurité Incendie"/>
          </p:cNvPr>
          <p:cNvSpPr txBox="1"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3810000" y="4267200"/>
            <a:ext cx="1112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CMSI</a:t>
            </a:r>
          </a:p>
        </p:txBody>
      </p:sp>
      <p:sp>
        <p:nvSpPr>
          <p:cNvPr id="16463" name="Text Box 79">
            <a:hlinkClick r:id="rId45" action="ppaction://hlinksldjump" tooltip="Porte Coupe Feu"/>
          </p:cNvPr>
          <p:cNvSpPr txBox="1"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6781800" y="4495800"/>
            <a:ext cx="8763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3378596" algn="ctr" rotWithShape="0">
              <a:srgbClr val="FFFFFF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PCF</a:t>
            </a:r>
          </a:p>
        </p:txBody>
      </p:sp>
      <p:sp>
        <p:nvSpPr>
          <p:cNvPr id="16465" name="Text Box 81">
            <a:hlinkClick r:id="rId45" action="ppaction://hlinksldjump" tooltip="Système de Mise en Sécurité Incendie"/>
          </p:cNvPr>
          <p:cNvSpPr txBox="1">
            <a:spLocks noChangeArrowheads="1"/>
          </p:cNvSpPr>
          <p:nvPr>
            <p:custDataLst>
              <p:tags r:id="rId35"/>
            </p:custDataLst>
          </p:nvPr>
        </p:nvSpPr>
        <p:spPr bwMode="auto">
          <a:xfrm>
            <a:off x="4038600" y="5105400"/>
            <a:ext cx="11779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SMSI</a:t>
            </a:r>
          </a:p>
        </p:txBody>
      </p:sp>
      <p:sp>
        <p:nvSpPr>
          <p:cNvPr id="16466" name="Text Box 82">
            <a:hlinkClick r:id="rId45" action="ppaction://hlinksldjump" tooltip="Unité de Gestion et d'Alarme"/>
          </p:cNvPr>
          <p:cNvSpPr txBox="1"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3886200" y="3048000"/>
            <a:ext cx="9747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8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UGA</a:t>
            </a:r>
          </a:p>
        </p:txBody>
      </p:sp>
      <p:sp>
        <p:nvSpPr>
          <p:cNvPr id="16468" name="Text Box 84">
            <a:hlinkClick r:id="rId45" action="ppaction://hlinksldjump" tooltip="Zone de Compartimentage"/>
          </p:cNvPr>
          <p:cNvSpPr txBox="1">
            <a:spLocks noChangeArrowheads="1"/>
          </p:cNvSpPr>
          <p:nvPr>
            <p:custDataLst>
              <p:tags r:id="rId37"/>
            </p:custDataLst>
          </p:nvPr>
        </p:nvSpPr>
        <p:spPr bwMode="auto">
          <a:xfrm>
            <a:off x="7696200" y="4343400"/>
            <a:ext cx="7493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ZC</a:t>
            </a:r>
          </a:p>
        </p:txBody>
      </p:sp>
      <p:sp>
        <p:nvSpPr>
          <p:cNvPr id="16469" name="Text Box 85">
            <a:hlinkClick r:id="rId45" action="ppaction://hlinksldjump" tooltip="Zone de Désenfumage"/>
          </p:cNvPr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7696200" y="5562600"/>
            <a:ext cx="703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>
                <a:effectLst>
                  <a:outerShdw blurRad="38100" dist="38100" dir="2700000" algn="tl">
                    <a:srgbClr val="FFFFFF"/>
                  </a:outerShdw>
                </a:effectLst>
              </a:rPr>
              <a:t>ZF</a:t>
            </a:r>
          </a:p>
        </p:txBody>
      </p:sp>
      <p:sp>
        <p:nvSpPr>
          <p:cNvPr id="16470" name="Text Box 86">
            <a:hlinkClick r:id="rId45" action="ppaction://hlinksldjump" tooltip="Zone de mise en Sécurité"/>
          </p:cNvPr>
          <p:cNvSpPr txBox="1">
            <a:spLocks noChangeArrowheads="1"/>
          </p:cNvSpPr>
          <p:nvPr>
            <p:custDataLst>
              <p:tags r:id="rId39"/>
            </p:custDataLst>
          </p:nvPr>
        </p:nvSpPr>
        <p:spPr bwMode="auto">
          <a:xfrm>
            <a:off x="8382000" y="6273800"/>
            <a:ext cx="74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ZS</a:t>
            </a:r>
          </a:p>
        </p:txBody>
      </p:sp>
      <p:sp>
        <p:nvSpPr>
          <p:cNvPr id="16471" name="Text Box 87">
            <a:hlinkClick r:id="rId45" action="ppaction://hlinksldjump" tooltip="Zone d'Alarme"/>
          </p:cNvPr>
          <p:cNvSpPr txBox="1"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001000" y="8382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ZA</a:t>
            </a:r>
          </a:p>
        </p:txBody>
      </p:sp>
      <p:sp>
        <p:nvSpPr>
          <p:cNvPr id="16472" name="Text Box 88">
            <a:hlinkClick r:id="rId45" action="ppaction://hlinksldjump" tooltip="Zone de Détection"/>
          </p:cNvPr>
          <p:cNvSpPr txBox="1">
            <a:spLocks noChangeArrowheads="1"/>
          </p:cNvSpPr>
          <p:nvPr>
            <p:custDataLst>
              <p:tags r:id="rId41"/>
            </p:custDataLst>
          </p:nvPr>
        </p:nvSpPr>
        <p:spPr bwMode="auto">
          <a:xfrm>
            <a:off x="152400" y="6019800"/>
            <a:ext cx="819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ZD</a:t>
            </a:r>
          </a:p>
        </p:txBody>
      </p:sp>
      <p:sp>
        <p:nvSpPr>
          <p:cNvPr id="16473" name="Text Box 89"/>
          <p:cNvSpPr txBox="1"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2286000" y="6262688"/>
            <a:ext cx="4267200" cy="641350"/>
          </a:xfrm>
          <a:prstGeom prst="rect">
            <a:avLst/>
          </a:prstGeom>
          <a:gradFill rotWithShape="0">
            <a:gsLst>
              <a:gs pos="0">
                <a:srgbClr val="FF0000">
                  <a:alpha val="65000"/>
                </a:srgbClr>
              </a:gs>
              <a:gs pos="100000">
                <a:srgbClr val="FF0000">
                  <a:gamma/>
                  <a:shade val="25882"/>
                  <a:invGamma/>
                  <a:alpha val="59000"/>
                </a:srgbClr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dist="63500" dir="2212194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l">
              <a:defRPr/>
            </a:pPr>
            <a:r>
              <a:rPr lang="fr-FR" sz="3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ZA </a:t>
            </a:r>
            <a:r>
              <a:rPr lang="fr-FR" sz="3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 ZC  ZF </a:t>
            </a:r>
            <a:r>
              <a:rPr lang="fr-FR" sz="3600" b="1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6" dur="500"/>
                                        <p:tgtEl>
                                          <p:spTgt spid="16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4" dur="500"/>
                                        <p:tgtEl>
                                          <p:spTgt spid="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1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16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7" dur="500"/>
                                        <p:tgtEl>
                                          <p:spTgt spid="1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1" dur="500"/>
                                        <p:tgtEl>
                                          <p:spTgt spid="1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6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6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8" dur="500"/>
                                        <p:tgtEl>
                                          <p:spTgt spid="16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6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4" dur="500"/>
                                        <p:tgtEl>
                                          <p:spTgt spid="16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16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6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2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5" dur="500"/>
                                        <p:tgtEl>
                                          <p:spTgt spid="16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3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4" dur="500"/>
                                        <p:tgtEl>
                                          <p:spTgt spid="16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16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16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1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4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0" dur="500"/>
                                        <p:tgtEl>
                                          <p:spTgt spid="16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6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6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8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0" dur="500"/>
                                        <p:tgtEl>
                                          <p:spTgt spid="16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4" dur="500"/>
                                        <p:tgtEl>
                                          <p:spTgt spid="16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 nodeType="clickPar">
                      <p:stCondLst>
                        <p:cond delay="indefinite"/>
                      </p:stCondLst>
                      <p:childTnLst>
                        <p:par>
                          <p:cTn id="1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64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64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4" dur="500"/>
                                        <p:tgtEl>
                                          <p:spTgt spid="16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6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4" dur="500"/>
                                        <p:tgtEl>
                                          <p:spTgt spid="16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 nodeType="clickPar">
                      <p:stCondLst>
                        <p:cond delay="indefinite"/>
                      </p:stCondLst>
                      <p:childTnLst>
                        <p:par>
                          <p:cTn id="1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6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6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4" dur="500"/>
                                        <p:tgtEl>
                                          <p:spTgt spid="16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8" dur="500"/>
                                        <p:tgtEl>
                                          <p:spTgt spid="1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0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2" dur="500"/>
                                        <p:tgtEl>
                                          <p:spTgt spid="16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6" dur="500"/>
                                        <p:tgtEl>
                                          <p:spTgt spid="16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 nodeType="clickPar">
                      <p:stCondLst>
                        <p:cond delay="indefinite"/>
                      </p:stCondLst>
                      <p:childTnLst>
                        <p:par>
                          <p:cTn id="2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1" dur="500"/>
                                        <p:tgtEl>
                                          <p:spTgt spid="16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utoUpdateAnimBg="0"/>
      <p:bldP spid="16442" grpId="0" animBg="1"/>
      <p:bldP spid="16435" grpId="0" autoUpdateAnimBg="0"/>
      <p:bldP spid="16437" grpId="0" autoUpdateAnimBg="0"/>
      <p:bldP spid="16445" grpId="0" animBg="1"/>
      <p:bldP spid="16449" grpId="0" autoUpdateAnimBg="0"/>
      <p:bldP spid="16450" grpId="0" animBg="1" autoUpdateAnimBg="0"/>
      <p:bldP spid="16452" grpId="0" autoUpdateAnimBg="0"/>
      <p:bldP spid="16453" grpId="0" autoUpdateAnimBg="0"/>
      <p:bldP spid="16454" grpId="0" autoUpdateAnimBg="0"/>
      <p:bldP spid="16456" grpId="0" autoUpdateAnimBg="0"/>
      <p:bldP spid="16457" grpId="0" autoUpdateAnimBg="0"/>
      <p:bldP spid="16459" grpId="0" autoUpdateAnimBg="0"/>
      <p:bldP spid="16460" grpId="0" autoUpdateAnimBg="0"/>
      <p:bldP spid="16461" grpId="0" autoUpdateAnimBg="0"/>
      <p:bldP spid="16462" grpId="0" autoUpdateAnimBg="0"/>
      <p:bldP spid="16463" grpId="0" autoUpdateAnimBg="0"/>
      <p:bldP spid="16465" grpId="0" autoUpdateAnimBg="0"/>
      <p:bldP spid="16466" grpId="0" autoUpdateAnimBg="0"/>
      <p:bldP spid="16468" grpId="0" autoUpdateAnimBg="0"/>
      <p:bldP spid="16469" grpId="0" autoUpdateAnimBg="0"/>
      <p:bldP spid="16470" grpId="0" autoUpdateAnimBg="0"/>
      <p:bldP spid="16471" grpId="0" autoUpdateAnimBg="0"/>
      <p:bldP spid="16472" grpId="0" autoUpdateAnimBg="0"/>
      <p:bldP spid="16473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0" y="980728"/>
            <a:ext cx="9468544" cy="545976"/>
          </a:xfrm>
          <a:solidFill>
            <a:schemeClr val="accent1">
              <a:lumMod val="40000"/>
              <a:lumOff val="60000"/>
              <a:alpha val="48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Différents types </a:t>
            </a:r>
          </a:p>
        </p:txBody>
      </p:sp>
      <p:pic>
        <p:nvPicPr>
          <p:cNvPr id="17412" name="Picture 4" descr="D:\ConfSecu\Transfer\E39922.tif">
            <a:hlinkClick r:id="rId12" action="ppaction://hlinksldjump" tooltip="Détecteur de température (ou variation de..)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20427"/>
            <a:ext cx="1016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D:\ConfSecu\Pyros\Dessin slide\DA\E52247.tif">
            <a:hlinkClick r:id="rId12" action="ppaction://hlinksldjump" tooltip="Détecteur de flamme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20427"/>
            <a:ext cx="979488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539165" y="1922056"/>
            <a:ext cx="8209299" cy="1938992"/>
          </a:xfrm>
          <a:prstGeom prst="rect">
            <a:avLst/>
          </a:prstGeom>
          <a:solidFill>
            <a:srgbClr val="FFFF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Détecteur ionique (conduction d’un gaz ionisé)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Détecteur de fumée Optique(faisceau lumineux)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Détecteur de température (Seuil maxi)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Détecteur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Thermo-vélocimétrique(variation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θ + seuil)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Détecteur de flamme (infra rouges)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Détecteur combinant plusieurs technologies </a:t>
            </a:r>
          </a:p>
        </p:txBody>
      </p:sp>
      <p:sp>
        <p:nvSpPr>
          <p:cNvPr id="17416" name="Text Box 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invGray">
          <a:xfrm>
            <a:off x="0" y="4442336"/>
            <a:ext cx="9144000" cy="1938992"/>
          </a:xfrm>
          <a:prstGeom prst="rect">
            <a:avLst/>
          </a:prstGeom>
          <a:solidFill>
            <a:srgbClr val="FFCC99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lIns="36000" rIns="36000">
            <a:spAutoFit/>
          </a:bodyPr>
          <a:lstStyle/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choix s’effectuera en fonction du type de feu qui à la plus grande probabilité de se déclarer: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Feu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couvant avec fumées claires =&gt; Ionique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Feu couvant avec fumées opaques =&gt; Optique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Feu avec flamme (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avec/sans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fumée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)=&gt;détecteur de flamme</a:t>
            </a:r>
            <a:endParaRPr lang="fr-FR" sz="2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Tout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feu, mais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détection tardive =&gt; Thermiques</a:t>
            </a:r>
          </a:p>
        </p:txBody>
      </p:sp>
      <p:pic>
        <p:nvPicPr>
          <p:cNvPr id="17417" name="Picture 9" descr="D:\Slide Incendie\Sécurité\Transfer\E70516.tif">
            <a:hlinkClick r:id="rId12" action="ppaction://hlinksldjump" tooltip="Détecteur de fumée ou ionique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20427"/>
            <a:ext cx="1044575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10" descr="D:\Slide Incendie\Sécurité\Transfer\E70519.tif">
            <a:hlinkClick r:id="rId12" action="ppaction://hlinksldjump" tooltip="Indicateur d'action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72827"/>
            <a:ext cx="10747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9" name="Picture 11" descr="D:\Slide Incendie\Sécurité\Transfer\E78127.tif">
            <a:hlinkClick r:id="rId12" action="ppaction://hlinksldjump" tooltip="Socle de raccordement (avec ou sans ICC)"/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5" t="17595" r="11351" b="6522"/>
          <a:stretch>
            <a:fillRect/>
          </a:stretch>
        </p:blipFill>
        <p:spPr bwMode="auto">
          <a:xfrm>
            <a:off x="6781800" y="120427"/>
            <a:ext cx="1046163" cy="105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  <p:custDataLst>
              <p:tags r:id="rId9"/>
            </p:custDataLst>
          </p:nvPr>
        </p:nvSpPr>
        <p:spPr>
          <a:xfrm>
            <a:off x="-76200" y="-76200"/>
            <a:ext cx="9220200" cy="934815"/>
          </a:xfrm>
          <a:solidFill>
            <a:schemeClr val="accent1">
              <a:lumMod val="40000"/>
              <a:lumOff val="60000"/>
              <a:alpha val="48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Détecteurs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1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6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360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1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nimBg="1"/>
      <p:bldP spid="17414" grpId="0" animBg="1"/>
      <p:bldP spid="17416" grpId="0" animBg="1"/>
      <p:bldP spid="174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1409700" y="3083768"/>
            <a:ext cx="990600" cy="304800"/>
            <a:chOff x="288" y="480"/>
            <a:chExt cx="624" cy="624"/>
          </a:xfrm>
        </p:grpSpPr>
        <p:sp>
          <p:nvSpPr>
            <p:cNvPr id="28680" name="Oval 8"/>
            <p:cNvSpPr>
              <a:spLocks noChangeArrowheads="1"/>
            </p:cNvSpPr>
            <p:nvPr/>
          </p:nvSpPr>
          <p:spPr bwMode="auto">
            <a:xfrm>
              <a:off x="336" y="623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288" y="480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867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-1" y="-7370"/>
            <a:ext cx="9144001" cy="772074"/>
          </a:xfrm>
          <a:solidFill>
            <a:schemeClr val="accent1">
              <a:lumMod val="40000"/>
              <a:lumOff val="60000"/>
              <a:alpha val="46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  Ioniques ou optiques (fumées) 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0" y="980729"/>
            <a:ext cx="9144000" cy="1255888"/>
          </a:xfr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Implantation dans une zone ou les fumées produites accéderont rapidement:</a:t>
            </a:r>
          </a:p>
        </p:txBody>
      </p:sp>
      <p:sp>
        <p:nvSpPr>
          <p:cNvPr id="28676" name="Oval 4"/>
          <p:cNvSpPr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381000" y="5979368"/>
            <a:ext cx="3048000" cy="762000"/>
          </a:xfrm>
          <a:prstGeom prst="ellipse">
            <a:avLst/>
          </a:prstGeom>
          <a:gradFill rotWithShape="0">
            <a:gsLst>
              <a:gs pos="0">
                <a:srgbClr val="FFCCCC">
                  <a:gamma/>
                  <a:shade val="78824"/>
                  <a:invGamma/>
                </a:srgbClr>
              </a:gs>
              <a:gs pos="50000">
                <a:srgbClr val="FFCCCC"/>
              </a:gs>
              <a:gs pos="100000">
                <a:srgbClr val="FFCCCC">
                  <a:gamma/>
                  <a:shade val="78824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  <a:scene3d>
            <a:camera prst="legacyPerspectiveBottom">
              <a:rot lat="1800000" lon="0" rev="0"/>
            </a:camera>
            <a:lightRig rig="legacyFlat3" dir="t"/>
          </a:scene3d>
          <a:sp3d extrusionH="507730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8677" name="Line 5"/>
          <p:cNvSpPr>
            <a:spLocks noChangeShapeType="1"/>
          </p:cNvSpPr>
          <p:nvPr>
            <p:custDataLst>
              <p:tags r:id="rId5"/>
            </p:custDataLst>
          </p:nvPr>
        </p:nvSpPr>
        <p:spPr bwMode="invGray">
          <a:xfrm flipV="1">
            <a:off x="228600" y="3083768"/>
            <a:ext cx="0" cy="3276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8682" name="Text Box 10">
            <a:hlinkClick r:id="rId29" action="ppaction://hlinksldjump" tooltip="Hauteur détecteur / sol"/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invGray">
          <a:xfrm>
            <a:off x="228600" y="3921968"/>
            <a:ext cx="539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</a:t>
            </a:r>
          </a:p>
        </p:txBody>
      </p:sp>
      <p:sp>
        <p:nvSpPr>
          <p:cNvPr id="28683" name="Line 11"/>
          <p:cNvSpPr>
            <a:spLocks noChangeShapeType="1"/>
          </p:cNvSpPr>
          <p:nvPr>
            <p:custDataLst>
              <p:tags r:id="rId7"/>
            </p:custDataLst>
          </p:nvPr>
        </p:nvSpPr>
        <p:spPr bwMode="invGray">
          <a:xfrm rot="16200000" flipV="1">
            <a:off x="3467100" y="2055068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8684" name="Text Box 12">
            <a:hlinkClick r:id="rId29" action="ppaction://hlinksldjump" tooltip="Distance entre deux détecteurs"/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invGray">
          <a:xfrm>
            <a:off x="3276600" y="2397968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D</a:t>
            </a:r>
          </a:p>
        </p:txBody>
      </p:sp>
      <p:sp>
        <p:nvSpPr>
          <p:cNvPr id="28685" name="Line 13"/>
          <p:cNvSpPr>
            <a:spLocks noChangeShapeType="1"/>
          </p:cNvSpPr>
          <p:nvPr>
            <p:custDataLst>
              <p:tags r:id="rId9"/>
            </p:custDataLst>
          </p:nvPr>
        </p:nvSpPr>
        <p:spPr bwMode="invGray">
          <a:xfrm rot="16200000" flipV="1">
            <a:off x="647700" y="2359868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8686" name="Text Box 14">
            <a:hlinkClick r:id="rId29" action="ppaction://hlinksldjump" tooltip="distance / cloison"/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invGray">
          <a:xfrm>
            <a:off x="495300" y="236621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d</a:t>
            </a:r>
          </a:p>
        </p:txBody>
      </p:sp>
      <p:sp>
        <p:nvSpPr>
          <p:cNvPr id="28687" name="Text Box 15">
            <a:hlinkClick r:id="rId29" action="ppaction://hlinksldjump" tooltip="Surface de détection"/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invGray">
          <a:xfrm>
            <a:off x="1685925" y="605556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</a:p>
        </p:txBody>
      </p:sp>
      <p:grpSp>
        <p:nvGrpSpPr>
          <p:cNvPr id="3" name="Group 16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4457700" y="3083768"/>
            <a:ext cx="990600" cy="304800"/>
            <a:chOff x="288" y="480"/>
            <a:chExt cx="624" cy="624"/>
          </a:xfrm>
        </p:grpSpPr>
        <p:sp>
          <p:nvSpPr>
            <p:cNvPr id="28689" name="Oval 17"/>
            <p:cNvSpPr>
              <a:spLocks noChangeArrowheads="1"/>
            </p:cNvSpPr>
            <p:nvPr/>
          </p:nvSpPr>
          <p:spPr bwMode="auto">
            <a:xfrm>
              <a:off x="336" y="623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8690" name="AutoShape 18"/>
            <p:cNvSpPr>
              <a:spLocks noChangeArrowheads="1"/>
            </p:cNvSpPr>
            <p:nvPr/>
          </p:nvSpPr>
          <p:spPr bwMode="auto">
            <a:xfrm>
              <a:off x="288" y="480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8691" name="Oval 19"/>
          <p:cNvSpPr>
            <a:spLocks noChangeArrowheads="1"/>
          </p:cNvSpPr>
          <p:nvPr>
            <p:custDataLst>
              <p:tags r:id="rId13"/>
            </p:custDataLst>
          </p:nvPr>
        </p:nvSpPr>
        <p:spPr bwMode="invGray">
          <a:xfrm>
            <a:off x="3429000" y="5979368"/>
            <a:ext cx="3048000" cy="762000"/>
          </a:xfrm>
          <a:prstGeom prst="ellipse">
            <a:avLst/>
          </a:prstGeom>
          <a:gradFill rotWithShape="0">
            <a:gsLst>
              <a:gs pos="0">
                <a:srgbClr val="FFCCCC">
                  <a:gamma/>
                  <a:shade val="78824"/>
                  <a:invGamma/>
                </a:srgbClr>
              </a:gs>
              <a:gs pos="50000">
                <a:srgbClr val="FFCCCC"/>
              </a:gs>
              <a:gs pos="100000">
                <a:srgbClr val="FFCCCC">
                  <a:gamma/>
                  <a:shade val="78824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  <a:scene3d>
            <a:camera prst="legacyPerspectiveBottom">
              <a:rot lat="1800000" lon="0" rev="0"/>
            </a:camera>
            <a:lightRig rig="legacyFlat3" dir="t"/>
          </a:scene3d>
          <a:sp3d extrusionH="507730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8692" name="Text Box 20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invGray">
          <a:xfrm>
            <a:off x="5902609" y="2823594"/>
            <a:ext cx="2770309" cy="830997"/>
          </a:xfrm>
          <a:prstGeom prst="rect">
            <a:avLst/>
          </a:prstGeom>
          <a:solidFill>
            <a:schemeClr val="accent1">
              <a:lumMod val="40000"/>
              <a:lumOff val="60000"/>
              <a:alpha val="4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fonction de </a:t>
            </a: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hauteur H</a:t>
            </a:r>
          </a:p>
        </p:txBody>
      </p:sp>
      <p:sp>
        <p:nvSpPr>
          <p:cNvPr id="28693" name="Text Box 21">
            <a:hlinkClick r:id="rId29" action="ppaction://hlinksldjump" tooltip="S = 50m2  ; d = 4m  ; D = 9m"/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invGray">
          <a:xfrm>
            <a:off x="6858000" y="4237062"/>
            <a:ext cx="1457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/>
              </a:rPr>
              <a:t>H = 2,5 m</a:t>
            </a:r>
          </a:p>
        </p:txBody>
      </p:sp>
      <p:sp>
        <p:nvSpPr>
          <p:cNvPr id="28694" name="Text Box 22">
            <a:hlinkClick r:id="rId29" action="ppaction://hlinksldjump" tooltip="S = 70m2  ; d = 5m  ; D = 10m"/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invGray">
          <a:xfrm>
            <a:off x="6858000" y="4751412"/>
            <a:ext cx="1228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/>
              </a:rPr>
              <a:t>H = 4 m</a:t>
            </a:r>
          </a:p>
        </p:txBody>
      </p:sp>
      <p:sp>
        <p:nvSpPr>
          <p:cNvPr id="28696" name="Text Box 24">
            <a:hlinkClick r:id="rId29" action="ppaction://hlinksldjump" tooltip="S = 80 m2  ; d = 5,5 m  ; D = 11 m"/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invGray">
          <a:xfrm>
            <a:off x="6858000" y="5265762"/>
            <a:ext cx="1304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/>
              </a:rPr>
              <a:t>H = 6  m</a:t>
            </a:r>
          </a:p>
        </p:txBody>
      </p:sp>
      <p:sp>
        <p:nvSpPr>
          <p:cNvPr id="28697" name="Text Box 25">
            <a:hlinkClick r:id="rId29" action="ppaction://hlinksldjump" tooltip="S = 90 m2  ; d = 6 m  ; D = 12 m"/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invGray">
          <a:xfrm>
            <a:off x="6858000" y="5780112"/>
            <a:ext cx="1381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/>
              </a:rPr>
              <a:t>H = 10 m</a:t>
            </a:r>
          </a:p>
        </p:txBody>
      </p:sp>
      <p:sp>
        <p:nvSpPr>
          <p:cNvPr id="28699" name="Text Box 27">
            <a:hlinkClick r:id="rId29" action="ppaction://hlinksldjump" tooltip="Surface de détection"/>
          </p:cNvPr>
          <p:cNvSpPr txBox="1">
            <a:spLocks noChangeArrowheads="1"/>
          </p:cNvSpPr>
          <p:nvPr>
            <p:custDataLst>
              <p:tags r:id="rId19"/>
            </p:custDataLst>
          </p:nvPr>
        </p:nvSpPr>
        <p:spPr bwMode="invGray">
          <a:xfrm>
            <a:off x="4733925" y="6055568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</a:p>
        </p:txBody>
      </p:sp>
      <p:sp>
        <p:nvSpPr>
          <p:cNvPr id="8" name="Forme libre 7"/>
          <p:cNvSpPr/>
          <p:nvPr>
            <p:custDataLst>
              <p:tags r:id="rId20"/>
            </p:custDataLst>
          </p:nvPr>
        </p:nvSpPr>
        <p:spPr bwMode="auto">
          <a:xfrm>
            <a:off x="6531429" y="1625600"/>
            <a:ext cx="682171" cy="783771"/>
          </a:xfrm>
          <a:custGeom>
            <a:avLst/>
            <a:gdLst>
              <a:gd name="connsiteX0" fmla="*/ 159657 w 682171"/>
              <a:gd name="connsiteY0" fmla="*/ 0 h 783771"/>
              <a:gd name="connsiteX1" fmla="*/ 0 w 682171"/>
              <a:gd name="connsiteY1" fmla="*/ 783771 h 783771"/>
              <a:gd name="connsiteX2" fmla="*/ 682171 w 682171"/>
              <a:gd name="connsiteY2" fmla="*/ 508000 h 783771"/>
              <a:gd name="connsiteX3" fmla="*/ 159657 w 682171"/>
              <a:gd name="connsiteY3" fmla="*/ 0 h 783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2171" h="783771">
                <a:moveTo>
                  <a:pt x="159657" y="0"/>
                </a:moveTo>
                <a:lnTo>
                  <a:pt x="0" y="783771"/>
                </a:lnTo>
                <a:lnTo>
                  <a:pt x="682171" y="508000"/>
                </a:lnTo>
                <a:lnTo>
                  <a:pt x="159657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grpSp>
        <p:nvGrpSpPr>
          <p:cNvPr id="30" name="Group 7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 rot="18742530">
            <a:off x="6587491" y="1754594"/>
            <a:ext cx="449047" cy="253761"/>
            <a:chOff x="288" y="480"/>
            <a:chExt cx="624" cy="624"/>
          </a:xfrm>
        </p:grpSpPr>
        <p:sp>
          <p:nvSpPr>
            <p:cNvPr id="31" name="Oval 8"/>
            <p:cNvSpPr>
              <a:spLocks noChangeArrowheads="1"/>
            </p:cNvSpPr>
            <p:nvPr/>
          </p:nvSpPr>
          <p:spPr bwMode="auto">
            <a:xfrm>
              <a:off x="336" y="623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2" name="AutoShape 9"/>
            <p:cNvSpPr>
              <a:spLocks noChangeArrowheads="1"/>
            </p:cNvSpPr>
            <p:nvPr/>
          </p:nvSpPr>
          <p:spPr bwMode="auto">
            <a:xfrm>
              <a:off x="288" y="480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5" name="Forme libre 4"/>
          <p:cNvSpPr/>
          <p:nvPr>
            <p:custDataLst>
              <p:tags r:id="rId22"/>
            </p:custDataLst>
          </p:nvPr>
        </p:nvSpPr>
        <p:spPr bwMode="auto">
          <a:xfrm>
            <a:off x="6662057" y="1219200"/>
            <a:ext cx="2365829" cy="1436914"/>
          </a:xfrm>
          <a:custGeom>
            <a:avLst/>
            <a:gdLst>
              <a:gd name="connsiteX0" fmla="*/ 0 w 2365829"/>
              <a:gd name="connsiteY0" fmla="*/ 464457 h 1538514"/>
              <a:gd name="connsiteX1" fmla="*/ 2119086 w 2365829"/>
              <a:gd name="connsiteY1" fmla="*/ 0 h 1538514"/>
              <a:gd name="connsiteX2" fmla="*/ 2365829 w 2365829"/>
              <a:gd name="connsiteY2" fmla="*/ 508000 h 1538514"/>
              <a:gd name="connsiteX3" fmla="*/ 1146629 w 2365829"/>
              <a:gd name="connsiteY3" fmla="*/ 1538514 h 1538514"/>
              <a:gd name="connsiteX4" fmla="*/ 87086 w 2365829"/>
              <a:gd name="connsiteY4" fmla="*/ 508000 h 1538514"/>
              <a:gd name="connsiteX5" fmla="*/ 72572 w 2365829"/>
              <a:gd name="connsiteY5" fmla="*/ 449943 h 1538514"/>
              <a:gd name="connsiteX0" fmla="*/ 0 w 2365829"/>
              <a:gd name="connsiteY0" fmla="*/ 362857 h 1436914"/>
              <a:gd name="connsiteX1" fmla="*/ 2075543 w 2365829"/>
              <a:gd name="connsiteY1" fmla="*/ 0 h 1436914"/>
              <a:gd name="connsiteX2" fmla="*/ 2365829 w 2365829"/>
              <a:gd name="connsiteY2" fmla="*/ 406400 h 1436914"/>
              <a:gd name="connsiteX3" fmla="*/ 1146629 w 2365829"/>
              <a:gd name="connsiteY3" fmla="*/ 1436914 h 1436914"/>
              <a:gd name="connsiteX4" fmla="*/ 87086 w 2365829"/>
              <a:gd name="connsiteY4" fmla="*/ 406400 h 1436914"/>
              <a:gd name="connsiteX5" fmla="*/ 72572 w 2365829"/>
              <a:gd name="connsiteY5" fmla="*/ 348343 h 1436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65829" h="1436914">
                <a:moveTo>
                  <a:pt x="0" y="362857"/>
                </a:moveTo>
                <a:lnTo>
                  <a:pt x="2075543" y="0"/>
                </a:lnTo>
                <a:lnTo>
                  <a:pt x="2365829" y="406400"/>
                </a:lnTo>
                <a:lnTo>
                  <a:pt x="1146629" y="1436914"/>
                </a:lnTo>
                <a:lnTo>
                  <a:pt x="87086" y="406400"/>
                </a:lnTo>
                <a:lnTo>
                  <a:pt x="72572" y="348343"/>
                </a:lnTo>
              </a:path>
            </a:pathLst>
          </a:custGeom>
          <a:pattFill prst="pct30">
            <a:fgClr>
              <a:schemeClr val="tx1"/>
            </a:fgClr>
            <a:bgClr>
              <a:schemeClr val="bg1"/>
            </a:bgClr>
          </a:patt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charset="0"/>
            </a:endParaRPr>
          </a:p>
        </p:txBody>
      </p:sp>
      <p:grpSp>
        <p:nvGrpSpPr>
          <p:cNvPr id="18" name="Groupe 17"/>
          <p:cNvGrpSpPr/>
          <p:nvPr>
            <p:custDataLst>
              <p:tags r:id="rId23"/>
            </p:custDataLst>
          </p:nvPr>
        </p:nvGrpSpPr>
        <p:grpSpPr>
          <a:xfrm>
            <a:off x="6516914" y="1306286"/>
            <a:ext cx="2612572" cy="1480457"/>
            <a:chOff x="6516914" y="1306286"/>
            <a:chExt cx="2612572" cy="1480457"/>
          </a:xfrm>
        </p:grpSpPr>
        <p:sp>
          <p:nvSpPr>
            <p:cNvPr id="6" name="Forme libre 5"/>
            <p:cNvSpPr/>
            <p:nvPr/>
          </p:nvSpPr>
          <p:spPr bwMode="auto">
            <a:xfrm>
              <a:off x="7982857" y="1306286"/>
              <a:ext cx="1146629" cy="1480457"/>
            </a:xfrm>
            <a:custGeom>
              <a:avLst/>
              <a:gdLst>
                <a:gd name="connsiteX0" fmla="*/ 0 w 1146629"/>
                <a:gd name="connsiteY0" fmla="*/ 348343 h 1480457"/>
                <a:gd name="connsiteX1" fmla="*/ 885372 w 1146629"/>
                <a:gd name="connsiteY1" fmla="*/ 0 h 1480457"/>
                <a:gd name="connsiteX2" fmla="*/ 1146629 w 1146629"/>
                <a:gd name="connsiteY2" fmla="*/ 406400 h 1480457"/>
                <a:gd name="connsiteX3" fmla="*/ 870857 w 1146629"/>
                <a:gd name="connsiteY3" fmla="*/ 1480457 h 1480457"/>
                <a:gd name="connsiteX4" fmla="*/ 0 w 1146629"/>
                <a:gd name="connsiteY4" fmla="*/ 348343 h 1480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6629" h="1480457">
                  <a:moveTo>
                    <a:pt x="0" y="348343"/>
                  </a:moveTo>
                  <a:lnTo>
                    <a:pt x="885372" y="0"/>
                  </a:lnTo>
                  <a:lnTo>
                    <a:pt x="1146629" y="406400"/>
                  </a:lnTo>
                  <a:lnTo>
                    <a:pt x="870857" y="1480457"/>
                  </a:lnTo>
                  <a:lnTo>
                    <a:pt x="0" y="348343"/>
                  </a:lnTo>
                  <a:close/>
                </a:path>
              </a:pathLst>
            </a:custGeom>
            <a:pattFill prst="pct30">
              <a:fgClr>
                <a:prstClr val="black"/>
              </a:fgClr>
              <a:bgClr>
                <a:schemeClr val="bg1"/>
              </a:bgClr>
            </a:pattFill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7" name="Forme libre 6"/>
            <p:cNvSpPr/>
            <p:nvPr/>
          </p:nvSpPr>
          <p:spPr bwMode="auto">
            <a:xfrm>
              <a:off x="7823200" y="1770743"/>
              <a:ext cx="537029" cy="914400"/>
            </a:xfrm>
            <a:custGeom>
              <a:avLst/>
              <a:gdLst>
                <a:gd name="connsiteX0" fmla="*/ 159657 w 537029"/>
                <a:gd name="connsiteY0" fmla="*/ 0 h 914400"/>
                <a:gd name="connsiteX1" fmla="*/ 0 w 537029"/>
                <a:gd name="connsiteY1" fmla="*/ 914400 h 914400"/>
                <a:gd name="connsiteX2" fmla="*/ 537029 w 537029"/>
                <a:gd name="connsiteY2" fmla="*/ 464457 h 914400"/>
                <a:gd name="connsiteX3" fmla="*/ 159657 w 537029"/>
                <a:gd name="connsiteY3" fmla="*/ 0 h 914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7029" h="914400">
                  <a:moveTo>
                    <a:pt x="159657" y="0"/>
                  </a:moveTo>
                  <a:lnTo>
                    <a:pt x="0" y="914400"/>
                  </a:lnTo>
                  <a:lnTo>
                    <a:pt x="537029" y="464457"/>
                  </a:lnTo>
                  <a:lnTo>
                    <a:pt x="159657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endParaRPr>
            </a:p>
          </p:txBody>
        </p:sp>
        <p:sp>
          <p:nvSpPr>
            <p:cNvPr id="4" name="Forme libre 3"/>
            <p:cNvSpPr/>
            <p:nvPr/>
          </p:nvSpPr>
          <p:spPr bwMode="auto">
            <a:xfrm>
              <a:off x="6516914" y="1567543"/>
              <a:ext cx="2307772" cy="1219200"/>
            </a:xfrm>
            <a:custGeom>
              <a:avLst/>
              <a:gdLst>
                <a:gd name="connsiteX0" fmla="*/ 0 w 2307772"/>
                <a:gd name="connsiteY0" fmla="*/ 827314 h 1219200"/>
                <a:gd name="connsiteX1" fmla="*/ 159657 w 2307772"/>
                <a:gd name="connsiteY1" fmla="*/ 0 h 1219200"/>
                <a:gd name="connsiteX2" fmla="*/ 1277257 w 2307772"/>
                <a:gd name="connsiteY2" fmla="*/ 1103086 h 1219200"/>
                <a:gd name="connsiteX3" fmla="*/ 1465943 w 2307772"/>
                <a:gd name="connsiteY3" fmla="*/ 130628 h 1219200"/>
                <a:gd name="connsiteX4" fmla="*/ 2307772 w 2307772"/>
                <a:gd name="connsiteY4" fmla="*/ 1219200 h 1219200"/>
                <a:gd name="connsiteX5" fmla="*/ 2307772 w 2307772"/>
                <a:gd name="connsiteY5" fmla="*/ 1219200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07772" h="1219200">
                  <a:moveTo>
                    <a:pt x="0" y="827314"/>
                  </a:moveTo>
                  <a:lnTo>
                    <a:pt x="159657" y="0"/>
                  </a:lnTo>
                  <a:lnTo>
                    <a:pt x="1277257" y="1103086"/>
                  </a:lnTo>
                  <a:lnTo>
                    <a:pt x="1465943" y="130628"/>
                  </a:lnTo>
                  <a:lnTo>
                    <a:pt x="2307772" y="1219200"/>
                  </a:lnTo>
                  <a:lnTo>
                    <a:pt x="2307772" y="1219200"/>
                  </a:lnTo>
                </a:path>
              </a:pathLst>
            </a:custGeom>
            <a:noFill/>
            <a:ln w="9525" cap="flat" cmpd="sng" algn="ctr">
              <a:solidFill>
                <a:schemeClr val="tx2"/>
              </a:solidFill>
              <a:prstDash val="solid"/>
              <a:round/>
              <a:headEnd type="none" w="med" len="med"/>
              <a:tailEnd type="none" w="med" len="med"/>
            </a:ln>
            <a:effectLst/>
            <a:scene3d>
              <a:camera prst="orthographicFront"/>
              <a:lightRig rig="threePt" dir="t"/>
            </a:scene3d>
            <a:sp3d extrusionH="88900" contourW="25400">
              <a:bevelT w="165100" h="184150"/>
              <a:bevelB w="95250" h="177800"/>
            </a:sp3d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charset="0"/>
              </a:endParaRPr>
            </a:p>
          </p:txBody>
        </p:sp>
      </p:grpSp>
      <p:grpSp>
        <p:nvGrpSpPr>
          <p:cNvPr id="33" name="Group 7"/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 rot="18742530">
            <a:off x="7811840" y="2254718"/>
            <a:ext cx="452645" cy="278568"/>
            <a:chOff x="336" y="396"/>
            <a:chExt cx="629" cy="685"/>
          </a:xfrm>
        </p:grpSpPr>
        <p:sp>
          <p:nvSpPr>
            <p:cNvPr id="34" name="Oval 8"/>
            <p:cNvSpPr>
              <a:spLocks noChangeArrowheads="1"/>
            </p:cNvSpPr>
            <p:nvPr/>
          </p:nvSpPr>
          <p:spPr bwMode="auto">
            <a:xfrm>
              <a:off x="336" y="623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5" name="AutoShape 9"/>
            <p:cNvSpPr>
              <a:spLocks noChangeArrowheads="1"/>
            </p:cNvSpPr>
            <p:nvPr/>
          </p:nvSpPr>
          <p:spPr bwMode="auto">
            <a:xfrm>
              <a:off x="341" y="396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</p:grpSp>
      <p:cxnSp>
        <p:nvCxnSpPr>
          <p:cNvPr id="10" name="Connecteur droit 9"/>
          <p:cNvCxnSpPr/>
          <p:nvPr>
            <p:custDataLst>
              <p:tags r:id="rId25"/>
            </p:custDataLst>
          </p:nvPr>
        </p:nvCxnSpPr>
        <p:spPr bwMode="auto">
          <a:xfrm flipH="1">
            <a:off x="6300192" y="1412776"/>
            <a:ext cx="913409" cy="815167"/>
          </a:xfrm>
          <a:prstGeom prst="line">
            <a:avLst/>
          </a:prstGeom>
          <a:gradFill rotWithShape="0">
            <a:gsLst>
              <a:gs pos="0">
                <a:srgbClr val="FFFF00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7620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cxnSp>
      <p:cxnSp>
        <p:nvCxnSpPr>
          <p:cNvPr id="12" name="Connecteur droit 11"/>
          <p:cNvCxnSpPr/>
          <p:nvPr>
            <p:custDataLst>
              <p:tags r:id="rId26"/>
            </p:custDataLst>
          </p:nvPr>
        </p:nvCxnSpPr>
        <p:spPr bwMode="auto">
          <a:xfrm>
            <a:off x="6477000" y="1412776"/>
            <a:ext cx="580073" cy="823840"/>
          </a:xfrm>
          <a:prstGeom prst="line">
            <a:avLst/>
          </a:prstGeom>
          <a:gradFill rotWithShape="0">
            <a:gsLst>
              <a:gs pos="0">
                <a:srgbClr val="FFFF00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39700">
              <a:schemeClr val="accent3">
                <a:satMod val="175000"/>
                <a:alpha val="40000"/>
              </a:schemeClr>
            </a:glo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6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6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8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9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8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00"/>
                            </p:stCondLst>
                            <p:childTnLst>
                              <p:par>
                                <p:cTn id="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07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112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8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175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8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28675" grpId="0" uiExpand="1" build="p" animBg="1"/>
      <p:bldP spid="28676" grpId="0" animBg="1"/>
      <p:bldP spid="28682" grpId="0" autoUpdateAnimBg="0"/>
      <p:bldP spid="28684" grpId="0" autoUpdateAnimBg="0"/>
      <p:bldP spid="28686" grpId="0" autoUpdateAnimBg="0"/>
      <p:bldP spid="28687" grpId="0" autoUpdateAnimBg="0"/>
      <p:bldP spid="28691" grpId="0" animBg="1"/>
      <p:bldP spid="28692" grpId="0" animBg="1"/>
      <p:bldP spid="28693" grpId="0" autoUpdateAnimBg="0"/>
      <p:bldP spid="28694" grpId="0" autoUpdateAnimBg="0"/>
      <p:bldP spid="28696" grpId="0" autoUpdateAnimBg="0"/>
      <p:bldP spid="28697" grpId="0" autoUpdateAnimBg="0"/>
      <p:bldP spid="28699" grpId="0" autoUpdateAnimBg="0"/>
      <p:bldP spid="8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80528" y="0"/>
            <a:ext cx="9324528" cy="1143000"/>
          </a:xfrm>
          <a:solidFill>
            <a:schemeClr val="accent1">
              <a:lumMod val="40000"/>
              <a:lumOff val="60000"/>
              <a:alpha val="48000"/>
            </a:schemeClr>
          </a:solidFill>
          <a:effectLst>
            <a:outerShdw dist="71842" dir="2700000" algn="ctr" rotWithShape="0">
              <a:srgbClr val="FFFFFF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36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sz="36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 origines du feu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83568" y="2197224"/>
            <a:ext cx="7772400" cy="3608040"/>
          </a:xfrm>
          <a:solidFill>
            <a:schemeClr val="accent1">
              <a:lumMod val="40000"/>
              <a:lumOff val="60000"/>
              <a:alpha val="41000"/>
            </a:schemeClr>
          </a:solidFill>
          <a:effectLst>
            <a:outerShdw dist="45791" dir="2021404" algn="ctr" rotWithShape="0">
              <a:srgbClr val="FFFFFF"/>
            </a:outerShdw>
          </a:effectLst>
        </p:spPr>
        <p:txBody>
          <a:bodyPr/>
          <a:lstStyle/>
          <a:p>
            <a:pPr eaLnBrk="1" hangingPunct="1">
              <a:lnSpc>
                <a:spcPct val="150000"/>
              </a:lnSpc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Causes naturelles (foudre soleil)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électriques, chimiques, mécaniques.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Travaux  (flammes…).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Imprudence (fumeur…).</a:t>
            </a:r>
          </a:p>
          <a:p>
            <a:pPr eaLnBrk="1" hangingPunct="1">
              <a:lnSpc>
                <a:spcPct val="150000"/>
              </a:lnSpc>
              <a:defRPr/>
            </a:pPr>
            <a:r>
              <a:rPr lang="fr-FR" sz="2400" b="1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Malveillance.</a:t>
            </a:r>
          </a:p>
          <a:p>
            <a:pPr eaLnBrk="1" hangingPunct="1">
              <a:lnSpc>
                <a:spcPct val="150000"/>
              </a:lnSpc>
              <a:defRPr/>
            </a:pPr>
            <a:endParaRPr lang="fr-FR" sz="2400" b="1" dirty="0" smtClean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9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5" grpId="0" uiExpand="1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" y="0"/>
            <a:ext cx="9144001" cy="764704"/>
          </a:xfrm>
          <a:solidFill>
            <a:schemeClr val="accent1">
              <a:lumMod val="40000"/>
              <a:lumOff val="60000"/>
              <a:alpha val="4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DAD  Thermostatiques</a:t>
            </a:r>
          </a:p>
        </p:txBody>
      </p:sp>
      <p:grpSp>
        <p:nvGrpSpPr>
          <p:cNvPr id="20483" name="Group 4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1409700" y="2438400"/>
            <a:ext cx="990600" cy="304800"/>
            <a:chOff x="288" y="480"/>
            <a:chExt cx="624" cy="624"/>
          </a:xfrm>
        </p:grpSpPr>
        <p:sp>
          <p:nvSpPr>
            <p:cNvPr id="29701" name="Oval 5"/>
            <p:cNvSpPr>
              <a:spLocks noChangeArrowheads="1"/>
            </p:cNvSpPr>
            <p:nvPr/>
          </p:nvSpPr>
          <p:spPr bwMode="auto">
            <a:xfrm>
              <a:off x="336" y="623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9702" name="AutoShape 6"/>
            <p:cNvSpPr>
              <a:spLocks noChangeArrowheads="1"/>
            </p:cNvSpPr>
            <p:nvPr/>
          </p:nvSpPr>
          <p:spPr bwMode="auto">
            <a:xfrm>
              <a:off x="288" y="480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9703" name="Rectangle 7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304" y="1054100"/>
            <a:ext cx="9093200" cy="502692"/>
          </a:xfrm>
          <a:prstGeom prst="rect">
            <a:avLst/>
          </a:prstGeom>
          <a:solidFill>
            <a:schemeClr val="accent1">
              <a:lumMod val="40000"/>
              <a:lumOff val="60000"/>
              <a:alpha val="4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Implantation</a:t>
            </a:r>
          </a:p>
        </p:txBody>
      </p:sp>
      <p:sp>
        <p:nvSpPr>
          <p:cNvPr id="29704" name="Oval 8"/>
          <p:cNvSpPr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381000" y="5334000"/>
            <a:ext cx="3048000" cy="762000"/>
          </a:xfrm>
          <a:prstGeom prst="ellipse">
            <a:avLst/>
          </a:prstGeom>
          <a:gradFill rotWithShape="0">
            <a:gsLst>
              <a:gs pos="0">
                <a:srgbClr val="FFCCCC">
                  <a:gamma/>
                  <a:shade val="78824"/>
                  <a:invGamma/>
                </a:srgbClr>
              </a:gs>
              <a:gs pos="50000">
                <a:srgbClr val="FFCCCC"/>
              </a:gs>
              <a:gs pos="100000">
                <a:srgbClr val="FFCCCC">
                  <a:gamma/>
                  <a:shade val="78824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  <a:scene3d>
            <a:camera prst="legacyPerspectiveBottom">
              <a:rot lat="1800000" lon="0" rev="0"/>
            </a:camera>
            <a:lightRig rig="legacyFlat3" dir="t"/>
          </a:scene3d>
          <a:sp3d extrusionH="507730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705" name="Line 9"/>
          <p:cNvSpPr>
            <a:spLocks noChangeShapeType="1"/>
          </p:cNvSpPr>
          <p:nvPr>
            <p:custDataLst>
              <p:tags r:id="rId5"/>
            </p:custDataLst>
          </p:nvPr>
        </p:nvSpPr>
        <p:spPr bwMode="invGray">
          <a:xfrm flipV="1">
            <a:off x="228600" y="2438400"/>
            <a:ext cx="0" cy="3276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9706" name="Text Box 10">
            <a:hlinkClick r:id="rId21" action="ppaction://hlinksldjump" tooltip="Hauteur détecteur / sol"/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invGray">
          <a:xfrm>
            <a:off x="228600" y="3276600"/>
            <a:ext cx="539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</a:t>
            </a:r>
          </a:p>
        </p:txBody>
      </p:sp>
      <p:sp>
        <p:nvSpPr>
          <p:cNvPr id="29707" name="Line 11"/>
          <p:cNvSpPr>
            <a:spLocks noChangeShapeType="1"/>
          </p:cNvSpPr>
          <p:nvPr>
            <p:custDataLst>
              <p:tags r:id="rId7"/>
            </p:custDataLst>
          </p:nvPr>
        </p:nvSpPr>
        <p:spPr bwMode="invGray">
          <a:xfrm rot="16200000" flipV="1">
            <a:off x="3467100" y="1409700"/>
            <a:ext cx="0" cy="1905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9708" name="Text Box 12">
            <a:hlinkClick r:id="rId21" action="ppaction://hlinksldjump" tooltip="Distance entre deux détecteurs"/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invGray">
          <a:xfrm>
            <a:off x="3276600" y="1752600"/>
            <a:ext cx="514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D</a:t>
            </a:r>
          </a:p>
        </p:txBody>
      </p:sp>
      <p:sp>
        <p:nvSpPr>
          <p:cNvPr id="29709" name="Line 13"/>
          <p:cNvSpPr>
            <a:spLocks noChangeShapeType="1"/>
          </p:cNvSpPr>
          <p:nvPr>
            <p:custDataLst>
              <p:tags r:id="rId9"/>
            </p:custDataLst>
          </p:nvPr>
        </p:nvSpPr>
        <p:spPr bwMode="invGray">
          <a:xfrm rot="16200000" flipV="1">
            <a:off x="647700" y="1714500"/>
            <a:ext cx="0" cy="1295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ffectLst>
            <a:prstShdw prst="shdw18" dist="17961" dir="13500000">
              <a:schemeClr val="tx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29710" name="Text Box 14">
            <a:hlinkClick r:id="rId21" action="ppaction://hlinksldjump" tooltip="distance / cloison"/>
          </p:cNvPr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invGray">
          <a:xfrm>
            <a:off x="495300" y="172085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>
                <a:effectLst>
                  <a:outerShdw blurRad="38100" dist="38100" dir="2700000" algn="tl">
                    <a:srgbClr val="FFFFFF"/>
                  </a:outerShdw>
                </a:effectLst>
              </a:rPr>
              <a:t>d</a:t>
            </a:r>
          </a:p>
        </p:txBody>
      </p:sp>
      <p:sp>
        <p:nvSpPr>
          <p:cNvPr id="29711" name="Text Box 15">
            <a:hlinkClick r:id="rId21" action="ppaction://hlinksldjump" tooltip="Surface de détection"/>
          </p:cNvPr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invGray">
          <a:xfrm>
            <a:off x="1685925" y="5410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</a:p>
        </p:txBody>
      </p:sp>
      <p:grpSp>
        <p:nvGrpSpPr>
          <p:cNvPr id="20493" name="Group 16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4457700" y="2438400"/>
            <a:ext cx="990600" cy="304800"/>
            <a:chOff x="288" y="480"/>
            <a:chExt cx="624" cy="624"/>
          </a:xfrm>
        </p:grpSpPr>
        <p:sp>
          <p:nvSpPr>
            <p:cNvPr id="29713" name="Oval 17"/>
            <p:cNvSpPr>
              <a:spLocks noChangeArrowheads="1"/>
            </p:cNvSpPr>
            <p:nvPr/>
          </p:nvSpPr>
          <p:spPr bwMode="auto">
            <a:xfrm>
              <a:off x="336" y="623"/>
              <a:ext cx="551" cy="45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29714" name="AutoShape 18"/>
            <p:cNvSpPr>
              <a:spLocks noChangeArrowheads="1"/>
            </p:cNvSpPr>
            <p:nvPr/>
          </p:nvSpPr>
          <p:spPr bwMode="auto">
            <a:xfrm>
              <a:off x="288" y="480"/>
              <a:ext cx="624" cy="624"/>
            </a:xfrm>
            <a:custGeom>
              <a:avLst/>
              <a:gdLst>
                <a:gd name="G0" fmla="+- 4474 0 0"/>
                <a:gd name="G1" fmla="+- 21600 0 4474"/>
                <a:gd name="G2" fmla="+- 21600 0 4474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4474" y="10800"/>
                  </a:moveTo>
                  <a:cubicBezTo>
                    <a:pt x="4474" y="14294"/>
                    <a:pt x="7306" y="17126"/>
                    <a:pt x="10800" y="17126"/>
                  </a:cubicBezTo>
                  <a:cubicBezTo>
                    <a:pt x="14294" y="17126"/>
                    <a:pt x="17126" y="14294"/>
                    <a:pt x="17126" y="10800"/>
                  </a:cubicBezTo>
                  <a:cubicBezTo>
                    <a:pt x="17126" y="7306"/>
                    <a:pt x="14294" y="4474"/>
                    <a:pt x="10800" y="4474"/>
                  </a:cubicBezTo>
                  <a:cubicBezTo>
                    <a:pt x="7306" y="4474"/>
                    <a:pt x="4474" y="7306"/>
                    <a:pt x="4474" y="1080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path path="rect">
                <a:fillToRect l="50000" t="50000" r="50000" b="50000"/>
              </a:path>
            </a:gradFill>
            <a:ln w="9525">
              <a:round/>
              <a:headEnd/>
              <a:tailEnd/>
            </a:ln>
            <a:effectLst/>
            <a:scene3d>
              <a:camera prst="legacyPerspectiveTop"/>
              <a:lightRig rig="legacyFlat3" dir="b"/>
            </a:scene3d>
            <a:sp3d extrusionH="8874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29715" name="Oval 19"/>
          <p:cNvSpPr>
            <a:spLocks noChangeArrowheads="1"/>
          </p:cNvSpPr>
          <p:nvPr>
            <p:custDataLst>
              <p:tags r:id="rId13"/>
            </p:custDataLst>
          </p:nvPr>
        </p:nvSpPr>
        <p:spPr bwMode="invGray">
          <a:xfrm>
            <a:off x="3429000" y="5334000"/>
            <a:ext cx="3048000" cy="762000"/>
          </a:xfrm>
          <a:prstGeom prst="ellipse">
            <a:avLst/>
          </a:prstGeom>
          <a:gradFill rotWithShape="0">
            <a:gsLst>
              <a:gs pos="0">
                <a:srgbClr val="FFCCCC">
                  <a:gamma/>
                  <a:shade val="78824"/>
                  <a:invGamma/>
                </a:srgbClr>
              </a:gs>
              <a:gs pos="50000">
                <a:srgbClr val="FFCCCC"/>
              </a:gs>
              <a:gs pos="100000">
                <a:srgbClr val="FFCCCC">
                  <a:gamma/>
                  <a:shade val="78824"/>
                  <a:invGamma/>
                </a:srgb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  <a:scene3d>
            <a:camera prst="legacyPerspectiveBottom">
              <a:rot lat="1800000" lon="0" rev="0"/>
            </a:camera>
            <a:lightRig rig="legacyFlat3" dir="t"/>
          </a:scene3d>
          <a:sp3d extrusionH="50773000" prstMaterial="legacyMatte">
            <a:bevelT w="13500" h="13500" prst="angle"/>
            <a:bevelB w="13500" h="13500" prst="angle"/>
            <a:extrusionClr>
              <a:srgbClr val="FFCCCC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716" name="Text Box 20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invGray">
          <a:xfrm>
            <a:off x="4175820" y="1556792"/>
            <a:ext cx="4911922" cy="461665"/>
          </a:xfrm>
          <a:prstGeom prst="rect">
            <a:avLst/>
          </a:prstGeom>
          <a:solidFill>
            <a:schemeClr val="accent1">
              <a:lumMod val="40000"/>
              <a:lumOff val="60000"/>
              <a:alpha val="4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fonction de la hauteur H</a:t>
            </a:r>
          </a:p>
        </p:txBody>
      </p:sp>
      <p:sp>
        <p:nvSpPr>
          <p:cNvPr id="29717" name="Text Box 21">
            <a:hlinkClick r:id="rId21" action="ppaction://hlinksldjump" tooltip="S = 30 m2  ; d = 3 m  ; D = 6 m"/>
          </p:cNvPr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invGray">
          <a:xfrm>
            <a:off x="6635120" y="2663180"/>
            <a:ext cx="190308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 = 2,5 m</a:t>
            </a:r>
          </a:p>
        </p:txBody>
      </p:sp>
      <p:sp>
        <p:nvSpPr>
          <p:cNvPr id="29718" name="Text Box 22">
            <a:hlinkClick r:id="rId21" action="ppaction://hlinksldjump" tooltip="S = 25 m2  ; d = 2 m  ; D = 5,5 m"/>
          </p:cNvPr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invGray">
          <a:xfrm>
            <a:off x="6635120" y="3177530"/>
            <a:ext cx="15728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 = 4 m</a:t>
            </a:r>
          </a:p>
        </p:txBody>
      </p:sp>
      <p:sp>
        <p:nvSpPr>
          <p:cNvPr id="29719" name="Text Box 23">
            <a:hlinkClick r:id="rId21" action="ppaction://hlinksldjump" tooltip="S = 20 m2  ; d = 2 m  ; D = 5 m"/>
          </p:cNvPr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invGray">
          <a:xfrm>
            <a:off x="6635120" y="3691880"/>
            <a:ext cx="16786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 = 6  m</a:t>
            </a:r>
          </a:p>
        </p:txBody>
      </p:sp>
      <p:sp>
        <p:nvSpPr>
          <p:cNvPr id="29721" name="Text Box 25">
            <a:hlinkClick r:id="rId21" action="ppaction://hlinksldjump" tooltip="Surface de détection"/>
          </p:cNvPr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invGray">
          <a:xfrm>
            <a:off x="4733925" y="5410200"/>
            <a:ext cx="438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6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8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3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3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8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3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8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3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8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3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8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3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8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9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 animBg="1"/>
      <p:bldP spid="29703" grpId="0" animBg="1"/>
      <p:bldP spid="29704" grpId="0" animBg="1"/>
      <p:bldP spid="29705" grpId="0" animBg="1"/>
      <p:bldP spid="29706" grpId="0"/>
      <p:bldP spid="29707" grpId="0" animBg="1"/>
      <p:bldP spid="29708" grpId="0"/>
      <p:bldP spid="29709" grpId="0" animBg="1"/>
      <p:bldP spid="29710" grpId="0"/>
      <p:bldP spid="29711" grpId="0"/>
      <p:bldP spid="29715" grpId="0" animBg="1"/>
      <p:bldP spid="29716" grpId="0" animBg="1"/>
      <p:bldP spid="29717" grpId="0"/>
      <p:bldP spid="29718" grpId="0"/>
      <p:bldP spid="29719" grpId="0"/>
      <p:bldP spid="297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15404"/>
            <a:ext cx="9252520" cy="1181348"/>
          </a:xfrm>
          <a:solidFill>
            <a:schemeClr val="accent1">
              <a:lumMod val="40000"/>
              <a:lumOff val="60000"/>
              <a:alpha val="48000"/>
            </a:schemeClr>
          </a:solidFill>
        </p:spPr>
        <p:txBody>
          <a:bodyPr/>
          <a:lstStyle/>
          <a:p>
            <a:pPr algn="l" eaLnBrk="1" hangingPunct="1">
              <a:defRPr/>
            </a:pPr>
            <a:r>
              <a:rPr lang="fr-FR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fr-FR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déclencheurs</a:t>
            </a:r>
            <a:br>
              <a:rPr lang="fr-FR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4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Manuels</a:t>
            </a:r>
            <a:endParaRPr lang="fr-FR" sz="40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0" y="2204864"/>
            <a:ext cx="9144000" cy="685800"/>
          </a:xfrm>
          <a:solidFill>
            <a:schemeClr val="accent1">
              <a:lumMod val="40000"/>
              <a:lumOff val="60000"/>
              <a:alpha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DM boucle de détection Adressables</a:t>
            </a:r>
          </a:p>
        </p:txBody>
      </p:sp>
      <p:sp>
        <p:nvSpPr>
          <p:cNvPr id="18436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4077072"/>
            <a:ext cx="9144000" cy="504056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DM boucle de détection Non adressables</a:t>
            </a:r>
          </a:p>
        </p:txBody>
      </p:sp>
      <p:sp>
        <p:nvSpPr>
          <p:cNvPr id="18440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-186704" y="2958043"/>
            <a:ext cx="9684568" cy="830997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seront alors « identifiables » par le SDI </a:t>
            </a:r>
          </a:p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grâce à une adresse configurée sur le détecteur</a:t>
            </a:r>
          </a:p>
        </p:txBody>
      </p:sp>
      <p:sp>
        <p:nvSpPr>
          <p:cNvPr id="18441" name="Text Box 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invGray">
          <a:xfrm>
            <a:off x="0" y="4595644"/>
            <a:ext cx="9144000" cy="156966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ne seront alors pas « identifiables » directement </a:t>
            </a:r>
          </a:p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 le </a:t>
            </a: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SDI, mais </a:t>
            </a: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travers un MAC (module </a:t>
            </a:r>
          </a:p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d’adresse collective).</a:t>
            </a:r>
          </a:p>
        </p:txBody>
      </p:sp>
      <p:pic>
        <p:nvPicPr>
          <p:cNvPr id="18442" name="Picture 10" descr="D:\ConfSecu\Pyros\Dessin slide\DM\E52253.tif">
            <a:hlinkClick r:id="rId13" action="ppaction://hlinksldjump" tooltip="DM Déclencheur manuel adressable ou non avec possibilité d'indicateur d'action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60648"/>
            <a:ext cx="1063625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 descr="D:\Slide Incendie\Sécurité\Transfer\E78096.tif">
            <a:hlinkClick r:id="rId13" action="ppaction://hlinksldjump" tooltip="Déclencheur manuel evacuation fumée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413" y="268586"/>
            <a:ext cx="1065212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4" name="Picture 12" descr="D:\ConfSecu\Pyros\Dessin slide\DM\E52251.tif">
            <a:hlinkClick r:id="rId13" action="ppaction://hlinksldjump" tooltip="Déclencheur manuel issue de secours"/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60648"/>
            <a:ext cx="100647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5" name="Rectangle 1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6199584"/>
            <a:ext cx="9144000" cy="68580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DM commande de DAS</a:t>
            </a:r>
          </a:p>
        </p:txBody>
      </p:sp>
      <p:sp>
        <p:nvSpPr>
          <p:cNvPr id="18446" name="Text Box 1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invGray">
          <a:xfrm>
            <a:off x="-180528" y="1484784"/>
            <a:ext cx="9324528" cy="461665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Hauteur d’implantation </a:t>
            </a: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1,3 </a:t>
            </a:r>
            <a:r>
              <a:rPr lang="fr-FR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 toujours visible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8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35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8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3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3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1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7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  <p:bldP spid="18436" grpId="0" animBg="1"/>
      <p:bldP spid="18440" grpId="0" animBg="1"/>
      <p:bldP spid="18441" grpId="0" animBg="1"/>
      <p:bldP spid="18445" grpId="0" animBg="1"/>
      <p:bldP spid="1844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36512" y="0"/>
            <a:ext cx="9252520" cy="836712"/>
          </a:xfrm>
          <a:solidFill>
            <a:schemeClr val="accent1">
              <a:lumMod val="40000"/>
              <a:lumOff val="60000"/>
              <a:alpha val="47000"/>
            </a:schemeClr>
          </a:solidFill>
          <a:effectLst>
            <a:outerShdw dist="53882" dir="2700000" algn="ctr" rotWithShape="0">
              <a:srgbClr val="FFFFFF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Centrales TDA</a:t>
            </a:r>
          </a:p>
        </p:txBody>
      </p:sp>
      <p:sp>
        <p:nvSpPr>
          <p:cNvPr id="33795" name="Rectangle 1027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-1216" y="1222648"/>
            <a:ext cx="9829800" cy="838200"/>
          </a:xfr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Tableau de détection et d’alarme TDA 100 UGA</a:t>
            </a:r>
          </a:p>
        </p:txBody>
      </p:sp>
      <p:pic>
        <p:nvPicPr>
          <p:cNvPr id="33797" name="Picture 102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219200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103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251520" y="2431916"/>
            <a:ext cx="8686800" cy="4093428"/>
          </a:xfrm>
          <a:prstGeom prst="rect">
            <a:avLst/>
          </a:prstGeom>
          <a:solidFill>
            <a:schemeClr val="accent1">
              <a:lumMod val="40000"/>
              <a:lumOff val="60000"/>
              <a:alpha val="39000"/>
            </a:schemeClr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  1 boucle de détection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Unité de Gestion d’Alarme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Tableau de signalisation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Gestion des alarmes et dérangement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Historique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Repérage des zones de détection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Possibilité de configuration des zones et des adresses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 de carte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CMSI</a:t>
            </a:r>
          </a:p>
          <a:p>
            <a:pPr algn="l">
              <a:spcBef>
                <a:spcPct val="50000"/>
              </a:spcBef>
              <a:defRPr/>
            </a:pP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Autonomie 12 h en veille et 5 min d’évacuation (norme)</a:t>
            </a:r>
            <a:endParaRPr lang="fr-FR" sz="2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7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animBg="1"/>
      <p:bldP spid="33795" grpId="0" build="p" animBg="1"/>
      <p:bldP spid="3379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108520" y="-99392"/>
            <a:ext cx="9252520" cy="1143000"/>
          </a:xfrm>
          <a:prstGeom prst="rect">
            <a:avLst/>
          </a:prstGeom>
          <a:solidFill>
            <a:schemeClr val="accent1">
              <a:lumMod val="40000"/>
              <a:lumOff val="60000"/>
              <a:alpha val="49000"/>
            </a:schemeClr>
          </a:solidFill>
          <a:ln w="9525">
            <a:noFill/>
            <a:miter lim="800000"/>
            <a:headEnd/>
            <a:tailEnd/>
          </a:ln>
          <a:effectLst>
            <a:outerShdw dist="53882" dir="2700000" algn="ctr" rotWithShape="0">
              <a:srgbClr val="FFFFFF"/>
            </a:outerShdw>
          </a:effectLst>
        </p:spPr>
        <p:txBody>
          <a:bodyPr anchor="ctr"/>
          <a:lstStyle/>
          <a:p>
            <a:pPr>
              <a:defRPr/>
            </a:pPr>
            <a:r>
              <a:rPr lang="fr-FR" sz="4800" b="1" dirty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</a:t>
            </a:r>
            <a:r>
              <a:rPr lang="fr-FR" sz="4800" b="1" dirty="0" smtClean="0">
                <a:solidFill>
                  <a:schemeClr val="tx2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Centrales TDA</a:t>
            </a:r>
            <a:endParaRPr lang="fr-FR" sz="4800" b="1" dirty="0">
              <a:solidFill>
                <a:schemeClr val="tx2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3555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143000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3657600" y="3505200"/>
            <a:ext cx="2362200" cy="685800"/>
            <a:chOff x="2016" y="2256"/>
            <a:chExt cx="1824" cy="432"/>
          </a:xfrm>
        </p:grpSpPr>
        <p:sp>
          <p:nvSpPr>
            <p:cNvPr id="34820" name="Oval 4"/>
            <p:cNvSpPr>
              <a:spLocks noChangeArrowheads="1"/>
            </p:cNvSpPr>
            <p:nvPr/>
          </p:nvSpPr>
          <p:spPr bwMode="invGray">
            <a:xfrm>
              <a:off x="3024" y="2256"/>
              <a:ext cx="816" cy="432"/>
            </a:xfrm>
            <a:prstGeom prst="ellipse">
              <a:avLst/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34821" name="Line 5"/>
            <p:cNvSpPr>
              <a:spLocks noChangeShapeType="1"/>
            </p:cNvSpPr>
            <p:nvPr/>
          </p:nvSpPr>
          <p:spPr bwMode="invGray">
            <a:xfrm flipH="1">
              <a:off x="2016" y="2496"/>
              <a:ext cx="1008" cy="144"/>
            </a:xfrm>
            <a:prstGeom prst="line">
              <a:avLst/>
            </a:prstGeom>
            <a:noFill/>
            <a:ln w="57150">
              <a:solidFill>
                <a:srgbClr val="66FF3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34823" name="Text Box 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78432" y="3733800"/>
            <a:ext cx="3657600" cy="1200329"/>
          </a:xfrm>
          <a:prstGeom prst="rect">
            <a:avLst/>
          </a:prstGeom>
          <a:solidFill>
            <a:srgbClr val="00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Déclenchement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évacuation générale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Alarme</a:t>
            </a:r>
          </a:p>
        </p:txBody>
      </p:sp>
      <p:sp>
        <p:nvSpPr>
          <p:cNvPr id="34824" name="Oval 8"/>
          <p:cNvSpPr>
            <a:spLocks noChangeArrowheads="1"/>
          </p:cNvSpPr>
          <p:nvPr>
            <p:custDataLst>
              <p:tags r:id="rId5"/>
            </p:custDataLst>
          </p:nvPr>
        </p:nvSpPr>
        <p:spPr bwMode="invGray">
          <a:xfrm>
            <a:off x="4876800" y="2971800"/>
            <a:ext cx="1752600" cy="609600"/>
          </a:xfrm>
          <a:prstGeom prst="ellips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4825" name="Line 9"/>
          <p:cNvSpPr>
            <a:spLocks noChangeShapeType="1"/>
          </p:cNvSpPr>
          <p:nvPr>
            <p:custDataLst>
              <p:tags r:id="rId6"/>
            </p:custDataLst>
          </p:nvPr>
        </p:nvSpPr>
        <p:spPr bwMode="invGray">
          <a:xfrm flipH="1" flipV="1">
            <a:off x="3581400" y="3200400"/>
            <a:ext cx="1295400" cy="762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4826" name="Text 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invGray">
          <a:xfrm>
            <a:off x="-100625" y="2362200"/>
            <a:ext cx="4495140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Commande et signalisation </a:t>
            </a:r>
            <a:b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Unité de Gestion d’Alarme</a:t>
            </a:r>
          </a:p>
        </p:txBody>
      </p:sp>
      <p:sp>
        <p:nvSpPr>
          <p:cNvPr id="34827" name="Oval 11"/>
          <p:cNvSpPr>
            <a:spLocks noChangeArrowheads="1"/>
          </p:cNvSpPr>
          <p:nvPr>
            <p:custDataLst>
              <p:tags r:id="rId8"/>
            </p:custDataLst>
          </p:nvPr>
        </p:nvSpPr>
        <p:spPr bwMode="invGray">
          <a:xfrm rot="1297451">
            <a:off x="5486400" y="2590800"/>
            <a:ext cx="3657600" cy="762000"/>
          </a:xfrm>
          <a:prstGeom prst="ellipse">
            <a:avLst/>
          </a:prstGeom>
          <a:noFill/>
          <a:ln w="50800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4828" name="Line 12"/>
          <p:cNvSpPr>
            <a:spLocks noChangeShapeType="1"/>
          </p:cNvSpPr>
          <p:nvPr>
            <p:custDataLst>
              <p:tags r:id="rId9"/>
            </p:custDataLst>
          </p:nvPr>
        </p:nvSpPr>
        <p:spPr bwMode="invGray">
          <a:xfrm flipH="1" flipV="1">
            <a:off x="4648200" y="1828800"/>
            <a:ext cx="914400" cy="457200"/>
          </a:xfrm>
          <a:prstGeom prst="line">
            <a:avLst/>
          </a:prstGeom>
          <a:noFill/>
          <a:ln w="57150">
            <a:solidFill>
              <a:srgbClr val="66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4829" name="Text Box 1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invGray">
          <a:xfrm>
            <a:off x="78432" y="1013827"/>
            <a:ext cx="5140325" cy="830997"/>
          </a:xfrm>
          <a:prstGeom prst="rect">
            <a:avLst/>
          </a:prstGeom>
          <a:solidFill>
            <a:srgbClr val="66FFFF"/>
          </a:solidFill>
          <a:ln w="9525">
            <a:solidFill>
              <a:srgbClr val="66FFFF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Afficheur: état du TDS , état des alarmes</a:t>
            </a:r>
            <a:r>
              <a:rPr lang="fr-FR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défauts</a:t>
            </a: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menus</a:t>
            </a:r>
          </a:p>
        </p:txBody>
      </p:sp>
      <p:grpSp>
        <p:nvGrpSpPr>
          <p:cNvPr id="3" name="Group 15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 rot="-1655603">
            <a:off x="4800600" y="4343400"/>
            <a:ext cx="3733800" cy="685800"/>
            <a:chOff x="2016" y="2256"/>
            <a:chExt cx="1824" cy="432"/>
          </a:xfrm>
        </p:grpSpPr>
        <p:sp>
          <p:nvSpPr>
            <p:cNvPr id="34832" name="Oval 16"/>
            <p:cNvSpPr>
              <a:spLocks noChangeArrowheads="1"/>
            </p:cNvSpPr>
            <p:nvPr/>
          </p:nvSpPr>
          <p:spPr bwMode="invGray">
            <a:xfrm>
              <a:off x="3024" y="2255"/>
              <a:ext cx="816" cy="432"/>
            </a:xfrm>
            <a:prstGeom prst="ellips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34833" name="Line 17"/>
            <p:cNvSpPr>
              <a:spLocks noChangeShapeType="1"/>
            </p:cNvSpPr>
            <p:nvPr/>
          </p:nvSpPr>
          <p:spPr bwMode="invGray">
            <a:xfrm flipH="1">
              <a:off x="2016" y="2495"/>
              <a:ext cx="1008" cy="144"/>
            </a:xfrm>
            <a:prstGeom prst="line">
              <a:avLst/>
            </a:prstGeom>
            <a:noFill/>
            <a:ln w="57150">
              <a:solidFill>
                <a:srgbClr val="FF00F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</p:grpSp>
      <p:sp>
        <p:nvSpPr>
          <p:cNvPr id="34834" name="Text Box 18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invGray">
          <a:xfrm>
            <a:off x="78432" y="5484813"/>
            <a:ext cx="4953000" cy="1200329"/>
          </a:xfrm>
          <a:prstGeom prst="rect">
            <a:avLst/>
          </a:prstGeom>
          <a:solidFill>
            <a:srgbClr val="FF00FF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Commande et signalisation du Tableau de détection et de signalisation</a:t>
            </a:r>
          </a:p>
        </p:txBody>
      </p:sp>
      <p:grpSp>
        <p:nvGrpSpPr>
          <p:cNvPr id="4" name="Group 19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 rot="-2509038">
            <a:off x="6705600" y="4724400"/>
            <a:ext cx="1828800" cy="685800"/>
            <a:chOff x="2016" y="2256"/>
            <a:chExt cx="1824" cy="432"/>
          </a:xfrm>
        </p:grpSpPr>
        <p:sp>
          <p:nvSpPr>
            <p:cNvPr id="34836" name="Oval 20"/>
            <p:cNvSpPr>
              <a:spLocks noChangeArrowheads="1"/>
            </p:cNvSpPr>
            <p:nvPr/>
          </p:nvSpPr>
          <p:spPr bwMode="invGray">
            <a:xfrm>
              <a:off x="3024" y="2255"/>
              <a:ext cx="815" cy="432"/>
            </a:xfrm>
            <a:prstGeom prst="ellips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34837" name="Line 21"/>
            <p:cNvSpPr>
              <a:spLocks noChangeShapeType="1"/>
            </p:cNvSpPr>
            <p:nvPr/>
          </p:nvSpPr>
          <p:spPr bwMode="invGray">
            <a:xfrm flipH="1">
              <a:off x="2017" y="2495"/>
              <a:ext cx="1009" cy="144"/>
            </a:xfrm>
            <a:prstGeom prst="line">
              <a:avLst/>
            </a:prstGeom>
            <a:noFill/>
            <a:ln w="57150">
              <a:solidFill>
                <a:srgbClr val="993366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</p:grpSp>
      <p:sp>
        <p:nvSpPr>
          <p:cNvPr id="34838" name="Text Box 2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invGray">
          <a:xfrm>
            <a:off x="5564832" y="6035675"/>
            <a:ext cx="3255640" cy="830997"/>
          </a:xfrm>
          <a:prstGeom prst="rect">
            <a:avLst/>
          </a:prstGeom>
          <a:solidFill>
            <a:srgbClr val="CC99FF"/>
          </a:solidFill>
          <a:ln w="9525">
            <a:solidFill>
              <a:srgbClr val="CC99FF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Commande à clé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</a:t>
            </a:r>
            <a:r>
              <a:rPr lang="fr-FR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niveaux 2 et </a:t>
            </a:r>
            <a:r>
              <a:rPr lang="fr-FR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grpSp>
        <p:nvGrpSpPr>
          <p:cNvPr id="5" name="Group 24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 rot="-1684467">
            <a:off x="5257800" y="3733800"/>
            <a:ext cx="1828800" cy="685800"/>
            <a:chOff x="2016" y="2256"/>
            <a:chExt cx="1824" cy="432"/>
          </a:xfrm>
        </p:grpSpPr>
        <p:sp>
          <p:nvSpPr>
            <p:cNvPr id="34841" name="Oval 25"/>
            <p:cNvSpPr>
              <a:spLocks noChangeArrowheads="1"/>
            </p:cNvSpPr>
            <p:nvPr/>
          </p:nvSpPr>
          <p:spPr bwMode="invGray">
            <a:xfrm>
              <a:off x="3025" y="2255"/>
              <a:ext cx="815" cy="432"/>
            </a:xfrm>
            <a:prstGeom prst="ellipse">
              <a:avLst/>
            </a:prstGeom>
            <a:noFill/>
            <a:ln w="57150">
              <a:solidFill>
                <a:srgbClr val="333333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  <p:sp>
          <p:nvSpPr>
            <p:cNvPr id="34842" name="Line 26"/>
            <p:cNvSpPr>
              <a:spLocks noChangeShapeType="1"/>
            </p:cNvSpPr>
            <p:nvPr/>
          </p:nvSpPr>
          <p:spPr bwMode="invGray">
            <a:xfrm flipH="1">
              <a:off x="2016" y="2495"/>
              <a:ext cx="1009" cy="144"/>
            </a:xfrm>
            <a:prstGeom prst="line">
              <a:avLst/>
            </a:prstGeom>
            <a:noFill/>
            <a:ln w="57150">
              <a:solidFill>
                <a:srgbClr val="33333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 dirty="0"/>
            </a:p>
          </p:txBody>
        </p:sp>
      </p:grpSp>
      <p:sp>
        <p:nvSpPr>
          <p:cNvPr id="34843" name="Text Box 27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invGray">
          <a:xfrm>
            <a:off x="3699236" y="4800600"/>
            <a:ext cx="2159566" cy="461665"/>
          </a:xfrm>
          <a:prstGeom prst="rect">
            <a:avLst/>
          </a:prstGeom>
          <a:solidFill>
            <a:srgbClr val="C0C0C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Navigation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1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7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65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1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1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6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645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9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animBg="1"/>
      <p:bldP spid="34823" grpId="0" animBg="1"/>
      <p:bldP spid="34824" grpId="0" animBg="1"/>
      <p:bldP spid="34826" grpId="0" animBg="1"/>
      <p:bldP spid="34827" grpId="0" animBg="1"/>
      <p:bldP spid="34829" grpId="0" animBg="1"/>
      <p:bldP spid="34834" grpId="0" animBg="1"/>
      <p:bldP spid="34838" grpId="0" animBg="1"/>
      <p:bldP spid="3484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39825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3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-76200" y="152400"/>
            <a:ext cx="9144000" cy="1143000"/>
          </a:xfrm>
          <a:solidFill>
            <a:schemeClr val="accent1">
              <a:lumMod val="40000"/>
              <a:lumOff val="60000"/>
              <a:alpha val="47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niveaux d’intervention sur la centrale</a:t>
            </a:r>
          </a:p>
        </p:txBody>
      </p:sp>
      <p:sp>
        <p:nvSpPr>
          <p:cNvPr id="39941" name="Freeform 5"/>
          <p:cNvSpPr>
            <a:spLocks/>
          </p:cNvSpPr>
          <p:nvPr>
            <p:custDataLst>
              <p:tags r:id="rId3"/>
            </p:custDataLst>
          </p:nvPr>
        </p:nvSpPr>
        <p:spPr bwMode="invGray">
          <a:xfrm>
            <a:off x="4800600" y="3505200"/>
            <a:ext cx="3429000" cy="838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60" y="0"/>
              </a:cxn>
              <a:cxn ang="0">
                <a:pos x="2112" y="528"/>
              </a:cxn>
            </a:cxnLst>
            <a:rect l="0" t="0" r="r" b="b"/>
            <a:pathLst>
              <a:path w="2160" h="528">
                <a:moveTo>
                  <a:pt x="0" y="0"/>
                </a:moveTo>
                <a:lnTo>
                  <a:pt x="2160" y="0"/>
                </a:lnTo>
                <a:lnTo>
                  <a:pt x="2112" y="528"/>
                </a:lnTo>
              </a:path>
            </a:pathLst>
          </a:custGeom>
          <a:noFill/>
          <a:ln w="57150" cap="flat" cmpd="sng">
            <a:solidFill>
              <a:srgbClr val="66FF33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9942" name="Oval 6"/>
          <p:cNvSpPr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7924800" y="4343400"/>
            <a:ext cx="457200" cy="685800"/>
          </a:xfrm>
          <a:prstGeom prst="ellipse">
            <a:avLst/>
          </a:prstGeom>
          <a:noFill/>
          <a:ln w="53975">
            <a:solidFill>
              <a:srgbClr val="66FF33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9943" name="Freeform 7"/>
          <p:cNvSpPr>
            <a:spLocks/>
          </p:cNvSpPr>
          <p:nvPr>
            <p:custDataLst>
              <p:tags r:id="rId5"/>
            </p:custDataLst>
          </p:nvPr>
        </p:nvSpPr>
        <p:spPr bwMode="invGray">
          <a:xfrm>
            <a:off x="2336800" y="3886200"/>
            <a:ext cx="6762750" cy="1143000"/>
          </a:xfrm>
          <a:custGeom>
            <a:avLst/>
            <a:gdLst>
              <a:gd name="connsiteX0" fmla="*/ 0 w 10000"/>
              <a:gd name="connsiteY0" fmla="*/ 9412 h 10000"/>
              <a:gd name="connsiteX1" fmla="*/ 10000 w 10000"/>
              <a:gd name="connsiteY1" fmla="*/ 10000 h 10000"/>
              <a:gd name="connsiteX2" fmla="*/ 10000 w 10000"/>
              <a:gd name="connsiteY2" fmla="*/ 98 h 10000"/>
              <a:gd name="connsiteX3" fmla="*/ 7099 w 10000"/>
              <a:gd name="connsiteY3" fmla="*/ 0 h 10000"/>
              <a:gd name="connsiteX0" fmla="*/ 0 w 10000"/>
              <a:gd name="connsiteY0" fmla="*/ 9412 h 9608"/>
              <a:gd name="connsiteX1" fmla="*/ 9962 w 10000"/>
              <a:gd name="connsiteY1" fmla="*/ 9608 h 9608"/>
              <a:gd name="connsiteX2" fmla="*/ 10000 w 10000"/>
              <a:gd name="connsiteY2" fmla="*/ 98 h 9608"/>
              <a:gd name="connsiteX3" fmla="*/ 7099 w 10000"/>
              <a:gd name="connsiteY3" fmla="*/ 0 h 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9608">
                <a:moveTo>
                  <a:pt x="0" y="9412"/>
                </a:moveTo>
                <a:lnTo>
                  <a:pt x="9962" y="9608"/>
                </a:lnTo>
                <a:cubicBezTo>
                  <a:pt x="9975" y="6438"/>
                  <a:pt x="9987" y="3268"/>
                  <a:pt x="10000" y="98"/>
                </a:cubicBezTo>
                <a:lnTo>
                  <a:pt x="7099" y="0"/>
                </a:lnTo>
              </a:path>
            </a:pathLst>
          </a:custGeom>
          <a:noFill/>
          <a:ln w="5715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9944" name="Oval 8"/>
          <p:cNvSpPr>
            <a:spLocks noChangeArrowheads="1"/>
          </p:cNvSpPr>
          <p:nvPr>
            <p:custDataLst>
              <p:tags r:id="rId6"/>
            </p:custDataLst>
          </p:nvPr>
        </p:nvSpPr>
        <p:spPr bwMode="invGray">
          <a:xfrm>
            <a:off x="6400800" y="3581400"/>
            <a:ext cx="762000" cy="533400"/>
          </a:xfrm>
          <a:prstGeom prst="ellipse">
            <a:avLst/>
          </a:prstGeom>
          <a:noFill/>
          <a:ln w="53975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  <p:custDataLst>
              <p:tags r:id="rId7"/>
            </p:custDataLst>
          </p:nvPr>
        </p:nvSpPr>
        <p:spPr>
          <a:xfrm>
            <a:off x="-36512" y="2276872"/>
            <a:ext cx="9448800" cy="3556992"/>
          </a:xfrm>
          <a:solidFill>
            <a:schemeClr val="accent1">
              <a:lumMod val="40000"/>
              <a:lumOff val="60000"/>
              <a:alpha val="5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r-FR" sz="2400" b="1" u="sng" dirty="0" smtClean="0"/>
              <a:t>Niveau 1:</a:t>
            </a:r>
            <a:r>
              <a:rPr lang="fr-FR" sz="2400" b="1" dirty="0" smtClean="0"/>
              <a:t> Personnel de surveillance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sz="2400" b="1" dirty="0" smtClean="0"/>
              <a:t>Visualisation des défauts et déclenchement évacuation générale.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r-FR" sz="2400" b="1" u="sng" dirty="0" smtClean="0"/>
              <a:t>Niveau 2 :</a:t>
            </a:r>
            <a:r>
              <a:rPr lang="fr-FR" sz="2400" b="1" dirty="0" smtClean="0"/>
              <a:t> Accès avec une clé (tournée à droite) responsable d’équipe de surveillance: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sz="2400" b="1" dirty="0" smtClean="0"/>
              <a:t> Acquittement des alarmes réarmement, après vérification, modification du mode de marche, programmation…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r-FR" sz="2400" b="1" u="sng" dirty="0" smtClean="0"/>
              <a:t>Niveau 3:</a:t>
            </a:r>
            <a:r>
              <a:rPr lang="fr-FR" sz="2400" b="1" dirty="0" smtClean="0"/>
              <a:t> Clé plus code;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fr-FR" sz="2400" b="1" dirty="0" smtClean="0"/>
              <a:t> Changement langue, test détecteurs sales, programmation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fr-FR" sz="2400" b="1" u="sng" dirty="0" smtClean="0"/>
              <a:t>Niveau 4:</a:t>
            </a:r>
            <a:r>
              <a:rPr lang="fr-FR" sz="2400" b="1" dirty="0" smtClean="0"/>
              <a:t> interventions sur le matériel.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99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9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1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9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4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9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9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1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13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 animBg="1"/>
      <p:bldP spid="39942" grpId="0" animBg="1"/>
      <p:bldP spid="39944" grpId="0" animBg="1"/>
      <p:bldP spid="39939" grpId="0" uiExpand="1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-228600"/>
            <a:ext cx="9324528" cy="990600"/>
          </a:xfrm>
          <a:solidFill>
            <a:schemeClr val="accent1">
              <a:lumMod val="40000"/>
              <a:lumOff val="60000"/>
              <a:alpha val="48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2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différents modes de marches</a:t>
            </a:r>
          </a:p>
        </p:txBody>
      </p:sp>
      <p:pic>
        <p:nvPicPr>
          <p:cNvPr id="25603" name="Picture 4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143000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0" y="838200"/>
            <a:ext cx="5486400" cy="2362200"/>
          </a:xfrm>
          <a:solidFill>
            <a:schemeClr val="accent1">
              <a:lumMod val="40000"/>
              <a:lumOff val="60000"/>
              <a:alpha val="5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 de veille: </a:t>
            </a:r>
            <a:b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C’est le mode automatique de surveillance et de déclenchement des actions de mise en sécurité (ici alarme).</a:t>
            </a:r>
          </a:p>
        </p:txBody>
      </p:sp>
      <p:sp>
        <p:nvSpPr>
          <p:cNvPr id="35845" name="Oval 5"/>
          <p:cNvSpPr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7696200" y="4114800"/>
            <a:ext cx="152400" cy="152400"/>
          </a:xfrm>
          <a:prstGeom prst="ellipse">
            <a:avLst/>
          </a:prstGeom>
          <a:solidFill>
            <a:srgbClr val="00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47" name="Line 7"/>
          <p:cNvSpPr>
            <a:spLocks noChangeShapeType="1"/>
          </p:cNvSpPr>
          <p:nvPr>
            <p:custDataLst>
              <p:tags r:id="rId5"/>
            </p:custDataLst>
          </p:nvPr>
        </p:nvSpPr>
        <p:spPr bwMode="invGray">
          <a:xfrm rot="9272544" flipV="1">
            <a:off x="7620000" y="3048000"/>
            <a:ext cx="838200" cy="83820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48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invGray">
          <a:xfrm>
            <a:off x="6934200" y="2057400"/>
            <a:ext cx="2209800" cy="1187450"/>
          </a:xfrm>
          <a:prstGeom prst="rect">
            <a:avLst/>
          </a:prstGeom>
          <a:solidFill>
            <a:srgbClr val="66FF3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Voyant </a:t>
            </a:r>
          </a:p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« sous tension » </a:t>
            </a:r>
          </a:p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allumé</a:t>
            </a:r>
          </a:p>
        </p:txBody>
      </p:sp>
      <p:sp>
        <p:nvSpPr>
          <p:cNvPr id="35849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invGray">
          <a:xfrm>
            <a:off x="6400800" y="762000"/>
            <a:ext cx="2752725" cy="1187450"/>
          </a:xfrm>
          <a:prstGeom prst="rect">
            <a:avLst/>
          </a:prstGeom>
          <a:solidFill>
            <a:srgbClr val="66FF33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Voyant </a:t>
            </a:r>
          </a:p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« UGA en service » </a:t>
            </a:r>
          </a:p>
          <a:p>
            <a:pPr>
              <a:defRPr/>
            </a:pPr>
            <a:r>
              <a:rPr lang="fr-FR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allumé</a:t>
            </a:r>
          </a:p>
        </p:txBody>
      </p:sp>
      <p:sp>
        <p:nvSpPr>
          <p:cNvPr id="35850" name="Oval 10"/>
          <p:cNvSpPr>
            <a:spLocks noChangeArrowheads="1"/>
          </p:cNvSpPr>
          <p:nvPr>
            <p:custDataLst>
              <p:tags r:id="rId8"/>
            </p:custDataLst>
          </p:nvPr>
        </p:nvSpPr>
        <p:spPr bwMode="invGray">
          <a:xfrm>
            <a:off x="5753100" y="2876550"/>
            <a:ext cx="152400" cy="152400"/>
          </a:xfrm>
          <a:prstGeom prst="ellipse">
            <a:avLst/>
          </a:prstGeom>
          <a:solidFill>
            <a:srgbClr val="00FF00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1" name="Line 11"/>
          <p:cNvSpPr>
            <a:spLocks noChangeShapeType="1"/>
          </p:cNvSpPr>
          <p:nvPr>
            <p:custDataLst>
              <p:tags r:id="rId9"/>
            </p:custDataLst>
          </p:nvPr>
        </p:nvSpPr>
        <p:spPr bwMode="invGray">
          <a:xfrm rot="10075312" flipV="1">
            <a:off x="5791200" y="1828800"/>
            <a:ext cx="838200" cy="838200"/>
          </a:xfrm>
          <a:prstGeom prst="line">
            <a:avLst/>
          </a:prstGeom>
          <a:noFill/>
          <a:ln w="38100">
            <a:solidFill>
              <a:srgbClr val="66FF33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2" name="Text Box 12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invGray">
          <a:xfrm>
            <a:off x="-6160" y="3951054"/>
            <a:ext cx="9124614" cy="2862322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ce mode: </a:t>
            </a: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signal feu 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déclenche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préalarme</a:t>
            </a:r>
            <a:endParaRPr lang="fr-FR" sz="2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 niveau d’intervention 1 </a:t>
            </a: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ne peut que commander l’évacuation générale</a:t>
            </a: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 niveau d’intervention 2 (Clé)</a:t>
            </a: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pourra, pendant la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préalarme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acquitter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processus, </a:t>
            </a: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L’alarme sera toujours signalée, le signal d’évacuation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bloqué</a:t>
            </a:r>
            <a:endParaRPr lang="fr-FR" sz="2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Après un arrêt des signaux sonores,</a:t>
            </a: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le point en défaut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disparu, on pourra réarmer (6 bips)</a:t>
            </a:r>
          </a:p>
        </p:txBody>
      </p:sp>
      <p:sp>
        <p:nvSpPr>
          <p:cNvPr id="35853" name="Freeform 13"/>
          <p:cNvSpPr>
            <a:spLocks/>
          </p:cNvSpPr>
          <p:nvPr>
            <p:custDataLst>
              <p:tags r:id="rId11"/>
            </p:custDataLst>
          </p:nvPr>
        </p:nvSpPr>
        <p:spPr bwMode="invGray">
          <a:xfrm>
            <a:off x="4337050" y="4057628"/>
            <a:ext cx="2990850" cy="1200171"/>
          </a:xfrm>
          <a:custGeom>
            <a:avLst/>
            <a:gdLst>
              <a:gd name="connsiteX0" fmla="*/ 0 w 10000"/>
              <a:gd name="connsiteY0" fmla="*/ 11321 h 11887"/>
              <a:gd name="connsiteX1" fmla="*/ 7197 w 10000"/>
              <a:gd name="connsiteY1" fmla="*/ 11887 h 11887"/>
              <a:gd name="connsiteX2" fmla="*/ 10000 w 10000"/>
              <a:gd name="connsiteY2" fmla="*/ 11321 h 11887"/>
              <a:gd name="connsiteX3" fmla="*/ 5117 w 10000"/>
              <a:gd name="connsiteY3" fmla="*/ 0 h 11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1887">
                <a:moveTo>
                  <a:pt x="0" y="11321"/>
                </a:moveTo>
                <a:cubicBezTo>
                  <a:pt x="3546" y="11541"/>
                  <a:pt x="5531" y="11887"/>
                  <a:pt x="7197" y="11887"/>
                </a:cubicBezTo>
                <a:lnTo>
                  <a:pt x="10000" y="11321"/>
                </a:lnTo>
                <a:cubicBezTo>
                  <a:pt x="8854" y="8176"/>
                  <a:pt x="6263" y="3145"/>
                  <a:pt x="5117" y="0"/>
                </a:cubicBezTo>
              </a:path>
            </a:pathLst>
          </a:custGeom>
          <a:noFill/>
          <a:ln w="57150" cap="flat" cmpd="sng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4" name="Oval 14"/>
          <p:cNvSpPr>
            <a:spLocks noChangeArrowheads="1"/>
          </p:cNvSpPr>
          <p:nvPr>
            <p:custDataLst>
              <p:tags r:id="rId12"/>
            </p:custDataLst>
          </p:nvPr>
        </p:nvSpPr>
        <p:spPr bwMode="invGray">
          <a:xfrm>
            <a:off x="5334000" y="3429000"/>
            <a:ext cx="533400" cy="685800"/>
          </a:xfrm>
          <a:prstGeom prst="ellipse">
            <a:avLst/>
          </a:prstGeom>
          <a:noFill/>
          <a:ln w="50800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5" name="Freeform 15"/>
          <p:cNvSpPr>
            <a:spLocks/>
          </p:cNvSpPr>
          <p:nvPr>
            <p:custDataLst>
              <p:tags r:id="rId13"/>
            </p:custDataLst>
          </p:nvPr>
        </p:nvSpPr>
        <p:spPr bwMode="invGray">
          <a:xfrm>
            <a:off x="5285418" y="3340210"/>
            <a:ext cx="3048000" cy="2508140"/>
          </a:xfrm>
          <a:custGeom>
            <a:avLst/>
            <a:gdLst>
              <a:gd name="connsiteX0" fmla="*/ 0 w 10000"/>
              <a:gd name="connsiteY0" fmla="*/ 10367 h 10367"/>
              <a:gd name="connsiteX1" fmla="*/ 10000 w 10000"/>
              <a:gd name="connsiteY1" fmla="*/ 10288 h 10367"/>
              <a:gd name="connsiteX2" fmla="*/ 9750 w 10000"/>
              <a:gd name="connsiteY2" fmla="*/ 6666 h 10367"/>
              <a:gd name="connsiteX3" fmla="*/ 3480 w 10000"/>
              <a:gd name="connsiteY3" fmla="*/ 0 h 10367"/>
              <a:gd name="connsiteX0" fmla="*/ 0 w 10000"/>
              <a:gd name="connsiteY0" fmla="*/ 10367 h 10367"/>
              <a:gd name="connsiteX1" fmla="*/ 10000 w 10000"/>
              <a:gd name="connsiteY1" fmla="*/ 10288 h 10367"/>
              <a:gd name="connsiteX2" fmla="*/ 9917 w 10000"/>
              <a:gd name="connsiteY2" fmla="*/ 7348 h 10367"/>
              <a:gd name="connsiteX3" fmla="*/ 3480 w 10000"/>
              <a:gd name="connsiteY3" fmla="*/ 0 h 10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367">
                <a:moveTo>
                  <a:pt x="0" y="10367"/>
                </a:moveTo>
                <a:lnTo>
                  <a:pt x="10000" y="10288"/>
                </a:lnTo>
                <a:cubicBezTo>
                  <a:pt x="9917" y="9081"/>
                  <a:pt x="10000" y="8555"/>
                  <a:pt x="9917" y="7348"/>
                </a:cubicBezTo>
                <a:cubicBezTo>
                  <a:pt x="8230" y="5248"/>
                  <a:pt x="5167" y="2100"/>
                  <a:pt x="3480" y="0"/>
                </a:cubicBezTo>
              </a:path>
            </a:pathLst>
          </a:custGeom>
          <a:noFill/>
          <a:ln w="5715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6" name="Oval 16"/>
          <p:cNvSpPr>
            <a:spLocks noChangeArrowheads="1"/>
          </p:cNvSpPr>
          <p:nvPr>
            <p:custDataLst>
              <p:tags r:id="rId14"/>
            </p:custDataLst>
          </p:nvPr>
        </p:nvSpPr>
        <p:spPr bwMode="invGray">
          <a:xfrm>
            <a:off x="5943600" y="2971800"/>
            <a:ext cx="381000" cy="304800"/>
          </a:xfrm>
          <a:prstGeom prst="ellips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7" name="Freeform 17"/>
          <p:cNvSpPr>
            <a:spLocks/>
          </p:cNvSpPr>
          <p:nvPr>
            <p:custDataLst>
              <p:tags r:id="rId15"/>
            </p:custDataLst>
          </p:nvPr>
        </p:nvSpPr>
        <p:spPr bwMode="invGray">
          <a:xfrm>
            <a:off x="1447800" y="3943350"/>
            <a:ext cx="7620000" cy="2457450"/>
          </a:xfrm>
          <a:custGeom>
            <a:avLst/>
            <a:gdLst/>
            <a:ahLst/>
            <a:cxnLst>
              <a:cxn ang="0">
                <a:pos x="0" y="1548"/>
              </a:cxn>
              <a:cxn ang="0">
                <a:pos x="4800" y="1548"/>
              </a:cxn>
              <a:cxn ang="0">
                <a:pos x="4800" y="396"/>
              </a:cxn>
              <a:cxn ang="0">
                <a:pos x="4056" y="0"/>
              </a:cxn>
            </a:cxnLst>
            <a:rect l="0" t="0" r="r" b="b"/>
            <a:pathLst>
              <a:path w="4800" h="1548">
                <a:moveTo>
                  <a:pt x="0" y="1548"/>
                </a:moveTo>
                <a:lnTo>
                  <a:pt x="4800" y="1548"/>
                </a:lnTo>
                <a:lnTo>
                  <a:pt x="4800" y="396"/>
                </a:lnTo>
                <a:lnTo>
                  <a:pt x="4056" y="0"/>
                </a:lnTo>
              </a:path>
            </a:pathLst>
          </a:custGeom>
          <a:noFill/>
          <a:ln w="57150" cap="flat" cmpd="sng">
            <a:solidFill>
              <a:srgbClr val="FFCC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8" name="Oval 18"/>
          <p:cNvSpPr>
            <a:spLocks noChangeArrowheads="1"/>
          </p:cNvSpPr>
          <p:nvPr>
            <p:custDataLst>
              <p:tags r:id="rId16"/>
            </p:custDataLst>
          </p:nvPr>
        </p:nvSpPr>
        <p:spPr bwMode="invGray">
          <a:xfrm>
            <a:off x="7467600" y="3657600"/>
            <a:ext cx="381000" cy="304800"/>
          </a:xfrm>
          <a:prstGeom prst="ellipse">
            <a:avLst/>
          </a:prstGeom>
          <a:noFill/>
          <a:ln w="50800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59" name="Freeform 19"/>
          <p:cNvSpPr>
            <a:spLocks/>
          </p:cNvSpPr>
          <p:nvPr>
            <p:custDataLst>
              <p:tags r:id="rId17"/>
            </p:custDataLst>
          </p:nvPr>
        </p:nvSpPr>
        <p:spPr bwMode="invGray">
          <a:xfrm>
            <a:off x="5764088" y="4229100"/>
            <a:ext cx="3200400" cy="2552700"/>
          </a:xfrm>
          <a:custGeom>
            <a:avLst/>
            <a:gdLst/>
            <a:ahLst/>
            <a:cxnLst>
              <a:cxn ang="0">
                <a:pos x="0" y="1608"/>
              </a:cxn>
              <a:cxn ang="0">
                <a:pos x="2016" y="1608"/>
              </a:cxn>
              <a:cxn ang="0">
                <a:pos x="2016" y="876"/>
              </a:cxn>
              <a:cxn ang="0">
                <a:pos x="1536" y="360"/>
              </a:cxn>
              <a:cxn ang="0">
                <a:pos x="1248" y="0"/>
              </a:cxn>
            </a:cxnLst>
            <a:rect l="0" t="0" r="r" b="b"/>
            <a:pathLst>
              <a:path w="2016" h="1608">
                <a:moveTo>
                  <a:pt x="0" y="1608"/>
                </a:moveTo>
                <a:lnTo>
                  <a:pt x="2016" y="1608"/>
                </a:lnTo>
                <a:lnTo>
                  <a:pt x="2016" y="876"/>
                </a:lnTo>
                <a:lnTo>
                  <a:pt x="1536" y="360"/>
                </a:lnTo>
                <a:lnTo>
                  <a:pt x="1248" y="0"/>
                </a:lnTo>
              </a:path>
            </a:pathLst>
          </a:custGeom>
          <a:noFill/>
          <a:ln w="57150" cap="flat" cmpd="sng">
            <a:solidFill>
              <a:srgbClr val="00FF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5860" name="Oval 20"/>
          <p:cNvSpPr>
            <a:spLocks noChangeArrowheads="1"/>
          </p:cNvSpPr>
          <p:nvPr>
            <p:custDataLst>
              <p:tags r:id="rId18"/>
            </p:custDataLst>
          </p:nvPr>
        </p:nvSpPr>
        <p:spPr bwMode="invGray">
          <a:xfrm>
            <a:off x="7315200" y="3886200"/>
            <a:ext cx="381000" cy="304800"/>
          </a:xfrm>
          <a:prstGeom prst="ellipse">
            <a:avLst/>
          </a:prstGeom>
          <a:noFill/>
          <a:ln w="50800">
            <a:solidFill>
              <a:srgbClr val="00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8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8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30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8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43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3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8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75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3250"/>
                            </p:stCondLst>
                            <p:childTnLst>
                              <p:par>
                                <p:cTn id="5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375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1425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475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5250"/>
                            </p:stCondLst>
                            <p:childTnLst>
                              <p:par>
                                <p:cTn id="7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75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6250"/>
                            </p:stCondLst>
                            <p:childTnLst>
                              <p:par>
                                <p:cTn id="8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5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3" grpId="0" build="p" animBg="1"/>
      <p:bldP spid="35845" grpId="0" animBg="1"/>
      <p:bldP spid="35848" grpId="0" animBg="1" autoUpdateAnimBg="0"/>
      <p:bldP spid="35849" grpId="0" animBg="1" autoUpdateAnimBg="0"/>
      <p:bldP spid="35850" grpId="0" animBg="1"/>
      <p:bldP spid="35852" grpId="0" animBg="1"/>
      <p:bldP spid="35854" grpId="0" animBg="1"/>
      <p:bldP spid="35856" grpId="0" animBg="1"/>
      <p:bldP spid="35858" grpId="0" animBg="1"/>
      <p:bldP spid="3586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028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39825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6" name="Rectangle 1026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-228600" y="-152400"/>
            <a:ext cx="9372600" cy="989112"/>
          </a:xfrm>
          <a:solidFill>
            <a:schemeClr val="accent1">
              <a:lumMod val="40000"/>
              <a:lumOff val="60000"/>
              <a:alpha val="58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différents modes de marches</a:t>
            </a:r>
          </a:p>
        </p:txBody>
      </p:sp>
      <p:sp>
        <p:nvSpPr>
          <p:cNvPr id="36867" name="Rectangle 1027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52400" y="980728"/>
            <a:ext cx="5029200" cy="3657600"/>
          </a:xfrm>
          <a:solidFill>
            <a:schemeClr val="accent1">
              <a:lumMod val="40000"/>
              <a:lumOff val="60000"/>
              <a:alpha val="50000"/>
            </a:schemeClr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 de veille restreinte:</a:t>
            </a:r>
            <a:b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« points » de la boucle seront vus et les défauts signalés par une préalarme, mais le signal d’évacuation général ne sera pas lancé. Toutes les opérations du mode de veille normal pourront être effectuées.</a:t>
            </a:r>
          </a:p>
        </p:txBody>
      </p:sp>
      <p:sp>
        <p:nvSpPr>
          <p:cNvPr id="36870" name="Freeform 1030"/>
          <p:cNvSpPr>
            <a:spLocks/>
          </p:cNvSpPr>
          <p:nvPr>
            <p:custDataLst>
              <p:tags r:id="rId4"/>
            </p:custDataLst>
          </p:nvPr>
        </p:nvSpPr>
        <p:spPr bwMode="invGray">
          <a:xfrm>
            <a:off x="2209800" y="1371600"/>
            <a:ext cx="3810000" cy="17526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400" y="0"/>
              </a:cxn>
              <a:cxn ang="0">
                <a:pos x="2352" y="1104"/>
              </a:cxn>
            </a:cxnLst>
            <a:rect l="0" t="0" r="r" b="b"/>
            <a:pathLst>
              <a:path w="2400" h="1104">
                <a:moveTo>
                  <a:pt x="0" y="0"/>
                </a:moveTo>
                <a:lnTo>
                  <a:pt x="2400" y="0"/>
                </a:lnTo>
                <a:lnTo>
                  <a:pt x="2352" y="1104"/>
                </a:lnTo>
              </a:path>
            </a:pathLst>
          </a:custGeom>
          <a:noFill/>
          <a:ln w="57150" cap="flat" cmpd="sng">
            <a:solidFill>
              <a:srgbClr val="FF00FF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6871" name="Oval 1031"/>
          <p:cNvSpPr>
            <a:spLocks noChangeArrowheads="1"/>
          </p:cNvSpPr>
          <p:nvPr>
            <p:custDataLst>
              <p:tags r:id="rId5"/>
            </p:custDataLst>
          </p:nvPr>
        </p:nvSpPr>
        <p:spPr bwMode="invGray">
          <a:xfrm rot="1528185">
            <a:off x="5468938" y="3119438"/>
            <a:ext cx="914400" cy="228600"/>
          </a:xfrm>
          <a:prstGeom prst="ellipse">
            <a:avLst/>
          </a:prstGeom>
          <a:noFill/>
          <a:ln w="50800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8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8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35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 animBg="1"/>
      <p:bldP spid="36867" grpId="0" uiExpand="1" build="p" animBg="1"/>
      <p:bldP spid="3687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39825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-76200" y="-76200"/>
            <a:ext cx="9472736" cy="912912"/>
          </a:xfr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différents modes de marches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0" y="990600"/>
            <a:ext cx="9144000" cy="638200"/>
          </a:xfrm>
          <a:solidFill>
            <a:schemeClr val="accent1">
              <a:lumMod val="40000"/>
              <a:lumOff val="60000"/>
              <a:alpha val="54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Mise « Hors service</a:t>
            </a: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»:</a:t>
            </a:r>
            <a:endParaRPr lang="fr-FR" sz="2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buFontTx/>
              <a:buNone/>
              <a:defRPr/>
            </a:pPr>
            <a:endParaRPr lang="fr-FR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893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0" y="4350583"/>
            <a:ext cx="8382000" cy="2492990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Niveau d’intervention 2,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effet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cette action:</a:t>
            </a:r>
          </a:p>
          <a:p>
            <a:pPr algn="l">
              <a:spcBef>
                <a:spcPct val="20000"/>
              </a:spcBef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 la boucle: les détecteurs non surveillés,     déclencheurs surveillés par défaut (programmation).</a:t>
            </a:r>
          </a:p>
          <a:p>
            <a:pPr algn="l">
              <a:lnSpc>
                <a:spcPct val="15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 la Zone: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Idem, mais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localisé à la zone voulue.</a:t>
            </a:r>
          </a:p>
          <a:p>
            <a:pPr algn="l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 les points: détecteurs et déclencheurs peuvent </a:t>
            </a:r>
            <a:r>
              <a:rPr lang="fr-FR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être 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mis hors services</a:t>
            </a:r>
          </a:p>
          <a:p>
            <a:pPr algn="l">
              <a:defRPr/>
            </a:pPr>
            <a:endParaRPr lang="fr-FR" sz="2000" dirty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894" name="Freeform 6"/>
          <p:cNvSpPr>
            <a:spLocks/>
          </p:cNvSpPr>
          <p:nvPr>
            <p:custDataLst>
              <p:tags r:id="rId5"/>
            </p:custDataLst>
          </p:nvPr>
        </p:nvSpPr>
        <p:spPr bwMode="invGray">
          <a:xfrm>
            <a:off x="1752600" y="1524000"/>
            <a:ext cx="5486400" cy="2743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2112" y="0"/>
              </a:cxn>
              <a:cxn ang="0">
                <a:pos x="3456" y="1728"/>
              </a:cxn>
            </a:cxnLst>
            <a:rect l="0" t="0" r="r" b="b"/>
            <a:pathLst>
              <a:path w="3456" h="1728">
                <a:moveTo>
                  <a:pt x="0" y="0"/>
                </a:moveTo>
                <a:lnTo>
                  <a:pt x="2112" y="0"/>
                </a:lnTo>
                <a:lnTo>
                  <a:pt x="3456" y="1728"/>
                </a:lnTo>
              </a:path>
            </a:pathLst>
          </a:custGeom>
          <a:noFill/>
          <a:ln w="57150" cap="flat" cmpd="sng">
            <a:solidFill>
              <a:srgbClr val="66FF33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  <p:sp>
        <p:nvSpPr>
          <p:cNvPr id="37895" name="Oval 7"/>
          <p:cNvSpPr>
            <a:spLocks noChangeArrowheads="1"/>
          </p:cNvSpPr>
          <p:nvPr>
            <p:custDataLst>
              <p:tags r:id="rId6"/>
            </p:custDataLst>
          </p:nvPr>
        </p:nvSpPr>
        <p:spPr bwMode="invGray">
          <a:xfrm>
            <a:off x="7086600" y="4267200"/>
            <a:ext cx="609600" cy="304800"/>
          </a:xfrm>
          <a:prstGeom prst="ellipse">
            <a:avLst/>
          </a:prstGeom>
          <a:noFill/>
          <a:ln w="53975">
            <a:solidFill>
              <a:srgbClr val="00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4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9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/>
      <p:bldP spid="37891" grpId="0" build="p" animBg="1"/>
      <p:bldP spid="37893" grpId="0" animBg="1"/>
      <p:bldP spid="3789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43000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-228600" y="0"/>
            <a:ext cx="9481120" cy="980728"/>
          </a:xfrm>
          <a:solidFill>
            <a:schemeClr val="accent1">
              <a:lumMod val="40000"/>
              <a:lumOff val="60000"/>
              <a:alpha val="52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0" y="1066800"/>
            <a:ext cx="9144000" cy="562000"/>
          </a:xfrm>
          <a:solidFill>
            <a:schemeClr val="accent1">
              <a:lumMod val="40000"/>
              <a:lumOff val="60000"/>
              <a:alpha val="49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l’aide du logiciel WINESA (</a:t>
            </a:r>
            <a:r>
              <a:rPr lang="fr-FR" sz="20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WinTDA</a:t>
            </a:r>
            <a:r>
              <a:rPr lang="fr-F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sur prise RS232</a:t>
            </a:r>
          </a:p>
        </p:txBody>
      </p:sp>
      <p:sp>
        <p:nvSpPr>
          <p:cNvPr id="38916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0" y="4802376"/>
            <a:ext cx="7742825" cy="1938992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Programmation de la configuration Niveau d’accès 3</a:t>
            </a:r>
          </a:p>
          <a:p>
            <a:pPr algn="l"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Repérage du site</a:t>
            </a:r>
          </a:p>
          <a:p>
            <a:pPr algn="l">
              <a:buFontTx/>
              <a:buChar char="-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Relation adresses; zones.</a:t>
            </a:r>
          </a:p>
          <a:p>
            <a:pPr algn="l">
              <a:buFontTx/>
              <a:buChar char="-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Repérage des points par rapport au site.</a:t>
            </a:r>
          </a:p>
          <a:p>
            <a:pPr algn="l">
              <a:buFontTx/>
              <a:buChar char="-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Réaction des DM sur commande « hors service »</a:t>
            </a:r>
          </a:p>
          <a:p>
            <a:pPr algn="l">
              <a:buFontTx/>
              <a:buChar char="-"/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Récupération d’une configuration </a:t>
            </a:r>
            <a:r>
              <a:rPr lang="fr-FR" sz="20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existante</a:t>
            </a:r>
            <a:endParaRPr lang="fr-FR" sz="20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8918" name="Picture 6" descr="C:\Program Files\Fichiers communs\Microsoft Shared\Clipart\CagCat50\bs00580_.wmf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3127375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9" name="Freeform 7"/>
          <p:cNvSpPr>
            <a:spLocks/>
          </p:cNvSpPr>
          <p:nvPr>
            <p:custDataLst>
              <p:tags r:id="rId6"/>
            </p:custDataLst>
          </p:nvPr>
        </p:nvSpPr>
        <p:spPr bwMode="invGray">
          <a:xfrm>
            <a:off x="2057400" y="1981200"/>
            <a:ext cx="3276600" cy="762000"/>
          </a:xfrm>
          <a:custGeom>
            <a:avLst/>
            <a:gdLst/>
            <a:ahLst/>
            <a:cxnLst>
              <a:cxn ang="0">
                <a:pos x="0" y="336"/>
              </a:cxn>
              <a:cxn ang="0">
                <a:pos x="288" y="96"/>
              </a:cxn>
              <a:cxn ang="0">
                <a:pos x="1056" y="48"/>
              </a:cxn>
              <a:cxn ang="0">
                <a:pos x="1728" y="0"/>
              </a:cxn>
            </a:cxnLst>
            <a:rect l="0" t="0" r="r" b="b"/>
            <a:pathLst>
              <a:path w="1728" h="336">
                <a:moveTo>
                  <a:pt x="0" y="336"/>
                </a:moveTo>
                <a:cubicBezTo>
                  <a:pt x="56" y="240"/>
                  <a:pt x="112" y="144"/>
                  <a:pt x="288" y="96"/>
                </a:cubicBezTo>
                <a:cubicBezTo>
                  <a:pt x="464" y="48"/>
                  <a:pt x="816" y="64"/>
                  <a:pt x="1056" y="48"/>
                </a:cubicBezTo>
                <a:cubicBezTo>
                  <a:pt x="1296" y="32"/>
                  <a:pt x="1512" y="16"/>
                  <a:pt x="1728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89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 animBg="1"/>
      <p:bldP spid="38915" grpId="0" build="p" animBg="1"/>
      <p:bldP spid="3891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6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139825"/>
            <a:ext cx="68580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3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9144000" cy="620688"/>
          </a:xfrm>
          <a:prstGeom prst="rect">
            <a:avLst/>
          </a:prstGeom>
          <a:solidFill>
            <a:schemeClr val="accent1">
              <a:lumMod val="40000"/>
              <a:lumOff val="60000"/>
              <a:alpha val="58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FontTx/>
              <a:buChar char="•"/>
              <a:defRPr/>
            </a:pPr>
            <a:r>
              <a:rPr lang="fr-FR" sz="28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Procédure:</a:t>
            </a:r>
          </a:p>
        </p:txBody>
      </p:sp>
      <p:pic>
        <p:nvPicPr>
          <p:cNvPr id="29700" name="Picture 4" descr="C:\Program Files\Fichiers communs\Microsoft Shared\Clipart\CagCat50\bs00580_.wm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3127375" cy="2633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Freeform 5"/>
          <p:cNvSpPr>
            <a:spLocks/>
          </p:cNvSpPr>
          <p:nvPr>
            <p:custDataLst>
              <p:tags r:id="rId4"/>
            </p:custDataLst>
          </p:nvPr>
        </p:nvSpPr>
        <p:spPr bwMode="invGray">
          <a:xfrm rot="720096">
            <a:off x="2133600" y="1600200"/>
            <a:ext cx="3276600" cy="762000"/>
          </a:xfrm>
          <a:custGeom>
            <a:avLst/>
            <a:gdLst/>
            <a:ahLst/>
            <a:cxnLst>
              <a:cxn ang="0">
                <a:pos x="0" y="336"/>
              </a:cxn>
              <a:cxn ang="0">
                <a:pos x="288" y="96"/>
              </a:cxn>
              <a:cxn ang="0">
                <a:pos x="1056" y="48"/>
              </a:cxn>
              <a:cxn ang="0">
                <a:pos x="1728" y="0"/>
              </a:cxn>
            </a:cxnLst>
            <a:rect l="0" t="0" r="r" b="b"/>
            <a:pathLst>
              <a:path w="1728" h="336">
                <a:moveTo>
                  <a:pt x="0" y="336"/>
                </a:moveTo>
                <a:cubicBezTo>
                  <a:pt x="56" y="240"/>
                  <a:pt x="112" y="144"/>
                  <a:pt x="288" y="96"/>
                </a:cubicBezTo>
                <a:cubicBezTo>
                  <a:pt x="464" y="48"/>
                  <a:pt x="816" y="64"/>
                  <a:pt x="1056" y="48"/>
                </a:cubicBezTo>
                <a:cubicBezTo>
                  <a:pt x="1296" y="32"/>
                  <a:pt x="1512" y="16"/>
                  <a:pt x="1728" y="0"/>
                </a:cubicBezTo>
              </a:path>
            </a:pathLst>
          </a:custGeom>
          <a:noFill/>
          <a:ln w="5715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40968" name="Text Box 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invGray">
          <a:xfrm>
            <a:off x="0" y="3283237"/>
            <a:ext cx="9142246" cy="3170099"/>
          </a:xfrm>
          <a:prstGeom prst="rect">
            <a:avLst/>
          </a:prstGeom>
          <a:solidFill>
            <a:schemeClr val="accent1">
              <a:lumMod val="40000"/>
              <a:lumOff val="60000"/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Ouvrir le logiciel WINTDA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Passer en niveau d’intervention « 3 »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Positionner le cavalier X1-8 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L’afficheur indique « PRJT communication »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Raccorder la prise RS232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Faire les opérations de configuration, transferts…..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Avec le logiciel « Relancer » le TDA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Ôter le cavalier X1-8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Débrancher le câble</a:t>
            </a:r>
          </a:p>
          <a:p>
            <a:pPr algn="l">
              <a:buFontTx/>
              <a:buChar char="•"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cas de signal sonore, débrancher le TDA (</a:t>
            </a:r>
            <a:r>
              <a:rPr lang="fr-FR" sz="20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alim+batteries</a:t>
            </a: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  <p:bldP spid="4096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08520" y="0"/>
            <a:ext cx="9361040" cy="1143000"/>
          </a:xfrm>
          <a:solidFill>
            <a:schemeClr val="accent1">
              <a:lumMod val="20000"/>
              <a:lumOff val="80000"/>
              <a:alpha val="48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lieux 2014 </a:t>
            </a:r>
          </a:p>
        </p:txBody>
      </p:sp>
      <p:graphicFrame>
        <p:nvGraphicFramePr>
          <p:cNvPr id="8" name="Graphique 7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640823609"/>
              </p:ext>
            </p:extLst>
          </p:nvPr>
        </p:nvGraphicFramePr>
        <p:xfrm>
          <a:off x="107504" y="1228724"/>
          <a:ext cx="8412609" cy="5224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Graphic spid="8" grpId="0" uiExpand="1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08520" y="0"/>
            <a:ext cx="9361040" cy="908720"/>
          </a:xfrm>
          <a:solidFill>
            <a:schemeClr val="accent1">
              <a:lumMod val="40000"/>
              <a:lumOff val="60000"/>
              <a:alpha val="50000"/>
            </a:schemeClr>
          </a:solidFill>
          <a:effectLst>
            <a:outerShdw dist="53882" dir="2700000" algn="ctr" rotWithShape="0">
              <a:srgbClr val="FFFFFF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alarmes</a:t>
            </a:r>
          </a:p>
        </p:txBody>
      </p:sp>
      <p:pic>
        <p:nvPicPr>
          <p:cNvPr id="19462" name="Picture 6" descr="D:\cours\001 BAC ELEEC\003 systemes eleec\incendie\video images\BAAS.pn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05000"/>
            <a:ext cx="2097088" cy="330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7" descr="D:\cours\001 BAC ELEEC\003 systemes eleec\incendie\video images\diffSonore.png"/>
          <p:cNvPicPr>
            <a:picLocks noGrp="1" noChangeAspect="1" noChangeArrowheads="1"/>
          </p:cNvPicPr>
          <p:nvPr>
            <p:ph type="body" idx="1"/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28800" y="3505200"/>
            <a:ext cx="2076450" cy="1993900"/>
          </a:xfrm>
          <a:noFill/>
        </p:spPr>
      </p:pic>
      <p:sp>
        <p:nvSpPr>
          <p:cNvPr id="19464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invGray">
          <a:xfrm>
            <a:off x="685800" y="2721114"/>
            <a:ext cx="3048000" cy="707886"/>
          </a:xfrm>
          <a:prstGeom prst="rect">
            <a:avLst/>
          </a:prstGeom>
          <a:solidFill>
            <a:schemeClr val="accent1">
              <a:lumMod val="40000"/>
              <a:lumOff val="60000"/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Diffuseur sonore  non autonome DS</a:t>
            </a:r>
          </a:p>
        </p:txBody>
      </p:sp>
      <p:sp>
        <p:nvSpPr>
          <p:cNvPr id="19465" name="Text Box 9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invGray">
          <a:xfrm>
            <a:off x="4724400" y="5270500"/>
            <a:ext cx="4419600" cy="1169551"/>
          </a:xfrm>
          <a:prstGeom prst="rect">
            <a:avLst/>
          </a:prstGeom>
          <a:solidFill>
            <a:schemeClr val="accent1">
              <a:lumMod val="40000"/>
              <a:lumOff val="60000"/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Bloc Autonome d’Alarme Sonore</a:t>
            </a:r>
          </a:p>
          <a:p>
            <a:pPr>
              <a:spcBef>
                <a:spcPct val="50000"/>
              </a:spcBef>
              <a:defRPr/>
            </a:pPr>
            <a:r>
              <a:rPr lang="fr-FR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BAAS (message possible)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 animBg="1"/>
      <p:bldP spid="19464" grpId="0" animBg="1"/>
      <p:bldP spid="1946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08520" y="-27384"/>
            <a:ext cx="9252520" cy="908720"/>
          </a:xfrm>
          <a:solidFill>
            <a:schemeClr val="accent1">
              <a:lumMod val="40000"/>
              <a:lumOff val="60000"/>
              <a:alpha val="43000"/>
            </a:schemeClr>
          </a:solidFill>
          <a:effectLst>
            <a:outerShdw dist="63500" dir="2212194" algn="ctr" rotWithShape="0">
              <a:srgbClr val="FFFFFF"/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compartimentage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-88776" y="1268760"/>
            <a:ext cx="9413304" cy="549424"/>
          </a:xfrm>
          <a:solidFill>
            <a:schemeClr val="accent1">
              <a:lumMod val="40000"/>
              <a:lumOff val="60000"/>
              <a:alpha val="46000"/>
            </a:schemeClr>
          </a:solidFill>
          <a:effectLst>
            <a:outerShdw dist="35921" dir="2700000" algn="ctr" rotWithShape="0">
              <a:srgbClr val="FFFFFF"/>
            </a:outerShdw>
          </a:effectLst>
        </p:spPr>
        <p:txBody>
          <a:bodyPr/>
          <a:lstStyle/>
          <a:p>
            <a:pPr marL="0" indent="0" eaLnBrk="1" hangingPunct="1">
              <a:buNone/>
              <a:defRPr/>
            </a:pPr>
            <a:r>
              <a:rPr lang="fr-F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Système de fermeture de porte, de clapets, de volets</a:t>
            </a:r>
          </a:p>
        </p:txBody>
      </p:sp>
      <p:pic>
        <p:nvPicPr>
          <p:cNvPr id="21508" name="Picture 4" descr="D:\Slide Incendie\Sécurité\Transfer\E78128.ti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>
            <a:lum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962400"/>
            <a:ext cx="1139825" cy="1303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D:\Slide Incendie\Sécurité\Transfer\E80112.ti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 cstate="print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93" t="38594"/>
          <a:stretch>
            <a:fillRect/>
          </a:stretch>
        </p:blipFill>
        <p:spPr bwMode="auto">
          <a:xfrm>
            <a:off x="3810000" y="5973763"/>
            <a:ext cx="2657475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D:\Slide Incendie\Sécurité\Transfer\E80111.tif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8" t="40637"/>
          <a:stretch>
            <a:fillRect/>
          </a:stretch>
        </p:blipFill>
        <p:spPr bwMode="auto">
          <a:xfrm>
            <a:off x="6324600" y="2514600"/>
            <a:ext cx="2147888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invGray">
          <a:xfrm>
            <a:off x="42108" y="2426186"/>
            <a:ext cx="3898823" cy="1015663"/>
          </a:xfrm>
          <a:prstGeom prst="rect">
            <a:avLst/>
          </a:prstGeom>
          <a:solidFill>
            <a:schemeClr val="accent1">
              <a:lumMod val="40000"/>
              <a:lumOff val="60000"/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Ventouse pour </a:t>
            </a:r>
          </a:p>
          <a:p>
            <a:pPr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blocage des ouvertures</a:t>
            </a:r>
          </a:p>
          <a:p>
            <a:pPr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l’absence d’alarme</a:t>
            </a:r>
          </a:p>
        </p:txBody>
      </p:sp>
      <p:sp>
        <p:nvSpPr>
          <p:cNvPr id="21512" name="Text Box 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invGray">
          <a:xfrm>
            <a:off x="3796777" y="5169386"/>
            <a:ext cx="2209259" cy="707886"/>
          </a:xfrm>
          <a:prstGeom prst="rect">
            <a:avLst/>
          </a:prstGeom>
          <a:solidFill>
            <a:schemeClr val="accent1">
              <a:lumMod val="40000"/>
              <a:lumOff val="60000"/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Ferme porte à</a:t>
            </a:r>
          </a:p>
          <a:p>
            <a:pPr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roulette</a:t>
            </a:r>
          </a:p>
        </p:txBody>
      </p:sp>
      <p:sp>
        <p:nvSpPr>
          <p:cNvPr id="21513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invGray">
          <a:xfrm>
            <a:off x="5716032" y="3721586"/>
            <a:ext cx="3365024" cy="707886"/>
          </a:xfrm>
          <a:prstGeom prst="rect">
            <a:avLst/>
          </a:prstGeom>
          <a:solidFill>
            <a:schemeClr val="accent1">
              <a:lumMod val="40000"/>
              <a:lumOff val="60000"/>
              <a:alpha val="47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Sélecteur de Priorité </a:t>
            </a:r>
          </a:p>
          <a:p>
            <a:pPr>
              <a:defRPr/>
            </a:pPr>
            <a:r>
              <a:rPr lang="fr-FR" sz="2000" b="1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 fermeture de porte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50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5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4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10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6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4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nimBg="1"/>
      <p:bldP spid="21507" grpId="0" build="p" animBg="1"/>
      <p:bldP spid="21511" grpId="0" animBg="1"/>
      <p:bldP spid="21512" grpId="0" animBg="1"/>
      <p:bldP spid="2151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FR" sz="9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</a:t>
            </a:r>
            <a:endParaRPr lang="fr-FR" sz="9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96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108520" y="0"/>
            <a:ext cx="9252520" cy="1143000"/>
          </a:xfrm>
          <a:solidFill>
            <a:schemeClr val="accent1">
              <a:lumMod val="20000"/>
              <a:lumOff val="80000"/>
              <a:alpha val="47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lieux dans l’habitat </a:t>
            </a:r>
          </a:p>
        </p:txBody>
      </p:sp>
      <p:graphicFrame>
        <p:nvGraphicFramePr>
          <p:cNvPr id="4" name="Graphique 3"/>
          <p:cNvGraphicFramePr>
            <a:graphicFrameLocks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3841016"/>
              </p:ext>
            </p:extLst>
          </p:nvPr>
        </p:nvGraphicFramePr>
        <p:xfrm>
          <a:off x="-324544" y="1502568"/>
          <a:ext cx="9468544" cy="5355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35440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Graphic spid="4" grpId="0" uiExpand="1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9144000" cy="1143000"/>
          </a:xfrm>
          <a:solidFill>
            <a:schemeClr val="accent1">
              <a:lumMod val="20000"/>
              <a:lumOff val="80000"/>
              <a:alpha val="47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Nombre d'incendies 2014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16024" y="2122512"/>
            <a:ext cx="7772400" cy="4114800"/>
          </a:xfrm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 marL="360000" algn="ctr" eaLnBrk="1" hangingPunct="1">
              <a:lnSpc>
                <a:spcPct val="150000"/>
              </a:lnSpc>
              <a:buNone/>
              <a:defRPr/>
            </a:pPr>
            <a:r>
              <a:rPr lang="fr-FR" sz="28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Voie </a:t>
            </a:r>
            <a:r>
              <a:rPr lang="fr-FR" sz="2800" b="1" dirty="0">
                <a:solidFill>
                  <a:srgbClr val="FFFFFF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publique Véhicule : 103556</a:t>
            </a:r>
          </a:p>
          <a:p>
            <a:pPr marL="360000" algn="ctr" eaLnBrk="1" hangingPunct="1">
              <a:lnSpc>
                <a:spcPct val="150000"/>
              </a:lnSpc>
              <a:buNone/>
              <a:defRPr/>
            </a:pPr>
            <a:r>
              <a:rPr lang="fr-FR" sz="2800" b="1" dirty="0">
                <a:solidFill>
                  <a:srgbClr val="FFFFFF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Habitations :72414</a:t>
            </a:r>
          </a:p>
          <a:p>
            <a:pPr marL="360000" algn="ctr" eaLnBrk="1" hangingPunct="1">
              <a:lnSpc>
                <a:spcPct val="150000"/>
              </a:lnSpc>
              <a:buNone/>
              <a:defRPr/>
            </a:pPr>
            <a:r>
              <a:rPr lang="fr-FR" sz="2800" b="1" dirty="0">
                <a:solidFill>
                  <a:srgbClr val="FFFFFF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Végétation : 46345</a:t>
            </a:r>
          </a:p>
          <a:p>
            <a:pPr marL="360000" algn="ctr" eaLnBrk="1" hangingPunct="1">
              <a:lnSpc>
                <a:spcPct val="150000"/>
              </a:lnSpc>
              <a:buNone/>
              <a:defRPr/>
            </a:pPr>
            <a:r>
              <a:rPr lang="fr-FR" sz="2800" b="1" dirty="0">
                <a:solidFill>
                  <a:srgbClr val="FFFFFF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Divers : 34069</a:t>
            </a:r>
          </a:p>
          <a:p>
            <a:pPr marL="360000" algn="ctr" eaLnBrk="1" hangingPunct="1">
              <a:lnSpc>
                <a:spcPct val="150000"/>
              </a:lnSpc>
              <a:buNone/>
              <a:defRPr/>
            </a:pPr>
            <a:r>
              <a:rPr lang="fr-FR" sz="2800" b="1" dirty="0" smtClean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Lieux de </a:t>
            </a:r>
            <a:r>
              <a:rPr lang="fr-FR" sz="2800" b="1" dirty="0">
                <a:solidFill>
                  <a:srgbClr val="FFFFFF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travail : 8045</a:t>
            </a:r>
          </a:p>
          <a:p>
            <a:pPr marL="360000" algn="ctr" eaLnBrk="1" hangingPunct="1">
              <a:lnSpc>
                <a:spcPct val="150000"/>
              </a:lnSpc>
              <a:buNone/>
              <a:defRPr/>
            </a:pPr>
            <a:r>
              <a:rPr lang="fr-FR" sz="2800" b="1" dirty="0">
                <a:solidFill>
                  <a:srgbClr val="FFFFFF"/>
                </a:solidFill>
                <a:latin typeface="Verdana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ERP: 6442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fr-FR" sz="2800" dirty="0" smtClean="0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1774273" y="1412776"/>
            <a:ext cx="5153976" cy="461665"/>
          </a:xfrm>
          <a:prstGeom prst="rect">
            <a:avLst/>
          </a:prstGeom>
          <a:solidFill>
            <a:schemeClr val="accent1">
              <a:lumMod val="20000"/>
              <a:lumOff val="80000"/>
              <a:alpha val="47000"/>
            </a:schemeClr>
          </a:solidFill>
        </p:spPr>
        <p:txBody>
          <a:bodyPr wrap="none" rtlCol="0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270 871 incendies en France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 autoUpdateAnimBg="0"/>
      <p:bldP spid="92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304800" y="0"/>
            <a:ext cx="9494838" cy="1143000"/>
          </a:xfrm>
          <a:solidFill>
            <a:schemeClr val="accent1">
              <a:lumMod val="20000"/>
              <a:lumOff val="80000"/>
              <a:alpha val="48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Conséquences humaines 2014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33600" y="1066800"/>
            <a:ext cx="19287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 dirty="0" smtClean="0">
                <a:effectLst/>
              </a:rPr>
              <a:t>280 morts</a:t>
            </a:r>
            <a:endParaRPr lang="fr-FR" sz="3200" b="1" dirty="0">
              <a:effectLst/>
            </a:endParaRPr>
          </a:p>
        </p:txBody>
      </p:sp>
      <p:graphicFrame>
        <p:nvGraphicFramePr>
          <p:cNvPr id="10" name="Graphique 9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32979497"/>
              </p:ext>
            </p:extLst>
          </p:nvPr>
        </p:nvGraphicFramePr>
        <p:xfrm>
          <a:off x="611560" y="1484784"/>
          <a:ext cx="828092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74540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75" grpId="0"/>
      <p:bldGraphic spid="10" grpId="0" uiExpand="1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304800" y="0"/>
            <a:ext cx="9494838" cy="1143000"/>
          </a:xfrm>
          <a:solidFill>
            <a:schemeClr val="accent1">
              <a:lumMod val="20000"/>
              <a:lumOff val="80000"/>
              <a:alpha val="46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Conséquences humaines 2014</a:t>
            </a:r>
          </a:p>
        </p:txBody>
      </p:sp>
      <p:sp>
        <p:nvSpPr>
          <p:cNvPr id="11276" name="Text Box 1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6176" y="1264404"/>
            <a:ext cx="502573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1399 blessés graves </a:t>
            </a:r>
            <a:endParaRPr lang="fr-FR" sz="3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1" name="Graphique 10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509977121"/>
              </p:ext>
            </p:extLst>
          </p:nvPr>
        </p:nvGraphicFramePr>
        <p:xfrm>
          <a:off x="365533" y="1609463"/>
          <a:ext cx="8745066" cy="52627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76" grpId="0"/>
      <p:bldGraphic spid="11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-304800" y="0"/>
            <a:ext cx="9494838" cy="1143000"/>
          </a:xfrm>
          <a:solidFill>
            <a:schemeClr val="accent1">
              <a:lumMod val="20000"/>
              <a:lumOff val="80000"/>
              <a:alpha val="47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36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Conséquences humaines 2014</a:t>
            </a:r>
          </a:p>
        </p:txBody>
      </p:sp>
      <p:sp>
        <p:nvSpPr>
          <p:cNvPr id="11277" name="Text Box 1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123728" y="1268760"/>
            <a:ext cx="531106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wrap="none">
            <a:spAutoFit/>
          </a:bodyPr>
          <a:lstStyle/>
          <a:p>
            <a:pPr algn="l">
              <a:defRPr/>
            </a:pPr>
            <a:r>
              <a:rPr lang="fr-FR" sz="3200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12 304 blessés légers</a:t>
            </a:r>
            <a:endParaRPr lang="fr-FR" sz="3200" b="1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1" name="Graphique 10"/>
          <p:cNvGraphicFramePr>
            <a:graphicFrameLocks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4207882139"/>
              </p:ext>
            </p:extLst>
          </p:nvPr>
        </p:nvGraphicFramePr>
        <p:xfrm>
          <a:off x="467544" y="1546746"/>
          <a:ext cx="8568952" cy="5194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745403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77" grpId="0"/>
      <p:bldGraphic spid="11" grpId="0" uiExpand="1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9144000" cy="1143000"/>
          </a:xfrm>
          <a:solidFill>
            <a:schemeClr val="accent1">
              <a:lumMod val="20000"/>
              <a:lumOff val="80000"/>
              <a:alpha val="46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Conséquences financières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0" y="1981200"/>
            <a:ext cx="9144000" cy="4114800"/>
          </a:xfrm>
          <a:solidFill>
            <a:schemeClr val="accent1">
              <a:lumMod val="20000"/>
              <a:lumOff val="80000"/>
              <a:alpha val="46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Incendies domestiques: 1,3 milliard d’euros en 2012.</a:t>
            </a:r>
          </a:p>
          <a:p>
            <a:pPr marL="0" indent="0" eaLnBrk="1" hangingPunct="1">
              <a:buNone/>
              <a:defRPr/>
            </a:pPr>
            <a:endParaRPr lang="fr-FR" sz="2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Total des sinistres 15 Milliards d’euros par an.</a:t>
            </a:r>
          </a:p>
          <a:p>
            <a:pPr marL="0" indent="0" eaLnBrk="1" hangingPunct="1">
              <a:buNone/>
              <a:defRPr/>
            </a:pPr>
            <a:endParaRPr lang="fr-FR" sz="2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 dix plus gros sinistres industriels par année </a:t>
            </a:r>
            <a:b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4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 1988 et 1998:   1886,5 M de francs  en dommages directs  et 982 M de francs en perte d’exploitation.</a:t>
            </a:r>
          </a:p>
          <a:p>
            <a:pPr eaLnBrk="1" hangingPunct="1">
              <a:buFontTx/>
              <a:buNone/>
              <a:defRPr/>
            </a:pPr>
            <a:endParaRPr lang="fr-FR" sz="2400" b="1" dirty="0" smtClean="0">
              <a:effectLst>
                <a:outerShdw blurRad="38100" dist="38100" dir="2700000" algn="tl">
                  <a:srgbClr val="FFFFFF"/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/>
      <p:bldP spid="12291" grpId="0" uiExpand="1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1"/>
  <p:tag name="ISPRING_SCORM_PASSING_SCORE" val="100.000000"/>
  <p:tag name="ISPRING_ULTRA_SCORM_COURSE_ID" val="64227BD7-D11B-45BC-993B-E9B01CCA63BC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Cd53k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DBBQAAgAIAFcNI0nU7NMqdQQAAEcRAAAdAAAAdW5pdmVyc2FsL2NvbW1vbl9tZXNzYWdlcy5sbmetWOtu2zYU/l+g70AIKLABW9oOaFEMiQNaYmwisuRKdJzsAoGRGJsIJWa6uM1+7Wn2YHuSHVJ2EvcCSUmA2DCpnO8cnvOdC3V4/DlXaCPKSuriyHl78MZBokh1JovVkbNgJz9/cFBV8yLjShfiyCm0g45HL18cKl6sGr4S8PvlC4QOc1FVsKxGZnW/RjI7cubjxA1ncxxcJH44CZMxnTgjV+c3vLhFvl7pP8offnn/4fPbd+9/PHy9lewDFM+w7+9DIYv07k0PoIBFoZ8AGvGTgJwzZ2S+h8mFC+bTgDij7Y9h0vOInDkj890pt4giErAk9qlHEhonQcisL3zCiOeMLnSD1nwjUK3RRopPqF4LiGQtS4EqJTP7INWwUTSiS5kXzjANkojELKIuo2HgjGJdlrc/WVje1GtdgroKZbLil0pkVidwxj6/KUUFqnkNnELwV68l/KfOuSwOOlVHeEmDScLC0I8TEni7HWdEigx5JTdqBqJEOCYRAJS8EuUjZBPLMiuOsFLDEKZ0MvXhw4wJU7laK/jUQ+2YE4jBXBRdUsAREgG74ngZRp5xGqhCHN3wqvqky2yPHw8D1QVMAzcECrrsATgzGDtgiLGEylGWIq27wGYkjvGEJOPwHIgMeRcOkQhPId1Oh0hckBhShMRdMgE+oxNsCG9SbMf/XX6l3NBZ3SKepiBn3LeRuqlgx7gUssBmWnUwTE1MPi4gbBT730njFhW8a1cruRFgR5mJslMRVBaXeIZFHxf0t+QEU594CdDKC5cJsyXPaMz5LSp0jXi24UUq0KVIeQNcv4VnmczsMxNnq/+vRv6NeL2tKq+2BSnwyPmrofbs1bBvmNVUYFNdi/ym7lJtHLY1/zFWGE5/14Q+R3+c/tglAY5o+DyRqWTeqLbqPjk+d5YNjVGnEU/0VP9oPbclcVtbxxQK1ljq/hIEuqnpH9AAVX8pGpyAonlboqGG0+JqgM4g3AIEGj0W4wxctWfCGbhwgPySjGPKYDZaistK1p1jh83GNkDfDm0Kc54StbhPxktxpWHCUYJv2ukDupCNdGdAHww3e62CUeaDyQEArlryAKSSOdif9cBczMjOA22B3zvJUjcqs8mr5LUt8uDbJhdfj01Xpc7truLVjrxtkzl+ihXt4aJW6XxA+7/Lv97xeZB+j49STHDkThMXBy4xg77JVdVTCFLAuMJnceLjsRGHXMh5na6hmV7ppsh6ArWzukdOMIBtzxwLXqbr//75tyfGF5a0u2i7++sgEEhsUwXJHdjvga5F9WcXCMPjfTm76CO1vdvs5HpedRgFFj7LHYK3rSXXOWwddOsFkm+DhhnD7nQGeRBb2uumhNFtCMIMR6dQy+wU7oxmvLyGQsi0VoNQrKsNAeth2u+vl02tZCGGyD6tlZgDMzpPsOfZuzYkn5LpddszM7hRpNtLt4JLd18wd4oDqLNf4IlM1kMBI0Lu7tJ+iD17Q/Q1Ny8uemSlbW27KgaFol3fl4nN153ublXZVx6Hrx+8AfkfUEsDBBQAAgAIAFcNI0nqaP0tUAQAAE0TAAAnAAAAdW5pdmVyc2FsL2ZsYXNoX3B1Ymxpc2hpbmdfc2V0dGluZ3MueG1s1Vjdbts2FL73UxAaelkr6ZI1DWwHQSIjQR07tZStxTAEtHRscaFIjaTsuld7mj7YnmSHpu3Y+aWbuegQBInIcz6ev+/wSI2jzwUnY1CaSdEMdus7AQGRyoyJUTO4StqvDwKiDRUZ5VJAMxAyIEetWqOsBpzpPAZjUFQThBH6sDTNIDemPAzDyWRSZ7pUdlfyyiC+rqeyCEsFGoQBFZacTvGPmZaggzmCBwD+FlLM1Vq1GiENh3Qhs4oDYRlaLph1ivI2pzoPQic2oOnNSMlKZCeSS0XUaNAMfjo4tj8LGQd1ygoQNia6hYt22RzSLGPWCspj9gVIDmyUo7m7O3sBmbDM5M3gzZ6FQfHwPswM3PlOLcyJxCAIM8cvwNCMGuoe3YEKhqAwG6BbRlWAoGtrK5IGPpvlglvKpoIWLE1wh9hQNYPT5LoftaN+1D2Jrq/6HWeqt0ZynnQiL524c34aXXd7SRRfnyUXnY2VkuhjsoHSppZ5w599uoz6nfPu++uk1+sk55e3WrNkrIS9Ea5nsIGZlpVazZPJq2IgKONImjvJ0mCQdpyqESSyzbCqhpRrCMifJYw+VJQzM7WVhuy8ASiPdQmp6dsyaga2NIJbOAeIhmFtLWt0/92yRN8erLkeutNv3XrQygY1hqY5FrNZ1OLqykJqKMWaZ/aZDCTPlv5AMYCsSwtYoWh8w0QbJXcDMsQccPS0V4IgMRXYFphB79MlgK4G2jAzawftufSxYpQTxMO+BeQivheNNKdKrwV9GXjLxbT1e1ca0H+4aLilx0QjkZFTRSfYlnzEL0H4iJ1hnrjNFSgvIxTVG0iSY859hPuLmvURvqDqBhRJpORe8r/JimdkKivC2Q0QIwlSpCrwvxzIamMkQyWL2Sr2bkM0Z5jVMYMJZEc+B33CI4oKNfGiKDkYd8JfFftCBjCUCnGBjjF/uM60w69vBFxSrW9B6cLGV669nHdPo4+vrIM0G1Ns1ZuBI7GgKM1W8OmUCGkWehiOlFZYHjYpGctmez6+1b89DZoVFXdp/q+TsQK9xZRs55RNEvOsBd7H5nQ8I6Il1wwaKcgwJQ4TN1Jsy0zMRw8PwJQKIgWfEppiF9GW1mMmK40rjsAOWn+7hU6fMDF7GuEVgieqDJQX5M7um5/39n95e/DusB7+8/fX108qzWeCS07tcW4oOHlyJPLWvDN+PaP3yJjjp3Vn2HlG6YmR555uW6rCUiO7d+jDY9x83Lh/GzdCOyk8PDjMxpsfdW6Io+P+yRnpR/FVJ4kPfUqwK5HtJs2xiIf2TcRHp3eVYEoir3mjH/3qZQbmxouEUewF1/Py473nFGLHgsuVkcDLBLxGRq4t4kXCWcGwMr9bU3gJRR9jy8vZ/V0Y+uLR3lF8SwwFqtIcs7q1SvhfdMFthvhHipp7Wr6Tr72EN8IHP7/YnYIJVmAs7XCx/GbT2t/bwdf6B7dqNURb/wTWqv0LUEsDBBQAAgAIAFcNI0lllsCNzQIAAHQKAAAhAAAAdW5pdmVyc2FsL2ZsYXNoX3NraW5fc2V0dGluZ3MueG1slVZbb9owFH7fr0DsvemudJKL1FIqVWJrtXZ9d5JDYuHYke3Q8e/na2MDgSwWUnzO9/kcn1tAckPY/MNkgopOCGDqBZqWYgWTHEt4KK+n939Wq2nmIJxy8QxKEVZJIwmyCdHAvFOKs4uCM6XPuWBcNJhO5x/v7YMyizzH4lsQYzlrXEBvZmafMRRv49vMrCFCwZsWs92KV/wix8WmErxj5VnX6l0LghK20cjLH7PFctAAJVI9KGgSn5ZXZo2jtAKkBOPS96VZZ1kU50CDpUv7jOT0pk7ffo+2JZIoS7v5ZNYQrcUVpEG+ujFrGM/06WlWZmadJij4qzT0y2ezBqEU70Ckh999NWuQwduu/Z8aaQWvTEBTzukkvnMox6VuP+PVpVlnCeZCxtDZLPjw2LveRSD/Gvc9Mu0qOH0ycd0bCCbpOYW5Eh2gLOycTtb87bFTuj+CPpb0mCft8xPuZIzqZT3uN7wRVkYgL+gRr5x2DSycuxEwlff4xeLWTor5GlPpse+yyEEBWy+MPOyFPfKXjuoBMhL2yGdKSnhkdHcA39c4TsjwLfa5PB18rQWG9TbEK+yC1lhamb6VkWkvCJiGlzCXxp0X0oDJGsqszLmUHfiEGN6SCivC2U+Dy3f2MhJlewpfaMfLCimiKByrNuujntFxvuz+fDG6T0J/N7efKD3Br6dYKVzUjf4kyenE83SL6GPct/CQYWakhoN4YGsecaxjQ6QGiw2IF87pWDOMK5Bjj+eus4bgKItigLLjQUb+kGPRZ12Tg1jqpBEIVZPKHK4mVU31T70SeIMyJQwoHVPV+jiGyXtRRgJfAYBFUYeSdRunaTqqCIUthMaPBPbCQzdDUpfoULXdqBWsVVxvXjKqIP2c6CslxqWKI4RX7RdPJ06sSGveH5wWvcK5tDdL2j5M4MiXZCiHWWZqLwY5ga+l5GitP4yhFpp/m/8AUEsDBBQAAgAIAFcNI0nQHM75OgQAAN4SAAAmAAAAdW5pdmVyc2FsL2h0bWxfcHVibGlzaGluZ19zZXR0aW5ncy54bWzNWG1v4kYQ/p5fsXJ1Hw8n11wvFwFRFIxAR4CC096pqqLFHvA26113dw3Hfeqv6Q/rL+ksCwTyutyVS4Ui4vHMs/P2jMdUzz7nnExBaSZFLTiqHAYERCJTJia14Cpuvj4JiDZUpJRLAbVAyICc1Q+qRTniTGdDMAZVNUEYoU8LUwsyY4rTMJzNZhWmC2XvSl4axNeVROZhoUCDMKDCgtM5fpl5ATpYIngA4F8uxdKsfnBASNUhXcq05EBYip4LZoOivGVyHoROa0STm4mSpUgvJJeKqMmoFvxwcm4/Kx2H1GA5CJsSXUehFZtTmqbMOkH5kH0BkgGbZOjt0eFxQGYsNVkteHNsYVA9vA+zAHehUwtzITEHwizxczA0pYa6S3eggjEoLAboulElIOiWbEPTwGezFjhROhc0Z0mMd4jNVC1oxNeDqBkNou5FdH016DhXvS3idtyJvGyGnXYjuu724mh43YovOzsbxdHHeAejXT3zhm996keDTrv74Tru9Tpxu39rtSjGRtqr4XYFq1hpWarNOpmszEeCMo6cuVMsDQZZx6maQCybDLtqTLmGgPxRwOTnknJm5rbTkJw3AMW5LiAxA9tGtcC2RnAL5wDRMeytdY++fb9u0XcnW6GH7vTbsB70skqNoUmGzWxWvbgpWWmNpdiKzF6TkeTpOh7IR5B2aY757TdFQMaYdI6h9QoQZEgFjgFmMNxkbaHLkTbMLOjfXGqfK0Y5QYrjnAJyObwXfpJRpbeyvM60JV9S/60rDejfXfhO9JhqJFLSUHSGY8hHvQ/CR62FheG2OKC8nFBU76BJzjn3UR6smtRH+ZKqG1AklpJ76f8qS56SuSwJZzdAjCTIiTLH/zIgm5OQjJXMF1JOtSGaM6zqlMEM0jOfgz7hEXmJlvhgKDgYd8KfJftCRjCWCnGBTrF+KGfa4Vd2Ai6o1regdOXjKzdP2t1G9PGVDZCmU4qzeTdwZBLkhdkLPp0TIc3KDtOR0BLbwxYlZenink9sla8vg2Z5yV2Z/+tibEDvsST7OWWXwjzrgfexGZ0uiGjJtYBGCjIsicPEGwlObCaWu4YHYEIFkYLPCU1wimhL6ymTpUaJI7CD1l/vobMnTCyuJrjV4YkqBeUFeXj05sfjtz+9O3l/Wgn/+evv108aLZeAPqf2OLcFXDy5A3lb3tm3nrF7ZK/xs7qz3Txj9MSOc8+2KVVuqZHeO/ThvW25X9x/GldDuxo8vCks9pk7i8Lo5TaFYXQ+uGiRQTS86sTDU5+m60rkt0kybNuxfdnwseldxViEyGvDGES/eLmB1fCiXTT0gut5xfHBc++wi0B/YwnwcgEfHBM3CPHRwVnOsBe/2xj4FlI+xo9v5/N34eSD2zt7kpSOxnviJFCVZFjHvdX+5Sbdy2X1/5Qod7V+t956ma6GD/6McoDy7d+k6gf/AlBLAwQUAAIACABXDSNJieNl1pcBAAAcBgAAHwAAAHVuaXZlcnNhbC9odG1sX3NraW5fc2V0dGluZ3MuanONlE1vwjAMhu/8CpRdJ8Q+2XZDg0mTOEwat2mHtJhSkSZREjo6xH9fHb6a1h3EF/Lq4XXsyt50uuVhMeu+dDf+t79/hHevAWrOrOA61EWLnqHOrEhnME0zEKkEVkPyw1+P8vZEUMZMetOo+ERbW/FjiqA1oRlCs4SWE9oPoa1Rm3Nhq+JvUNi+qF1BlS5HK+eU7MVKOpCuJ5XJuGfY1Zs/1fpqsMrBnEHnPIbAdOBPG3lyfBhgVLlYZZrLYqIS1Yt4vEyMWslZW/5FocGU33u5A/rPg9dxYCdS694dZPXE4yeMdlIbsBb2eR/HGCQseASi4tv35x80MG4WVKPz1KbuQA9vMKq05gk0uvQ0xAgxWXo1ujnAaHIO1m5H3N1iBITgBZiG1egeIwCVXukLPqA2KsGONNBmz4+oUHyWymSfuo9BcvhYtG3r3qlQ//wRC0ZI1UZoQUxk1rY3Lph6Rw6urWWdUDMvKFFSoqJETYn5UQze4+qLBO9fXcad4/EiK/dDuRrLRnCzBDNVSpQFfJ97ariMt53tH1BLAwQUAAIACABYDSNJDLE36ZgWAACKLAAAFwAAAHVuaXZlcnNhbC91bml2ZXJzYWwucG5n7Vr5X5NX1g+llWoLOKOWGZFFZWq1FdSK1ARCqQvEsiiIKFtUdBAQIktYEpJobUtRIRUrm0JcwyaJCkkkkESLGhUlajbIQrSIMTyECNlIQpL3Cbbzmem7/AMvP+STe5/vJ/ece+4533POzVO+PTrcdd7ieRAIxBURsTkWAnkfAYE4V3w4B3yCgcH3gV9O+bHh30Ao/UtU4OT99LCoMAjkBvGj6X0fgPO5RyL25EMgbr2OjxMX1XwAAvnCB7E5bGdxqloedfJwusnwspRcCgk9GrfUOXdZXXnt6XnzTpzwc/Obd+yC7/0dm+eeOOP73d8P/fTd/LnHPr574NKH30G/DPjUkJ+qtj/K15xta21jtmE147gvvnpDSUTRdsVrWi0JQpbPxiSyO3zqxRjLOATDGuVFPJbVIAU1ghRtDSKO+gjDRKreiNgvm846gc/GW0eXhjSEVxkVBELyfPDBC0qbf543wmZR2Cs/cvwq+ItWYvBv4sPg8GhZiv50+FCJsiH3U3B6u/eS+cFy/sczSEXEJKTVfuLNSA3SW+lYWbzJrwRS7geOjmg3V7n8HPEeOAzS+J1+RROnwnwEYnEGnNtVHvHcOLheoyHYLaaeIEVp/nnCT1wfwvRYXXrj35UpW+SUFPIIcYe0WPcsnFsCriDDrSj3C/TFj93g9gt9O5K5ENO+3AWnr4x3MEnk63pZPi/FBO+hRMRKs9GewFpxTdMIcWmVYx+y6E8QojCca0+R6+2ugagtVZMjAQTTci3cNkEk8bDzlz9s9U5rCo5ZNtexNXXiMsQel+uLvm0s/q3c3eW1HvFD6vgPHqlTb83qnqZGTKayhxmszodxDEnHbal0xh7xWdvZKqRtssZnPL1bPW8u0JNIV6aUnTvhhx4PNdwgyvNx8gR06qoj105f7setljpdFalLvO6OmodScQpATNUIVsAxDThiGTNYjjqzskrHZKnNeCvtIk6bNWT+G1Nl8QLtbAFAvdw3ZB2RaT+P1k0vXmO8XeC6SE/jUJ3Qq8XOfImIOVZIOuiJyDSxXa8ej0SOxzAF6wJvaXBCeKbCistuEg+Oa6GynX4tuJ1+u4+Hy2MWraafPsBCjQa3517tx2Y3BdRI8FSkVpQt7Ekhlqnw0oMn/Gg56jZGgoJqkQRx6ELixXoC3wgDjWoUI+yfInDZXktWbdbtpQthupBDFL0oDNN2TG9osHjfFhtpRPVttCfiEZRD3+hamHUODRNJB2pg/YdRfWjmw4hYLm1O5Qkf9GO0XYfrbC2hDWEogEV9k2ZlUsYBfQLGHxMcaZT6sxrYyVKKJTuF7DywVCseZvr8rsDDZYgfflx8QHQU67VQjA78UH0HlUTQX6qmHsy8kHycP/QaCvEPJHhFopRUZ2O9oo8izhavpCW7/pRla81JekI9ludKyapb+ea8JGprlZnd+2BxpCg/RXmxmqqVGjUYCuPGJcEk7fCTpE2bVjM0E9sVKA0jhW5p12RZ0XXPGfqfTVZc1x+H84qTE8chbz/+gh3Mwoa2hGFcwZj0yfRl4zw4r/UQjDw9yeUWf283RZrTsfPFHsI/0mpsi04B3msUBX6qmDcCk0bbsbUK+jp7KpGHxnFYLJpVkpqi+AuZwnkzsUaO6j5sTDLydIjT7HaPJwrvhO6WP7zC9inCNQ9gskvfQDrozwD9BZZSuJdO55PGm0tokTzqHSv0dsMcqTSb7gZjqXGi4iMpOdAq3YTYpDYBuaKbWZtbAXF+igKF0mBsALB4hSHEm2zJrsngSC25WJLmHFJavwzRIi14owYD+UUhszoiVnTsiOs2IG91QuZtWZ/4QieVelAUgxE0eWBYZqabIOtcyHWqKZDqb5xm5sCa25/GisU2IGu1gnE5B8B4AhYm+7U4D9AvWiRSN0qiwqvYPY3UwHmCPKBrsBE4ueyhYZLN7S1k4chWw/AlRoplz+UHbBOtvdJPb41SaBxkgATJoKz56x3OvFiFUR/4dgxoCjvEQ7owpSVct1Qs4SALz1oN6LurOf5Bf0FU0jT4W6dAp47rOiQtG+uuWckvdXBgtedJvyXjYadmyEpc7ufue/p9cJjTOMNZ8x2EAPn6JwcKmaESyPf/HZh4AFA5eEd2eHt9AcLx5Bs/Bw1+OLOU7+a/Olhy/iwwC8wCs8AsMAvMArPALDALzAKzwCwwC8wCs8AsMAvMAv9PgeJXaoYC7gwOiwfK/+/bxv8VyG2JmKQSrMDYPQ9kMNYwmM5rLJ182BGAnzi55GL/noZuaBnavym/1Cun11rI6XeFQN6+3c3dyr/1KmwXo2t6LD0Ulvl4Z58IyrJ1qqUXcizoSg9ipR/BIlX0s81CamVQ9bCw61o+tAGIY1YYpVENnhDIi5cToiSUvC7IkvV4J/dLL2VrdVfW8BTT3X2jIc3LC9FIsJkm5uSVoKOb8nHbGHp8d3m+8xid3Zd3wmNBjbWzVuoEOf8Nay72hPKty0N3wlTvxO4E2uPO8ewE40iLYncotEpGM+t8m9+JbQfFnvfcWygnfd2W7TN55XUhBNK0HRURbNXxh7Vvs4O8NJmJSkqzRfcLagMonux5TxilNP9Cxg19wp9IvncOxS4x3F0Qc55lkGQNTz+s4UyPaPUiAG/qQzailBNcn1CjLJ8n/5LEx5hGakKDFXo0KzS1+OUP7pqypkbM6Jjj76oQwPum7KJ0oN7bkzb+JS9Y+9Ig4m5dnQToeqAUtHxTTRtOoL4mZaUStgVNzO3cBF/9Tk+S7HwjQfOdqjiBDy1CyBn8XOSPEZNHa/v1K6MsPavJw13XFh+CGwbS0n3sU9wit2jGKrIAKgWyXiRdvDKnjdYe7oPTNb/9NXcU3qZNUTL7cR98z2Tv/0ZBuvreo4VuhtVFbzbQC0M2ZMolW1HU6hacoIcpX7R91AxtlGgKrSer27KFhqxu2mPm0MoUZdOnieo0ifGRGgKhtNoK7+lk2IRIbk+9qOvb0UBBiw1e/mfdDovEOM0LlLBbX1a67VVtdt55pmLVvGti3Fiaj+UtfyFg7fjx5Im5Xn8xrGaghuDdDvMsfpxZl0jPQcnH0YNQCj55V3IL9+mWPqE4kVyphi5/qNMWe5FxVDKa0tupEXb2o2sNrpDkVOuq+ykWmF8SPxeExuvNtHOqAeI/qoJ9yaAb8eGok6piymjthWfHJzKGWodUSJf75/sXOpvh58f7zDtjcO2Wy8OP2COGJ9J0cVpa9zgGBgBQVAh93spFX/sn5ijQTeutwallGYq2jAZgjRob2N6RZX4Yg1/nT/gpQwG5PSIXhiYy6ytBIN9DSMgN9rKv3VzlcreAEpMhUWav9eLFRx3/DcHqUHBEN2JwsXstCJfo9BNOWQUDQzVxLwYYoHvsVmMPJ2+o6txUc44Cu6pS5gLhoeZng47/CgzKULvp+b69EiPordBIS2oUEMmPfw9R59h7/+fUnnVwxVAg/4Zj760JSBw62KXsrwjv+fwu+NUMUs2NBreGokWgPwvXf9Z4jfPb9W9ZFo7X07zEuI93X+41sHvKI25qbkys2VylKVXC0kFOQNo1TVYCn4rXt+UOnpwRmHxAnN2SwWTPTA439TUeF3aiIC+KxdZQfkgEeRgZBcji0STkCOHjnoDTV1KTCRqswvKUYpK66JjThZ5tiVSBkSZjVtDl4a4FWKv6plSty2tTZ4eI3lnp4OGmTcqUewXBCYGuJxhmYkm0NhFXf8Fmu7uUU9k7En9qAB+r/JmDuClxWOuQR8gGf0sQQnKxT06NiLUPWbUk+zSHpOvQappiqqZ/8+B8RUoQayxBeQ6rpddIYuTV9WRTNyWAzwbjSapS2G3GfmXDpijLHEhl0Vn7eJEXKpqaZqjwSeIhhXSzRT3JemJmNhSdVk2BP/BQ5V/HZfO5Txn5IeT4J0kcpF4PlMiYj7Ja26ZxVZ5EP+AjoHF0y0Hcge4alcct9H4RGptYU0eGtwQK84ANkkIf/TgyRuphDmyX1pH/p32jI/xUx9TrqQW+LepO9N7HGfHr32iTblwIzdghjr/+ZrvQ/nkkDrn28njTyWppECrvWdrl19QdTT4r9LgURRg5R2Euihqli9Aeq8XjCX577Fa58WG5OfA82tzrY1sDH4yypGbXKK7avCjKM42iElwXJ3omlDCtaUBLTq9u/+h2Ptvp6LBAQa5tTHcPrAgCTGwldZjbOBpHz3pRS8awnpPuy9n+o+JoYGBqO3/jbodfhLgAufrd3UgXw4h6p9Yc+Bx6n6LJatVez5LXi9ZOHUw2aM7IDvmpXGIbTpnZOkSbx1lWsuLv6F9FemyrpjtTCDsbqJ/rn3IzU4Lez7Ds9nm1KE/kcQs0k6rFKLaMmWrWglxebyj5u1T1tCTBEUxCd9OWsMtzHoXsbRD44rIUt+vaWiyXfg1rUJqZc47Pm8/HbRdTSQ8GaLItWro/5vAv85awWG6BV3OKsjnKdmIvU7bvgCKvnd6dYxGQSVx8bFsG7uKawUD9gsxzBlZijVwSlF2T9Lt5MkdXWPUyQf7zgyQPMs4ZUoYdrgi6rxxI0xXfuH9OL7mqGNMord6hIuCimV1DffpM+iYDljO2dgyF155zr2kHshK597i1/b1g8C7DRQa2c+O5O+I4ZKAPqO0RgCkASsYvaAkQ70wzM2V9YnOg0NTSl2DyQ7Rxfy2AG7puRDwvwkRJj6vPKO5dCzCWZ4e0i4XrAoXQsmQF3fLGpQSpKCpuyZBHx+BMC9/xXUAazAuqWUUedqIodNoBzZHDaZO7rFh2tP7Abjtl19SgP0yNpaXgaahRE1/80MGk0ZztmfppUcD7/pa7cLUn5CvZSlvQuZThe94rcgKMWaRN9ytCNlDEcbgUzuDNH8+kRSr3gWR3Glo9z8Mr0Jys291NtF66UeST9MFV28+bqd2SRm1c8782sIISPVk4ZHCiA690nakMwK3rTaVk/DJqUwIL46s7aaoXqXU7xbTGoj1/4iyIGGUuGVNdWvEW/95YhpnBiXLwTycujkdivzueTxeFUyb7uQ4yOsLXAjfow/fw2XHD95iyYS6TXa3qA7KuNJJz0zgTgrT+IRua9XAdqDfcJWTruDg/RDQ+gUVS1hb4KA20/ag2cgr1I2wdXNm0roGIywmuEhxDKfXOrTGTlDN8PkZOUY9LkYMOvVMosE4y5oIIzH/qyDhe9zVVMul5J69vILqsv/uEqvgoEGQNNgjsqZpYLeB11sagkTO61jkyB98QFUIwQ+sMrHrRRoFubn3KjFOda0QShcP31AKeCsg635j5lgNXxsTxgJiEgoKW29fxN1/t5pc44u0KLwyH5O6Kk497ZxmBO+yeaGlucVl1vbmWQU/TxdX1c+Hud1cgoNt0iCF0HiaRCqhzNN+niBlquDkstUasOFNP58ch4T/8jxoXPFuBSLRbUvnrOZF/trTbjjusxji65mM1pumQJAhy5NYKUmleaWXIVqJH1nSiQqw1mV3isdO7tea4pVJkrzqDRdFTZQKztQ1axmbX/+4ycBc9jpXT0pLK16nlW6sS8Skc/RQm0Cop1FC5b5q2E39QlY7lXybcokXfL3hqDT9iNqvCdm2hkCVbkQmF8qUe8h1S2N4KP3SJteGmTQIYBDUx+6DipvVq7To6/6KWsh/aiLPpmkIbcHaLIpTw+Noosz6o3blUAIaC/VNvc3Q4B1jzweSG309DOiKinplJ7Sd1+Tui9NPCfVfYOSSeZMalAli651NLsKfUxbltXKKeNmdaL2lulGbJnvXpOimM0VwUQa6f82gpWXsdLIUiSMfZMhRery/bWpVKhYc9J33WkjbkX/RsI+cU5otIZRrJs8LP+nWrSwwOaXZaa31Wj+6C75My6YAbeOyegVR0sUqt93rKyGZtwtTVj1rY7Kahf3Y9cmZGzpSlqfcLoQVD8ZHcL1sgsfbPcOP5JJhFxGCjDXIN3uitmH4dxINr63jnA5ZX374HUpvN2EU2F+UnktGHKRli7qq+marpit1Lk9EgrrEAB2ZqivnAxjblFWYyMqu+mgQWFUuUg+kkL1K6uzDtToqzAS9/Ri0TBQ1i6xoLKzzF4m2Woe3QuwVuu2bS4lPQp241txBx4gFsA8MbySmn43ADFim6nxhPPKZKTn61dTlikP1Te0v08w3rrvk8G2+xb33QGoNRzJUCjDjFaSnsAkqMKRPsZTahLfwCISzvT6fZTpge9kkH87uStynCmtbR545/e1x7MHMwMV3yydtQPi9NFWMXCuzkHCEvKbRcJFYtP5v9Lu2bGcXIowNo3O/htnibKCOx0OG75x1lDhZJSH51yQlL9BGLv7E6HfWejuEXYq3MgwrPbWW1/XdmGNtNBJCDHo/Wklteo+fv4Vr0uCj0GLAC5Q9VcpstbG9nftetBxXhVbErrrr1RPX9At3Hehzv/YJx50/5PUmPOB2AU33rU76sW3CT1t+5+gUBPKFY+4/GBZgo/auEmKp2pK9uZ2g+v1Ayc0xwfemNH9XxUXz9wZlj+hs6h87vlM3UXaieiftTyViPKC4H9Lu+VJxeOBG85Df25r/CM9+Zj15bma6XZFEb7IufbPg++VUcySwY5BFs2o5Q2wRRti7UqorhEdpPyFcdiAwN4NbivZO2jOHT94p3Lj2I/BA1UyaJ980I3i69LuB3jjkE56WWTtybMBkodZU4MJoTQuzT2uGNX/3yH8X/HqHPgXZO2M0KXz1FjQJbwny9tdAWxJ6o6KDi1FnDvuddFAvn3BLrtHmnwEo3njTQTPyRwsHHxaVQkHXJofAu3h/VvePY7lK+juV3TjvETzbizaqJjUb/ut+Lbfs/8weRHRnLHjrv/7dtD/Lwhmn5aOBRwe1sWDMFEB0cdTeVTp4hTT/Ik7nFLXyRyuf1rQWt/66az/9XT+EQYTMwOCE6AntfotIfA7Qz7g+H/mfftSfENjVsvEtc59raV9gVU/rbguG84CnyZ7dZZFJNmuzuyXIJt1NzFuxVk+OtFSdUXUZKbWUJKEbcM/no8+EbPt/6lXwd+a8+89rmqjL+wg/emcOM61elT/7iZmrYwXCGfPXDuWJ/DpI8nAKW1/9oKnVFF/h1lRc9994QNNH/MpulcNsYxKdKBQrfQbdWBqHmLlUqy/ljexTL5Raa+g9Vzm+rcCIrX0qv2dy4BdfaEv+ZaPRvthRAX/dBwaZ5xFzIkd2FlYEtN+yVTEAYgVlfipB2s9jHrRmwqKfNve16pBPVGZVDXDnvCFWlHNmtxzaIJ/Zfopc81pxiekFur0w2nvM29i5NI3dDKzmVQXWVlX5FE2HoULkAXHcCD9PJpseLODCf+TnLH2yBg95Hsk5xQ71dXgQP4EGmJvh9eIQaUPryo2HeR5DbvZSh2lufp0k2cSOLcpcgufleqHVgh/4IzTpjuN6lKnJD8a2FY12mRwnsPMMTFD7/1NIziXRRHf0DCESWXbQvEjtWq/Jfkg8zDBBzWyLec68He/cAJeHcK7C7Mf9ti+TfOQQCgbivOP097PKlcCuuyhx43Mx09VOAfsAjuF58PddxX3K43E+20ZEMBuNiQtA2pDP1XVYBoXe3KsGT/TDNqS8dVyvenwjDvUs0LOP9OsfU/eTocmLp2zsuw5EzL8Bu0Z8O719nWj935hWwVv9Yfolfiwps8Xi3fB0vy6bEh1xpcl+OiNJw7LbBbg0bRnHc/RxJ2Glvdpu0N3V02F10X61cE3vlgwuO9RFbojdTvtn73X8BUEsBAgAAFAACAAgAJ3neSKkBxHb7AgAAsAgAABQAAAAAAAAAAQAAAAAAAAAAAHVuaXZlcnNhbC9wbGF5ZXIueG1sUEsBAgAAFAACAAgAVw0jSdTs0yp1BAAARxEAAB0AAAAAAAAAAQAAAAAALQMAAHVuaXZlcnNhbC9jb21tb25fbWVzc2FnZXMubG5nUEsBAgAAFAACAAgAVw0jSepo/S1QBAAATRMAACcAAAAAAAAAAQAAAAAA3QcAAHVuaXZlcnNhbC9mbGFzaF9wdWJsaXNoaW5nX3NldHRpbmdzLnhtbFBLAQIAABQAAgAIAFcNI0lllsCNzQIAAHQKAAAhAAAAAAAAAAEAAAAAAHIMAAB1bml2ZXJzYWwvZmxhc2hfc2tpbl9zZXR0aW5ncy54bWxQSwECAAAUAAIACABXDSNJ0BzO+ToEAADeEgAAJgAAAAAAAAABAAAAAAB+DwAAdW5pdmVyc2FsL2h0bWxfcHVibGlzaGluZ19zZXR0aW5ncy54bWxQSwECAAAUAAIACABXDSNJieNl1pcBAAAcBgAAHwAAAAAAAAABAAAAAAD8EwAAdW5pdmVyc2FsL2h0bWxfc2tpbl9zZXR0aW5ncy5qc1BLAQIAABQAAgAIAFgNI0kMsTfpmBYAAIosAAAXAAAAAAAAAAAAAAAAANAVAAB1bml2ZXJzYWwvdW5pdmVyc2FsLnBuZ1BLBQYAAAAABwAHABcCAACdLAAAAAA="/>
  <p:tag name="ISPRING_ULTRA_SCORM_COURCE_TITLE" val="SSI-F"/>
  <p:tag name="ISPRING_ULTRA_SCORM_LESSON_TITLE" val="SSI-F"/>
  <p:tag name="ISPRING_PRESENTATION_TITLE" val="SSI-F"/>
  <p:tag name="ISPRING_UUID" val="{081076D8-8D88-4739-885A-61987ACA5A75}"/>
  <p:tag name="ISPRING_RESOURCE_FOLDER" val="C:\Users\Philippe\Documents\techphil\SSI\SSI\"/>
  <p:tag name="ISPRING_PRESENTATION_PATH" val="C:\Users\Philippe\Documents\techphil\SSI\SSI.pptx"/>
  <p:tag name="ISPRING_PROJECT_FOLDER_UPDATED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heme/theme1.xml><?xml version="1.0" encoding="utf-8"?>
<a:theme xmlns:a="http://schemas.openxmlformats.org/drawingml/2006/main" name="Rubans">
  <a:themeElements>
    <a:clrScheme name="">
      <a:dk1>
        <a:srgbClr val="000000"/>
      </a:dk1>
      <a:lt1>
        <a:srgbClr val="B2460A"/>
      </a:lt1>
      <a:dk2>
        <a:srgbClr val="000000"/>
      </a:dk2>
      <a:lt2>
        <a:srgbClr val="663300"/>
      </a:lt2>
      <a:accent1>
        <a:srgbClr val="CBCBCB"/>
      </a:accent1>
      <a:accent2>
        <a:srgbClr val="969696"/>
      </a:accent2>
      <a:accent3>
        <a:srgbClr val="D5B0AA"/>
      </a:accent3>
      <a:accent4>
        <a:srgbClr val="000000"/>
      </a:accent4>
      <a:accent5>
        <a:srgbClr val="E2E2E2"/>
      </a:accent5>
      <a:accent6>
        <a:srgbClr val="878787"/>
      </a:accent6>
      <a:hlink>
        <a:srgbClr val="333333"/>
      </a:hlink>
      <a:folHlink>
        <a:srgbClr val="777777"/>
      </a:folHlink>
    </a:clrScheme>
    <a:fontScheme name="Ruban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00"/>
            </a:gs>
            <a:gs pos="100000">
              <a:srgbClr val="800000"/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FFFF00"/>
            </a:gs>
            <a:gs pos="100000">
              <a:srgbClr val="800000"/>
            </a:gs>
          </a:gsLst>
          <a:path path="rect">
            <a:fillToRect l="50000" t="50000" r="50000" b="50000"/>
          </a:path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charset="0"/>
          </a:defRPr>
        </a:defPPr>
      </a:lstStyle>
    </a:lnDef>
  </a:objectDefaults>
  <a:extraClrSchemeLst>
    <a:extraClrScheme>
      <a:clrScheme name="Rubans 1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bans 2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ubans 3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bans 4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ubans 5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Designs\Rubans.pot</Template>
  <TotalTime>7055</TotalTime>
  <Words>1195</Words>
  <Application>Microsoft Office PowerPoint</Application>
  <PresentationFormat>Affichage à l'écran (4:3)</PresentationFormat>
  <Paragraphs>295</Paragraphs>
  <Slides>32</Slides>
  <Notes>32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4" baseType="lpstr">
      <vt:lpstr>Rubans</vt:lpstr>
      <vt:lpstr>Graphique</vt:lpstr>
      <vt:lpstr>Les Systèmes de Sécurité Incendie ou  SSI</vt:lpstr>
      <vt:lpstr>Les origines du feu</vt:lpstr>
      <vt:lpstr>Les lieux 2014 </vt:lpstr>
      <vt:lpstr>Les lieux dans l’habitat </vt:lpstr>
      <vt:lpstr>Nombre d'incendies 2014</vt:lpstr>
      <vt:lpstr>Conséquences humaines 2014</vt:lpstr>
      <vt:lpstr>Conséquences humaines 2014</vt:lpstr>
      <vt:lpstr>Conséquences humaines 2014</vt:lpstr>
      <vt:lpstr>Conséquences financières</vt:lpstr>
      <vt:lpstr>Présentation PowerPoint</vt:lpstr>
      <vt:lpstr>LE  FEU</vt:lpstr>
      <vt:lpstr>Présentation PowerPoint</vt:lpstr>
      <vt:lpstr>La réglementation</vt:lpstr>
      <vt:lpstr>La réglementation</vt:lpstr>
      <vt:lpstr>La réglementation</vt:lpstr>
      <vt:lpstr>Les différents degrés de protection</vt:lpstr>
      <vt:lpstr>Structure  d’un SSI  type A</vt:lpstr>
      <vt:lpstr>Les Détecteurs</vt:lpstr>
      <vt:lpstr>DAD  Ioniques ou optiques (fumées) </vt:lpstr>
      <vt:lpstr>DAD  Thermostatiques</vt:lpstr>
      <vt:lpstr>Les déclencheurs Manuels</vt:lpstr>
      <vt:lpstr>Les Centrales TDA</vt:lpstr>
      <vt:lpstr>Présentation PowerPoint</vt:lpstr>
      <vt:lpstr>Les niveaux d’intervention sur la centrale</vt:lpstr>
      <vt:lpstr>Les différents modes de marches</vt:lpstr>
      <vt:lpstr>Les différents modes de marches</vt:lpstr>
      <vt:lpstr>Les différents modes de marches</vt:lpstr>
      <vt:lpstr>Programmation</vt:lpstr>
      <vt:lpstr>Présentation PowerPoint</vt:lpstr>
      <vt:lpstr>Les alarmes</vt:lpstr>
      <vt:lpstr>Le compartimentage</vt:lpstr>
      <vt:lpstr>fin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SSI-F</dc:title>
  <dc:creator>phil</dc:creator>
  <cp:lastModifiedBy>Philippe</cp:lastModifiedBy>
  <cp:revision>121</cp:revision>
  <dcterms:created xsi:type="dcterms:W3CDTF">2006-02-08T16:38:33Z</dcterms:created>
  <dcterms:modified xsi:type="dcterms:W3CDTF">2016-09-11T14:31:16Z</dcterms:modified>
</cp:coreProperties>
</file>