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4" r:id="rId16"/>
    <p:sldId id="269" r:id="rId17"/>
    <p:sldId id="270" r:id="rId18"/>
  </p:sldIdLst>
  <p:sldSz cx="9144000" cy="6858000" type="screen4x3"/>
  <p:notesSz cx="6858000" cy="9144000"/>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FD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588"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314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72EA2-45EF-4E79-9D7D-D4B04D41037D}" type="datetimeFigureOut">
              <a:rPr lang="fr-FR" smtClean="0"/>
              <a:t>03/02/2013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3061B4-5CEF-48E7-ADE8-2343D7836FDD}" type="slidenum">
              <a:rPr lang="fr-FR" smtClean="0"/>
              <a:t>‹N°›</a:t>
            </a:fld>
            <a:endParaRPr lang="fr-FR"/>
          </a:p>
        </p:txBody>
      </p:sp>
    </p:spTree>
    <p:extLst>
      <p:ext uri="{BB962C8B-B14F-4D97-AF65-F5344CB8AC3E}">
        <p14:creationId xmlns:p14="http://schemas.microsoft.com/office/powerpoint/2010/main" val="428979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NF EN </a:t>
            </a:r>
            <a:endParaRPr lang="fr-FR" dirty="0"/>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a:t>
            </a:fld>
            <a:endParaRPr lang="fr-FR"/>
          </a:p>
        </p:txBody>
      </p:sp>
    </p:spTree>
    <p:extLst>
      <p:ext uri="{BB962C8B-B14F-4D97-AF65-F5344CB8AC3E}">
        <p14:creationId xmlns:p14="http://schemas.microsoft.com/office/powerpoint/2010/main" val="2282412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10</a:t>
            </a:fld>
            <a:endParaRPr lang="fr-FR"/>
          </a:p>
        </p:txBody>
      </p:sp>
    </p:spTree>
    <p:extLst>
      <p:ext uri="{BB962C8B-B14F-4D97-AF65-F5344CB8AC3E}">
        <p14:creationId xmlns:p14="http://schemas.microsoft.com/office/powerpoint/2010/main" val="2349324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11</a:t>
            </a:fld>
            <a:endParaRPr lang="fr-FR"/>
          </a:p>
        </p:txBody>
      </p:sp>
    </p:spTree>
    <p:extLst>
      <p:ext uri="{BB962C8B-B14F-4D97-AF65-F5344CB8AC3E}">
        <p14:creationId xmlns:p14="http://schemas.microsoft.com/office/powerpoint/2010/main" val="1589097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12</a:t>
            </a:fld>
            <a:endParaRPr lang="fr-FR"/>
          </a:p>
        </p:txBody>
      </p:sp>
    </p:spTree>
    <p:extLst>
      <p:ext uri="{BB962C8B-B14F-4D97-AF65-F5344CB8AC3E}">
        <p14:creationId xmlns:p14="http://schemas.microsoft.com/office/powerpoint/2010/main" val="3338721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13</a:t>
            </a:fld>
            <a:endParaRPr lang="fr-FR"/>
          </a:p>
        </p:txBody>
      </p:sp>
    </p:spTree>
    <p:extLst>
      <p:ext uri="{BB962C8B-B14F-4D97-AF65-F5344CB8AC3E}">
        <p14:creationId xmlns:p14="http://schemas.microsoft.com/office/powerpoint/2010/main" val="1906605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14</a:t>
            </a:fld>
            <a:endParaRPr lang="fr-FR"/>
          </a:p>
        </p:txBody>
      </p:sp>
    </p:spTree>
    <p:extLst>
      <p:ext uri="{BB962C8B-B14F-4D97-AF65-F5344CB8AC3E}">
        <p14:creationId xmlns:p14="http://schemas.microsoft.com/office/powerpoint/2010/main" val="366453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15</a:t>
            </a:fld>
            <a:endParaRPr lang="fr-FR"/>
          </a:p>
        </p:txBody>
      </p:sp>
    </p:spTree>
    <p:extLst>
      <p:ext uri="{BB962C8B-B14F-4D97-AF65-F5344CB8AC3E}">
        <p14:creationId xmlns:p14="http://schemas.microsoft.com/office/powerpoint/2010/main" val="2869437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16</a:t>
            </a:fld>
            <a:endParaRPr lang="fr-FR"/>
          </a:p>
        </p:txBody>
      </p:sp>
    </p:spTree>
    <p:extLst>
      <p:ext uri="{BB962C8B-B14F-4D97-AF65-F5344CB8AC3E}">
        <p14:creationId xmlns:p14="http://schemas.microsoft.com/office/powerpoint/2010/main" val="2864338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17</a:t>
            </a:fld>
            <a:endParaRPr lang="fr-FR"/>
          </a:p>
        </p:txBody>
      </p:sp>
    </p:spTree>
    <p:extLst>
      <p:ext uri="{BB962C8B-B14F-4D97-AF65-F5344CB8AC3E}">
        <p14:creationId xmlns:p14="http://schemas.microsoft.com/office/powerpoint/2010/main" val="595611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NF EN 13306</a:t>
            </a:r>
            <a:endParaRPr lang="fr-FR" dirty="0"/>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2</a:t>
            </a:fld>
            <a:endParaRPr lang="fr-FR"/>
          </a:p>
        </p:txBody>
      </p:sp>
    </p:spTree>
    <p:extLst>
      <p:ext uri="{BB962C8B-B14F-4D97-AF65-F5344CB8AC3E}">
        <p14:creationId xmlns:p14="http://schemas.microsoft.com/office/powerpoint/2010/main" val="329978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3</a:t>
            </a:fld>
            <a:endParaRPr lang="fr-FR"/>
          </a:p>
        </p:txBody>
      </p:sp>
    </p:spTree>
    <p:extLst>
      <p:ext uri="{BB962C8B-B14F-4D97-AF65-F5344CB8AC3E}">
        <p14:creationId xmlns:p14="http://schemas.microsoft.com/office/powerpoint/2010/main" val="3784139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4</a:t>
            </a:fld>
            <a:endParaRPr lang="fr-FR"/>
          </a:p>
        </p:txBody>
      </p:sp>
    </p:spTree>
    <p:extLst>
      <p:ext uri="{BB962C8B-B14F-4D97-AF65-F5344CB8AC3E}">
        <p14:creationId xmlns:p14="http://schemas.microsoft.com/office/powerpoint/2010/main" val="413243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5</a:t>
            </a:fld>
            <a:endParaRPr lang="fr-FR"/>
          </a:p>
        </p:txBody>
      </p:sp>
    </p:spTree>
    <p:extLst>
      <p:ext uri="{BB962C8B-B14F-4D97-AF65-F5344CB8AC3E}">
        <p14:creationId xmlns:p14="http://schemas.microsoft.com/office/powerpoint/2010/main" val="836207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6</a:t>
            </a:fld>
            <a:endParaRPr lang="fr-FR"/>
          </a:p>
        </p:txBody>
      </p:sp>
    </p:spTree>
    <p:extLst>
      <p:ext uri="{BB962C8B-B14F-4D97-AF65-F5344CB8AC3E}">
        <p14:creationId xmlns:p14="http://schemas.microsoft.com/office/powerpoint/2010/main" val="4168609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7</a:t>
            </a:fld>
            <a:endParaRPr lang="fr-FR"/>
          </a:p>
        </p:txBody>
      </p:sp>
    </p:spTree>
    <p:extLst>
      <p:ext uri="{BB962C8B-B14F-4D97-AF65-F5344CB8AC3E}">
        <p14:creationId xmlns:p14="http://schemas.microsoft.com/office/powerpoint/2010/main" val="4128344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8</a:t>
            </a:fld>
            <a:endParaRPr lang="fr-FR"/>
          </a:p>
        </p:txBody>
      </p:sp>
    </p:spTree>
    <p:extLst>
      <p:ext uri="{BB962C8B-B14F-4D97-AF65-F5344CB8AC3E}">
        <p14:creationId xmlns:p14="http://schemas.microsoft.com/office/powerpoint/2010/main" val="3669200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9</a:t>
            </a:fld>
            <a:endParaRPr lang="fr-FR"/>
          </a:p>
        </p:txBody>
      </p:sp>
    </p:spTree>
    <p:extLst>
      <p:ext uri="{BB962C8B-B14F-4D97-AF65-F5344CB8AC3E}">
        <p14:creationId xmlns:p14="http://schemas.microsoft.com/office/powerpoint/2010/main" val="1494196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74903018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273859750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10905519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85969790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802976818"/>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3699897114"/>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DEE711A-5083-427F-817E-AFDF7C544564}" type="slidenum">
              <a:rPr lang="fr-FR" smtClean="0"/>
              <a:t>‹N°›</a:t>
            </a:fld>
            <a:endParaRPr lang="fr-FR"/>
          </a:p>
        </p:txBody>
      </p:sp>
      <p:sp>
        <p:nvSpPr>
          <p:cNvPr id="10"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15562150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DEE711A-5083-427F-817E-AFDF7C544564}" type="slidenum">
              <a:rPr lang="fr-FR" smtClean="0"/>
              <a:t>‹N°›</a:t>
            </a:fld>
            <a:endParaRPr lang="fr-FR"/>
          </a:p>
        </p:txBody>
      </p:sp>
      <p:sp>
        <p:nvSpPr>
          <p:cNvPr id="6"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386815967"/>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DEE711A-5083-427F-817E-AFDF7C544564}" type="slidenum">
              <a:rPr lang="fr-FR" smtClean="0"/>
              <a:t>‹N°›</a:t>
            </a:fld>
            <a:endParaRPr lang="fr-FR"/>
          </a:p>
        </p:txBody>
      </p:sp>
      <p:sp>
        <p:nvSpPr>
          <p:cNvPr id="5"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2320573418"/>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218849880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Ph. </a:t>
            </a:r>
            <a:r>
              <a:rPr lang="fr-FR" dirty="0" err="1" smtClean="0"/>
              <a:t>Dutour</a:t>
            </a:r>
            <a:endParaRPr lang="fr-FR" dirty="0"/>
          </a:p>
        </p:txBody>
      </p:sp>
    </p:spTree>
    <p:extLst>
      <p:ext uri="{BB962C8B-B14F-4D97-AF65-F5344CB8AC3E}">
        <p14:creationId xmlns:p14="http://schemas.microsoft.com/office/powerpoint/2010/main" val="2788866582"/>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9750"/>
                    </a14:imgEffect>
                    <a14:imgEffect>
                      <a14:saturation sat="25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6896" y="6492875"/>
            <a:ext cx="2133600" cy="365125"/>
          </a:xfrm>
          <a:prstGeom prst="rect">
            <a:avLst/>
          </a:prstGeom>
        </p:spPr>
        <p:txBody>
          <a:bodyPr vert="horz" lIns="91440" tIns="45720" rIns="91440" bIns="45720" rtlCol="0" anchor="ctr"/>
          <a:lstStyle>
            <a:lvl1pPr algn="l">
              <a:defRPr sz="1800" b="1">
                <a:solidFill>
                  <a:schemeClr val="accent6">
                    <a:lumMod val="60000"/>
                    <a:lumOff val="40000"/>
                  </a:schemeClr>
                </a:solidFill>
                <a:effectLst/>
                <a:latin typeface="Aharoni" pitchFamily="2" charset="-79"/>
                <a:cs typeface="Aharoni" pitchFamily="2" charset="-79"/>
              </a:defRPr>
            </a:lvl1pPr>
          </a:lstStyle>
          <a:p>
            <a:r>
              <a:rPr lang="fr-FR" smtClean="0"/>
              <a:t>Ph. Dutour</a:t>
            </a:r>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E711A-5083-427F-817E-AFDF7C544564}" type="slidenum">
              <a:rPr lang="fr-FR" smtClean="0"/>
              <a:t>‹N°›</a:t>
            </a:fld>
            <a:endParaRPr lang="fr-FR"/>
          </a:p>
        </p:txBody>
      </p:sp>
    </p:spTree>
    <p:extLst>
      <p:ext uri="{BB962C8B-B14F-4D97-AF65-F5344CB8AC3E}">
        <p14:creationId xmlns:p14="http://schemas.microsoft.com/office/powerpoint/2010/main" val="258875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1403648" y="1844824"/>
            <a:ext cx="5556970" cy="646331"/>
          </a:xfrm>
          <a:prstGeom prst="rect">
            <a:avLst/>
          </a:prstGeom>
          <a:noFill/>
        </p:spPr>
        <p:txBody>
          <a:bodyPr wrap="none" rtlCol="0">
            <a:spAutoFit/>
          </a:bodyPr>
          <a:lstStyle/>
          <a:p>
            <a:pPr algn="ctr"/>
            <a:r>
              <a:rPr lang="fr-FR" b="1" dirty="0" smtClean="0"/>
              <a:t>Le dépannage  est une « intervention »,</a:t>
            </a:r>
            <a:br>
              <a:rPr lang="fr-FR" b="1" dirty="0" smtClean="0"/>
            </a:br>
            <a:r>
              <a:rPr lang="fr-FR" dirty="0" smtClean="0"/>
              <a:t> c’est-à-dire une opération non planifiée de courte durée.</a:t>
            </a:r>
          </a:p>
        </p:txBody>
      </p:sp>
      <p:sp>
        <p:nvSpPr>
          <p:cNvPr id="9" name="ZoneTexte 8"/>
          <p:cNvSpPr txBox="1"/>
          <p:nvPr/>
        </p:nvSpPr>
        <p:spPr>
          <a:xfrm>
            <a:off x="179512" y="2492896"/>
            <a:ext cx="8805744" cy="1200329"/>
          </a:xfrm>
          <a:prstGeom prst="rect">
            <a:avLst/>
          </a:prstGeom>
          <a:noFill/>
        </p:spPr>
        <p:txBody>
          <a:bodyPr wrap="none" rtlCol="0">
            <a:spAutoFit/>
          </a:bodyPr>
          <a:lstStyle/>
          <a:p>
            <a:r>
              <a:rPr lang="fr-FR" dirty="0" smtClean="0"/>
              <a:t>Cette opération fait partie d’un ensemble plus général appelé « Maintenance », </a:t>
            </a:r>
            <a:br>
              <a:rPr lang="fr-FR" dirty="0" smtClean="0"/>
            </a:br>
            <a:r>
              <a:rPr lang="fr-FR" dirty="0" smtClean="0"/>
              <a:t>dans lequel on retrouve principalement:</a:t>
            </a:r>
          </a:p>
          <a:p>
            <a:pPr marL="285750" indent="-285750">
              <a:buFontTx/>
              <a:buChar char="-"/>
            </a:pPr>
            <a:r>
              <a:rPr lang="fr-FR" dirty="0" smtClean="0"/>
              <a:t>La </a:t>
            </a:r>
            <a:r>
              <a:rPr lang="fr-FR" b="1" dirty="0" smtClean="0"/>
              <a:t>Maintenance Préventive</a:t>
            </a:r>
            <a:r>
              <a:rPr lang="fr-FR" dirty="0" smtClean="0"/>
              <a:t>, qui peut-être </a:t>
            </a:r>
            <a:r>
              <a:rPr lang="fr-FR" b="1" dirty="0" smtClean="0"/>
              <a:t>Systématique</a:t>
            </a:r>
            <a:r>
              <a:rPr lang="fr-FR" dirty="0" smtClean="0"/>
              <a:t>, </a:t>
            </a:r>
            <a:r>
              <a:rPr lang="fr-FR" b="1" dirty="0" smtClean="0"/>
              <a:t>Conditionnelle</a:t>
            </a:r>
            <a:r>
              <a:rPr lang="fr-FR" dirty="0" smtClean="0"/>
              <a:t> ou </a:t>
            </a:r>
            <a:r>
              <a:rPr lang="fr-FR" b="1" dirty="0" smtClean="0"/>
              <a:t>Programmée</a:t>
            </a:r>
          </a:p>
          <a:p>
            <a:pPr marL="285750" indent="-285750">
              <a:buFontTx/>
              <a:buChar char="-"/>
            </a:pPr>
            <a:r>
              <a:rPr lang="fr-FR" dirty="0" smtClean="0"/>
              <a:t>La </a:t>
            </a:r>
            <a:r>
              <a:rPr lang="fr-FR" b="1" dirty="0" smtClean="0"/>
              <a:t>Maintenance Corrective,</a:t>
            </a:r>
            <a:r>
              <a:rPr lang="fr-FR" dirty="0" smtClean="0"/>
              <a:t> qui peut être d’</a:t>
            </a:r>
            <a:r>
              <a:rPr lang="fr-FR" b="1" dirty="0" smtClean="0"/>
              <a:t>Urgence </a:t>
            </a:r>
            <a:r>
              <a:rPr lang="fr-FR" dirty="0"/>
              <a:t>(dépannage),</a:t>
            </a:r>
            <a:r>
              <a:rPr lang="fr-FR" dirty="0" smtClean="0"/>
              <a:t> ou  </a:t>
            </a:r>
            <a:r>
              <a:rPr lang="fr-FR" b="1" dirty="0" smtClean="0"/>
              <a:t>Différée</a:t>
            </a:r>
            <a:r>
              <a:rPr lang="fr-FR" dirty="0" smtClean="0"/>
              <a:t>.</a:t>
            </a:r>
          </a:p>
        </p:txBody>
      </p:sp>
      <p:sp>
        <p:nvSpPr>
          <p:cNvPr id="5" name="ZoneTexte 4"/>
          <p:cNvSpPr txBox="1"/>
          <p:nvPr/>
        </p:nvSpPr>
        <p:spPr>
          <a:xfrm>
            <a:off x="2041722" y="283216"/>
            <a:ext cx="4716586" cy="1569660"/>
          </a:xfrm>
          <a:prstGeom prst="rect">
            <a:avLst/>
          </a:prstGeom>
          <a:noFill/>
        </p:spPr>
        <p:txBody>
          <a:bodyPr wrap="square" rtlCol="0">
            <a:spAutoFit/>
          </a:bodyPr>
          <a:lstStyle/>
          <a:p>
            <a:pPr algn="ctr"/>
            <a:r>
              <a:rPr lang="fr-FR" sz="4800" b="1" dirty="0" smtClean="0">
                <a:solidFill>
                  <a:schemeClr val="accent6">
                    <a:lumMod val="60000"/>
                    <a:lumOff val="40000"/>
                  </a:schemeClr>
                </a:solidFill>
                <a:latin typeface="+mj-lt"/>
                <a:cs typeface="Arial" pitchFamily="34" charset="0"/>
              </a:rPr>
              <a:t>La Maintenance &amp; Le dépannage</a:t>
            </a:r>
            <a:endParaRPr lang="fr-FR" sz="4800" b="1" dirty="0">
              <a:solidFill>
                <a:schemeClr val="accent6">
                  <a:lumMod val="60000"/>
                  <a:lumOff val="40000"/>
                </a:schemeClr>
              </a:solidFill>
              <a:latin typeface="+mj-lt"/>
              <a:cs typeface="Arial" pitchFamily="34" charset="0"/>
            </a:endParaRPr>
          </a:p>
        </p:txBody>
      </p:sp>
      <p:sp>
        <p:nvSpPr>
          <p:cNvPr id="12" name="ZoneTexte 11"/>
          <p:cNvSpPr txBox="1"/>
          <p:nvPr/>
        </p:nvSpPr>
        <p:spPr>
          <a:xfrm>
            <a:off x="1981719" y="252140"/>
            <a:ext cx="4716586" cy="1569660"/>
          </a:xfrm>
          <a:prstGeom prst="rect">
            <a:avLst/>
          </a:prstGeom>
          <a:noFill/>
        </p:spPr>
        <p:txBody>
          <a:bodyPr wrap="square" rtlCol="0">
            <a:spAutoFit/>
          </a:bodyPr>
          <a:lstStyle/>
          <a:p>
            <a:pPr algn="ctr"/>
            <a:r>
              <a:rPr lang="fr-FR" sz="4800" b="1" dirty="0" smtClean="0">
                <a:latin typeface="+mj-lt"/>
                <a:cs typeface="Arial" pitchFamily="34" charset="0"/>
              </a:rPr>
              <a:t>La Maintenance &amp; Le dépannage</a:t>
            </a:r>
            <a:endParaRPr lang="fr-FR" sz="4800" b="1" dirty="0">
              <a:latin typeface="+mj-lt"/>
              <a:cs typeface="Arial" pitchFamily="34" charset="0"/>
            </a:endParaRPr>
          </a:p>
        </p:txBody>
      </p:sp>
      <p:sp>
        <p:nvSpPr>
          <p:cNvPr id="13" name="Rectangle à coins arrondis 12"/>
          <p:cNvSpPr/>
          <p:nvPr/>
        </p:nvSpPr>
        <p:spPr>
          <a:xfrm>
            <a:off x="179512" y="3717032"/>
            <a:ext cx="5583980" cy="2880320"/>
          </a:xfrm>
          <a:prstGeom prst="roundRect">
            <a:avLst/>
          </a:prstGeom>
          <a:gradFill flip="none" rotWithShape="1">
            <a:gsLst>
              <a:gs pos="0">
                <a:srgbClr val="D6B19C"/>
              </a:gs>
              <a:gs pos="30000">
                <a:srgbClr val="D49E6C"/>
              </a:gs>
              <a:gs pos="70000">
                <a:srgbClr val="A65528"/>
              </a:gs>
              <a:gs pos="100000">
                <a:schemeClr val="tx1"/>
              </a:gs>
            </a:gsLst>
            <a:path path="shap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rPr>
              <a:t>Maintenance Préventive</a:t>
            </a:r>
            <a:endParaRPr lang="fr-FR" b="1" dirty="0">
              <a:effectLst>
                <a:outerShdw blurRad="38100" dist="38100" dir="2700000" algn="tl">
                  <a:srgbClr val="000000">
                    <a:alpha val="43137"/>
                  </a:srgbClr>
                </a:outerShdw>
              </a:effectLst>
            </a:endParaRPr>
          </a:p>
        </p:txBody>
      </p:sp>
      <p:sp>
        <p:nvSpPr>
          <p:cNvPr id="14" name="Rectangle à coins arrondis 13"/>
          <p:cNvSpPr/>
          <p:nvPr/>
        </p:nvSpPr>
        <p:spPr>
          <a:xfrm>
            <a:off x="5763492" y="3717032"/>
            <a:ext cx="3221764" cy="2880320"/>
          </a:xfrm>
          <a:prstGeom prst="roundRect">
            <a:avLst/>
          </a:prstGeom>
          <a:gradFill>
            <a:gsLst>
              <a:gs pos="0">
                <a:schemeClr val="accent6">
                  <a:lumMod val="60000"/>
                  <a:lumOff val="40000"/>
                </a:schemeClr>
              </a:gs>
              <a:gs pos="70000">
                <a:schemeClr val="accent6">
                  <a:lumMod val="75000"/>
                </a:schemeClr>
              </a:gs>
              <a:gs pos="100000">
                <a:schemeClr val="tx1"/>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rPr>
              <a:t>Maintenance </a:t>
            </a:r>
            <a:r>
              <a:rPr lang="fr-FR" b="1" dirty="0">
                <a:effectLst>
                  <a:outerShdw blurRad="38100" dist="38100" dir="2700000" algn="tl">
                    <a:srgbClr val="000000">
                      <a:alpha val="43137"/>
                    </a:srgbClr>
                  </a:outerShdw>
                </a:effectLst>
              </a:rPr>
              <a:t>Corrective</a:t>
            </a:r>
            <a:br>
              <a:rPr lang="fr-FR" b="1" dirty="0">
                <a:effectLst>
                  <a:outerShdw blurRad="38100" dist="38100" dir="2700000" algn="tl">
                    <a:srgbClr val="000000">
                      <a:alpha val="43137"/>
                    </a:srgbClr>
                  </a:outerShdw>
                </a:effectLst>
              </a:rPr>
            </a:br>
            <a:r>
              <a:rPr lang="fr-FR" sz="1400" b="1" dirty="0">
                <a:effectLst>
                  <a:outerShdw blurRad="38100" dist="38100" dir="2700000" algn="tl">
                    <a:srgbClr val="000000">
                      <a:alpha val="43137"/>
                    </a:srgbClr>
                  </a:outerShdw>
                </a:effectLst>
              </a:rPr>
              <a:t>Dépannage</a:t>
            </a:r>
          </a:p>
          <a:p>
            <a:pPr algn="ctr"/>
            <a:endParaRPr lang="fr-FR" b="1" dirty="0">
              <a:effectLst>
                <a:outerShdw blurRad="38100" dist="38100" dir="2700000" algn="tl">
                  <a:srgbClr val="000000">
                    <a:alpha val="43137"/>
                  </a:srgbClr>
                </a:outerShdw>
              </a:effectLst>
            </a:endParaRPr>
          </a:p>
        </p:txBody>
      </p:sp>
      <p:sp>
        <p:nvSpPr>
          <p:cNvPr id="15" name="Rectangle à coins arrondis 14"/>
          <p:cNvSpPr/>
          <p:nvPr/>
        </p:nvSpPr>
        <p:spPr>
          <a:xfrm>
            <a:off x="323528" y="4238973"/>
            <a:ext cx="1828568" cy="2214362"/>
          </a:xfrm>
          <a:prstGeom prst="roundRect">
            <a:avLst/>
          </a:prstGeom>
          <a:gradFill>
            <a:gsLst>
              <a:gs pos="0">
                <a:schemeClr val="bg2">
                  <a:lumMod val="50000"/>
                </a:schemeClr>
              </a:gs>
              <a:gs pos="36000">
                <a:schemeClr val="bg2">
                  <a:lumMod val="25000"/>
                </a:schemeClr>
              </a:gs>
              <a:gs pos="93000">
                <a:schemeClr val="bg2">
                  <a:lumMod val="1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rPr>
              <a:t>Systématique</a:t>
            </a:r>
          </a:p>
          <a:p>
            <a:pPr algn="ctr"/>
            <a:r>
              <a:rPr lang="fr-FR" sz="1400" b="1" dirty="0" smtClean="0">
                <a:effectLst>
                  <a:outerShdw blurRad="38100" dist="38100" dir="2700000" algn="tl">
                    <a:srgbClr val="000000">
                      <a:alpha val="43137"/>
                    </a:srgbClr>
                  </a:outerShdw>
                </a:effectLst>
              </a:rPr>
              <a:t>Tâches prévues à intervalles de temps réguliers</a:t>
            </a:r>
            <a:endParaRPr lang="fr-FR" sz="1400" b="1" dirty="0">
              <a:effectLst>
                <a:outerShdw blurRad="38100" dist="38100" dir="2700000" algn="tl">
                  <a:srgbClr val="000000">
                    <a:alpha val="43137"/>
                  </a:srgbClr>
                </a:outerShdw>
              </a:effectLst>
            </a:endParaRPr>
          </a:p>
        </p:txBody>
      </p:sp>
      <p:sp>
        <p:nvSpPr>
          <p:cNvPr id="16" name="Rectangle à coins arrondis 15"/>
          <p:cNvSpPr/>
          <p:nvPr/>
        </p:nvSpPr>
        <p:spPr>
          <a:xfrm>
            <a:off x="2123728" y="4238972"/>
            <a:ext cx="2331712" cy="2214363"/>
          </a:xfrm>
          <a:prstGeom prst="roundRect">
            <a:avLst/>
          </a:prstGeom>
          <a:gradFill>
            <a:gsLst>
              <a:gs pos="0">
                <a:schemeClr val="bg2">
                  <a:lumMod val="50000"/>
                </a:schemeClr>
              </a:gs>
              <a:gs pos="30000">
                <a:schemeClr val="bg2">
                  <a:lumMod val="25000"/>
                </a:schemeClr>
              </a:gs>
              <a:gs pos="70000">
                <a:schemeClr val="bg2">
                  <a:lumMod val="10000"/>
                </a:schemeClr>
              </a:gs>
              <a:gs pos="100000">
                <a:schemeClr val="bg2">
                  <a:lumMod val="5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rPr>
              <a:t>Conditionnelle</a:t>
            </a:r>
          </a:p>
          <a:p>
            <a:pPr algn="ctr"/>
            <a:r>
              <a:rPr lang="fr-FR" sz="1400" b="1" dirty="0">
                <a:effectLst>
                  <a:outerShdw blurRad="38100" dist="38100" dir="2700000" algn="tl">
                    <a:srgbClr val="000000">
                      <a:alpha val="43137"/>
                    </a:srgbClr>
                  </a:outerShdw>
                </a:effectLst>
              </a:rPr>
              <a:t>Tâches </a:t>
            </a:r>
            <a:r>
              <a:rPr lang="fr-FR" sz="1400" b="1" dirty="0" smtClean="0">
                <a:effectLst>
                  <a:outerShdw blurRad="38100" dist="38100" dir="2700000" algn="tl">
                    <a:srgbClr val="000000">
                      <a:alpha val="43137"/>
                    </a:srgbClr>
                  </a:outerShdw>
                </a:effectLst>
              </a:rPr>
              <a:t>effectuées sur observations en fonctionnement</a:t>
            </a:r>
            <a:endParaRPr lang="fr-FR" sz="1400" b="1" dirty="0">
              <a:effectLst>
                <a:outerShdw blurRad="38100" dist="38100" dir="2700000" algn="tl">
                  <a:srgbClr val="000000">
                    <a:alpha val="43137"/>
                  </a:srgbClr>
                </a:outerShdw>
              </a:effectLst>
            </a:endParaRPr>
          </a:p>
          <a:p>
            <a:pPr algn="ctr"/>
            <a:endParaRPr lang="fr-FR" sz="1400" b="1" dirty="0">
              <a:effectLst>
                <a:outerShdw blurRad="38100" dist="38100" dir="2700000" algn="tl">
                  <a:srgbClr val="000000">
                    <a:alpha val="43137"/>
                  </a:srgbClr>
                </a:outerShdw>
              </a:effectLst>
            </a:endParaRPr>
          </a:p>
        </p:txBody>
      </p:sp>
      <p:sp>
        <p:nvSpPr>
          <p:cNvPr id="17" name="Rectangle à coins arrondis 16"/>
          <p:cNvSpPr/>
          <p:nvPr/>
        </p:nvSpPr>
        <p:spPr>
          <a:xfrm>
            <a:off x="4455440" y="4437111"/>
            <a:ext cx="2806137" cy="2016224"/>
          </a:xfrm>
          <a:prstGeom prst="roundRect">
            <a:avLst/>
          </a:prstGeom>
          <a:gradFill>
            <a:gsLst>
              <a:gs pos="0">
                <a:schemeClr val="accent2">
                  <a:lumMod val="50000"/>
                </a:schemeClr>
              </a:gs>
              <a:gs pos="30000">
                <a:schemeClr val="accent2">
                  <a:lumMod val="75000"/>
                </a:schemeClr>
              </a:gs>
              <a:gs pos="97083">
                <a:schemeClr val="tx1"/>
              </a:gs>
              <a:gs pos="70000">
                <a:schemeClr val="tx1">
                  <a:lumMod val="65000"/>
                  <a:lumOff val="35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rPr>
              <a:t>Programmée / différée</a:t>
            </a:r>
          </a:p>
          <a:p>
            <a:pPr algn="ctr"/>
            <a:endParaRPr lang="fr-FR" sz="1400" b="1" dirty="0" smtClean="0">
              <a:effectLst>
                <a:outerShdw blurRad="38100" dist="38100" dir="2700000" algn="tl">
                  <a:srgbClr val="000000">
                    <a:alpha val="43137"/>
                  </a:srgbClr>
                </a:outerShdw>
              </a:effectLst>
            </a:endParaRPr>
          </a:p>
          <a:p>
            <a:pPr algn="ctr"/>
            <a:r>
              <a:rPr lang="fr-FR" sz="1400" b="1" dirty="0" smtClean="0">
                <a:effectLst>
                  <a:outerShdw blurRad="38100" dist="38100" dir="2700000" algn="tl">
                    <a:srgbClr val="000000">
                      <a:alpha val="43137"/>
                    </a:srgbClr>
                  </a:outerShdw>
                </a:effectLst>
              </a:rPr>
              <a:t>Travaux prévus à l’avance</a:t>
            </a:r>
          </a:p>
          <a:p>
            <a:pPr algn="ctr"/>
            <a:r>
              <a:rPr lang="fr-FR" sz="1400" b="1" dirty="0" smtClean="0">
                <a:effectLst>
                  <a:outerShdw blurRad="38100" dist="38100" dir="2700000" algn="tl">
                    <a:srgbClr val="000000">
                      <a:alpha val="43137"/>
                    </a:srgbClr>
                  </a:outerShdw>
                </a:effectLst>
              </a:rPr>
              <a:t>Une maintenance corrective différée  peut devenir une maintenance préventive programmée. </a:t>
            </a:r>
            <a:endParaRPr lang="fr-FR" sz="1400" b="1" dirty="0">
              <a:effectLst>
                <a:outerShdw blurRad="38100" dist="38100" dir="2700000" algn="tl">
                  <a:srgbClr val="000000">
                    <a:alpha val="43137"/>
                  </a:srgbClr>
                </a:outerShdw>
              </a:effectLst>
            </a:endParaRPr>
          </a:p>
        </p:txBody>
      </p:sp>
      <p:sp>
        <p:nvSpPr>
          <p:cNvPr id="18" name="Rectangle à coins arrondis 17"/>
          <p:cNvSpPr/>
          <p:nvPr/>
        </p:nvSpPr>
        <p:spPr>
          <a:xfrm>
            <a:off x="7261577" y="4437111"/>
            <a:ext cx="1630903" cy="2016223"/>
          </a:xfrm>
          <a:prstGeom prst="roundRect">
            <a:avLst/>
          </a:prstGeom>
          <a:gradFill>
            <a:gsLst>
              <a:gs pos="0">
                <a:schemeClr val="accent2">
                  <a:lumMod val="75000"/>
                </a:schemeClr>
              </a:gs>
              <a:gs pos="30000">
                <a:schemeClr val="accent2">
                  <a:lumMod val="60000"/>
                  <a:lumOff val="40000"/>
                </a:schemeClr>
              </a:gs>
              <a:gs pos="70000">
                <a:srgbClr val="A65528"/>
              </a:gs>
              <a:gs pos="100000">
                <a:schemeClr val="tx1"/>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rPr>
              <a:t>D’Urgence</a:t>
            </a:r>
          </a:p>
          <a:p>
            <a:pPr algn="ctr"/>
            <a:endParaRPr lang="fr-FR" sz="1400" b="1" dirty="0" smtClean="0">
              <a:effectLst>
                <a:outerShdw blurRad="38100" dist="38100" dir="2700000" algn="tl">
                  <a:srgbClr val="000000">
                    <a:alpha val="43137"/>
                  </a:srgbClr>
                </a:outerShdw>
              </a:effectLst>
            </a:endParaRPr>
          </a:p>
          <a:p>
            <a:pPr algn="ctr"/>
            <a:r>
              <a:rPr lang="fr-FR" sz="1400" b="1" dirty="0" smtClean="0">
                <a:effectLst>
                  <a:outerShdw blurRad="38100" dist="38100" dir="2700000" algn="tl">
                    <a:srgbClr val="000000">
                      <a:alpha val="43137"/>
                    </a:srgbClr>
                  </a:outerShdw>
                </a:effectLst>
              </a:rPr>
              <a:t>Dépannage</a:t>
            </a:r>
            <a:endParaRPr lang="fr-FR" sz="1400" b="1" dirty="0">
              <a:effectLst>
                <a:outerShdw blurRad="38100" dist="38100" dir="2700000" algn="tl">
                  <a:srgbClr val="000000">
                    <a:alpha val="43137"/>
                  </a:srgbClr>
                </a:outerShdw>
              </a:effectLst>
            </a:endParaRPr>
          </a:p>
        </p:txBody>
      </p:sp>
      <p:sp>
        <p:nvSpPr>
          <p:cNvPr id="19" name="Rectangle à coins arrondis 18"/>
          <p:cNvSpPr/>
          <p:nvPr/>
        </p:nvSpPr>
        <p:spPr>
          <a:xfrm>
            <a:off x="2337293" y="5346154"/>
            <a:ext cx="2002719" cy="1124743"/>
          </a:xfrm>
          <a:prstGeom prst="roundRect">
            <a:avLst/>
          </a:prstGeom>
          <a:gradFill>
            <a:gsLst>
              <a:gs pos="0">
                <a:schemeClr val="tx2">
                  <a:lumMod val="50000"/>
                </a:schemeClr>
              </a:gs>
              <a:gs pos="30000">
                <a:schemeClr val="tx2">
                  <a:lumMod val="75000"/>
                </a:schemeClr>
              </a:gs>
              <a:gs pos="70000">
                <a:schemeClr val="bg2">
                  <a:lumMod val="10000"/>
                </a:schemeClr>
              </a:gs>
              <a:gs pos="100000">
                <a:schemeClr val="bg2">
                  <a:lumMod val="5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rPr>
              <a:t>Prévisionnelle </a:t>
            </a:r>
            <a:r>
              <a:rPr lang="fr-FR" sz="1400" b="1" dirty="0">
                <a:effectLst>
                  <a:outerShdw blurRad="38100" dist="38100" dir="2700000" algn="tl">
                    <a:srgbClr val="000000">
                      <a:alpha val="43137"/>
                    </a:srgbClr>
                  </a:outerShdw>
                </a:effectLst>
              </a:rPr>
              <a:t>Tâches </a:t>
            </a:r>
            <a:r>
              <a:rPr lang="fr-FR" sz="1400" b="1" dirty="0" smtClean="0">
                <a:effectLst>
                  <a:outerShdw blurRad="38100" dist="38100" dir="2700000" algn="tl">
                    <a:srgbClr val="000000">
                      <a:alpha val="43137"/>
                    </a:srgbClr>
                  </a:outerShdw>
                </a:effectLst>
              </a:rPr>
              <a:t>effectuées pour éviter l’apparitions de défaillances</a:t>
            </a:r>
            <a:endParaRPr lang="fr-FR" sz="1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5174665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700"/>
                            </p:stCondLst>
                            <p:childTnLst>
                              <p:par>
                                <p:cTn id="12" presetID="10" presetClass="entr" presetSubtype="0" fill="hold" grpId="0" nodeType="afterEffect">
                                  <p:stCondLst>
                                    <p:cond delay="500"/>
                                  </p:stCondLst>
                                  <p:iterate type="wd">
                                    <p:tmPct val="10000"/>
                                  </p:iterate>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p:stCondLst>
                              <p:cond delay="2500"/>
                            </p:stCondLst>
                            <p:childTnLst>
                              <p:par>
                                <p:cTn id="16" presetID="10" presetClass="entr" presetSubtype="0" fill="hold" grpId="0" nodeType="afterEffect">
                                  <p:stCondLst>
                                    <p:cond delay="1500"/>
                                  </p:stCondLst>
                                  <p:iterate type="wd">
                                    <p:tmPct val="10000"/>
                                  </p:iterate>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par>
                          <p:cTn id="19" fill="hold">
                            <p:stCondLst>
                              <p:cond delay="6600"/>
                            </p:stCondLst>
                            <p:childTnLst>
                              <p:par>
                                <p:cTn id="20" presetID="53" presetClass="entr" presetSubtype="16" fill="hold" grpId="0" nodeType="afterEffect">
                                  <p:stCondLst>
                                    <p:cond delay="75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par>
                          <p:cTn id="25" fill="hold">
                            <p:stCondLst>
                              <p:cond delay="7850"/>
                            </p:stCondLst>
                            <p:childTnLst>
                              <p:par>
                                <p:cTn id="26" presetID="53" presetClass="entr" presetSubtype="16" fill="hold" grpId="0" nodeType="afterEffect">
                                  <p:stCondLst>
                                    <p:cond delay="75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par>
                          <p:cTn id="31" fill="hold">
                            <p:stCondLst>
                              <p:cond delay="9100"/>
                            </p:stCondLst>
                            <p:childTnLst>
                              <p:par>
                                <p:cTn id="32" presetID="53" presetClass="entr" presetSubtype="16" fill="hold" grpId="0" nodeType="afterEffect">
                                  <p:stCondLst>
                                    <p:cond delay="75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par>
                          <p:cTn id="37" fill="hold">
                            <p:stCondLst>
                              <p:cond delay="10350"/>
                            </p:stCondLst>
                            <p:childTnLst>
                              <p:par>
                                <p:cTn id="38" presetID="53" presetClass="entr" presetSubtype="16" fill="hold" grpId="0" nodeType="afterEffect">
                                  <p:stCondLst>
                                    <p:cond delay="75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par>
                          <p:cTn id="43" fill="hold">
                            <p:stCondLst>
                              <p:cond delay="11600"/>
                            </p:stCondLst>
                            <p:childTnLst>
                              <p:par>
                                <p:cTn id="44" presetID="53" presetClass="entr" presetSubtype="16" fill="hold" grpId="0" nodeType="afterEffect">
                                  <p:stCondLst>
                                    <p:cond delay="75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par>
                          <p:cTn id="49" fill="hold">
                            <p:stCondLst>
                              <p:cond delay="12850"/>
                            </p:stCondLst>
                            <p:childTnLst>
                              <p:par>
                                <p:cTn id="50" presetID="53" presetClass="entr" presetSubtype="16" fill="hold" grpId="0" nodeType="afterEffect">
                                  <p:stCondLst>
                                    <p:cond delay="75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childTnLst>
                          </p:cTn>
                        </p:par>
                        <p:par>
                          <p:cTn id="55" fill="hold">
                            <p:stCondLst>
                              <p:cond delay="14100"/>
                            </p:stCondLst>
                            <p:childTnLst>
                              <p:par>
                                <p:cTn id="56" presetID="53" presetClass="entr" presetSubtype="16" fill="hold" grpId="0" nodeType="afterEffect">
                                  <p:stCondLst>
                                    <p:cond delay="750"/>
                                  </p:stCondLst>
                                  <p:childTnLst>
                                    <p:set>
                                      <p:cBhvr>
                                        <p:cTn id="57" dur="1" fill="hold">
                                          <p:stCondLst>
                                            <p:cond delay="0"/>
                                          </p:stCondLst>
                                        </p:cTn>
                                        <p:tgtEl>
                                          <p:spTgt spid="18"/>
                                        </p:tgtEl>
                                        <p:attrNameLst>
                                          <p:attrName>style.visibility</p:attrName>
                                        </p:attrNameLst>
                                      </p:cBhvr>
                                      <p:to>
                                        <p:strVal val="visible"/>
                                      </p:to>
                                    </p:set>
                                    <p:anim calcmode="lin" valueType="num">
                                      <p:cBhvr>
                                        <p:cTn id="58" dur="500" fill="hold"/>
                                        <p:tgtEl>
                                          <p:spTgt spid="18"/>
                                        </p:tgtEl>
                                        <p:attrNameLst>
                                          <p:attrName>ppt_w</p:attrName>
                                        </p:attrNameLst>
                                      </p:cBhvr>
                                      <p:tavLst>
                                        <p:tav tm="0">
                                          <p:val>
                                            <p:fltVal val="0"/>
                                          </p:val>
                                        </p:tav>
                                        <p:tav tm="100000">
                                          <p:val>
                                            <p:strVal val="#ppt_w"/>
                                          </p:val>
                                        </p:tav>
                                      </p:tavLst>
                                    </p:anim>
                                    <p:anim calcmode="lin" valueType="num">
                                      <p:cBhvr>
                                        <p:cTn id="59" dur="500" fill="hold"/>
                                        <p:tgtEl>
                                          <p:spTgt spid="18"/>
                                        </p:tgtEl>
                                        <p:attrNameLst>
                                          <p:attrName>ppt_h</p:attrName>
                                        </p:attrNameLst>
                                      </p:cBhvr>
                                      <p:tavLst>
                                        <p:tav tm="0">
                                          <p:val>
                                            <p:fltVal val="0"/>
                                          </p:val>
                                        </p:tav>
                                        <p:tav tm="100000">
                                          <p:val>
                                            <p:strVal val="#ppt_h"/>
                                          </p:val>
                                        </p:tav>
                                      </p:tavLst>
                                    </p:anim>
                                    <p:animEffect transition="in" filter="fade">
                                      <p:cBhvr>
                                        <p:cTn id="6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5" grpId="0"/>
      <p:bldP spid="12" grpId="0"/>
      <p:bldP spid="13" grpId="0" animBg="1"/>
      <p:bldP spid="14" grpId="0" animBg="1"/>
      <p:bldP spid="15" grpId="0" animBg="1"/>
      <p:bldP spid="16" grpId="0" animBg="1"/>
      <p:bldP spid="17" grpId="0" animBg="1"/>
      <p:bldP spid="18"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190552" y="1029494"/>
            <a:ext cx="8830316" cy="400110"/>
          </a:xfrm>
          <a:prstGeom prst="rect">
            <a:avLst/>
          </a:prstGeom>
        </p:spPr>
        <p:txBody>
          <a:bodyPr wrap="square">
            <a:spAutoFit/>
          </a:bodyPr>
          <a:lstStyle/>
          <a:p>
            <a:r>
              <a:rPr lang="fr-FR" sz="2000" b="1" u="sng" dirty="0" smtClean="0">
                <a:latin typeface="Arial" pitchFamily="34" charset="0"/>
                <a:cs typeface="Arial" pitchFamily="34" charset="0"/>
              </a:rPr>
              <a:t>IV: Tableau de test (hypothèses) :</a:t>
            </a:r>
            <a:endParaRPr lang="fr-FR" sz="1600" b="1" dirty="0">
              <a:latin typeface="Arial" pitchFamily="34" charset="0"/>
              <a:cs typeface="Arial" pitchFamily="34" charset="0"/>
            </a:endParaRPr>
          </a:p>
        </p:txBody>
      </p:sp>
      <p:grpSp>
        <p:nvGrpSpPr>
          <p:cNvPr id="3" name="Groupe 2"/>
          <p:cNvGrpSpPr/>
          <p:nvPr/>
        </p:nvGrpSpPr>
        <p:grpSpPr>
          <a:xfrm>
            <a:off x="594738" y="1700808"/>
            <a:ext cx="7982520" cy="360040"/>
            <a:chOff x="-98152" y="2996952"/>
            <a:chExt cx="7982520" cy="360040"/>
          </a:xfrm>
          <a:gradFill flip="none" rotWithShape="1">
            <a:gsLst>
              <a:gs pos="0">
                <a:schemeClr val="bg2">
                  <a:lumMod val="25000"/>
                </a:schemeClr>
              </a:gs>
              <a:gs pos="50000">
                <a:schemeClr val="bg2">
                  <a:lumMod val="25000"/>
                </a:schemeClr>
              </a:gs>
              <a:gs pos="100000">
                <a:schemeClr val="bg2">
                  <a:lumMod val="50000"/>
                </a:schemeClr>
              </a:gs>
            </a:gsLst>
            <a:lin ang="16200000" scaled="1"/>
            <a:tileRect/>
          </a:gradFill>
        </p:grpSpPr>
        <p:sp>
          <p:nvSpPr>
            <p:cNvPr id="2" name="Rectangle 1"/>
            <p:cNvSpPr/>
            <p:nvPr/>
          </p:nvSpPr>
          <p:spPr>
            <a:xfrm>
              <a:off x="-98152" y="2996952"/>
              <a:ext cx="2348622"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Vérification</a:t>
              </a:r>
              <a:endParaRPr lang="fr-FR" dirty="0"/>
            </a:p>
          </p:txBody>
        </p:sp>
        <p:sp>
          <p:nvSpPr>
            <p:cNvPr id="17" name="Rectangle 16"/>
            <p:cNvSpPr/>
            <p:nvPr/>
          </p:nvSpPr>
          <p:spPr>
            <a:xfrm>
              <a:off x="2250470" y="2996952"/>
              <a:ext cx="174546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Point à contrôler</a:t>
              </a:r>
              <a:endParaRPr lang="fr-FR" dirty="0"/>
            </a:p>
          </p:txBody>
        </p:sp>
        <p:sp>
          <p:nvSpPr>
            <p:cNvPr id="18" name="Rectangle 17"/>
            <p:cNvSpPr/>
            <p:nvPr/>
          </p:nvSpPr>
          <p:spPr>
            <a:xfrm>
              <a:off x="3995936" y="2996952"/>
              <a:ext cx="194421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Résultat normal</a:t>
              </a:r>
              <a:endParaRPr lang="fr-FR" dirty="0"/>
            </a:p>
          </p:txBody>
        </p:sp>
        <p:sp>
          <p:nvSpPr>
            <p:cNvPr id="19" name="Rectangle 18"/>
            <p:cNvSpPr/>
            <p:nvPr/>
          </p:nvSpPr>
          <p:spPr>
            <a:xfrm>
              <a:off x="5940152" y="2996952"/>
              <a:ext cx="194421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Résultat test</a:t>
              </a:r>
              <a:endParaRPr lang="fr-FR" dirty="0"/>
            </a:p>
          </p:txBody>
        </p:sp>
      </p:grpSp>
      <p:grpSp>
        <p:nvGrpSpPr>
          <p:cNvPr id="20" name="Groupe 19"/>
          <p:cNvGrpSpPr/>
          <p:nvPr/>
        </p:nvGrpSpPr>
        <p:grpSpPr>
          <a:xfrm>
            <a:off x="594738" y="2076850"/>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21" name="Rectangle 2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Visuelle sous tension</a:t>
              </a:r>
              <a:endParaRPr lang="fr-FR" dirty="0"/>
            </a:p>
          </p:txBody>
        </p:sp>
        <p:sp>
          <p:nvSpPr>
            <p:cNvPr id="22" name="Rectangle 2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Disjoncteur D5 </a:t>
              </a:r>
              <a:endParaRPr lang="fr-FR" dirty="0"/>
            </a:p>
          </p:txBody>
        </p:sp>
        <p:sp>
          <p:nvSpPr>
            <p:cNvPr id="23" name="Rectangle 2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enclenché</a:t>
              </a:r>
              <a:endParaRPr lang="fr-FR" dirty="0"/>
            </a:p>
          </p:txBody>
        </p:sp>
        <p:sp>
          <p:nvSpPr>
            <p:cNvPr id="24" name="Rectangle 2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25" name="Groupe 24"/>
          <p:cNvGrpSpPr/>
          <p:nvPr/>
        </p:nvGrpSpPr>
        <p:grpSpPr>
          <a:xfrm>
            <a:off x="594738" y="3957060"/>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26" name="Rectangle 2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27" name="Rectangle 2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Commande KM2 </a:t>
              </a:r>
              <a:endParaRPr lang="fr-FR" dirty="0"/>
            </a:p>
          </p:txBody>
        </p:sp>
        <p:sp>
          <p:nvSpPr>
            <p:cNvPr id="28" name="Rectangle 2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24 V AC (A1- A2)</a:t>
              </a:r>
              <a:endParaRPr lang="fr-FR" dirty="0"/>
            </a:p>
          </p:txBody>
        </p:sp>
        <p:sp>
          <p:nvSpPr>
            <p:cNvPr id="29" name="Rectangle 2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30" name="Groupe 29"/>
          <p:cNvGrpSpPr/>
          <p:nvPr/>
        </p:nvGrpSpPr>
        <p:grpSpPr>
          <a:xfrm>
            <a:off x="594738" y="2828934"/>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31" name="Rectangle 3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visuelle sous tension</a:t>
              </a:r>
              <a:endParaRPr lang="fr-FR" dirty="0"/>
            </a:p>
          </p:txBody>
        </p:sp>
        <p:sp>
          <p:nvSpPr>
            <p:cNvPr id="32" name="Rectangle 3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33" name="Rectangle 3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34" name="Rectangle 3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35" name="Groupe 34"/>
          <p:cNvGrpSpPr/>
          <p:nvPr/>
        </p:nvGrpSpPr>
        <p:grpSpPr>
          <a:xfrm>
            <a:off x="594738" y="3204976"/>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36" name="Rectangle 3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Mesures sous tension</a:t>
              </a:r>
              <a:endParaRPr lang="fr-FR" dirty="0"/>
            </a:p>
          </p:txBody>
        </p:sp>
        <p:sp>
          <p:nvSpPr>
            <p:cNvPr id="37" name="Rectangle 3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Sortie D5 </a:t>
              </a:r>
              <a:endParaRPr lang="fr-FR" dirty="0"/>
            </a:p>
          </p:txBody>
        </p:sp>
        <p:sp>
          <p:nvSpPr>
            <p:cNvPr id="38" name="Rectangle 3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3 Ph 400 V AC </a:t>
              </a:r>
              <a:endParaRPr lang="fr-FR" dirty="0"/>
            </a:p>
          </p:txBody>
        </p:sp>
        <p:sp>
          <p:nvSpPr>
            <p:cNvPr id="39" name="Rectangle 3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40" name="Groupe 39"/>
          <p:cNvGrpSpPr/>
          <p:nvPr/>
        </p:nvGrpSpPr>
        <p:grpSpPr>
          <a:xfrm>
            <a:off x="594738" y="3581018"/>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41" name="Rectangle 4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42" name="Rectangle 4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Sortie KM2</a:t>
              </a:r>
              <a:endParaRPr lang="fr-FR" dirty="0"/>
            </a:p>
          </p:txBody>
        </p:sp>
        <p:sp>
          <p:nvSpPr>
            <p:cNvPr id="43" name="Rectangle 4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3 Ph 400 V AC </a:t>
              </a:r>
            </a:p>
          </p:txBody>
        </p:sp>
        <p:sp>
          <p:nvSpPr>
            <p:cNvPr id="44" name="Rectangle 4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45" name="Groupe 44"/>
          <p:cNvGrpSpPr/>
          <p:nvPr/>
        </p:nvGrpSpPr>
        <p:grpSpPr>
          <a:xfrm>
            <a:off x="594738" y="2452892"/>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46" name="Rectangle 4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Visuelle sous tension</a:t>
              </a:r>
              <a:endParaRPr lang="fr-FR" dirty="0"/>
            </a:p>
          </p:txBody>
        </p:sp>
        <p:sp>
          <p:nvSpPr>
            <p:cNvPr id="47" name="Rectangle 4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Contacteur KM2</a:t>
              </a:r>
              <a:endParaRPr lang="fr-FR" dirty="0"/>
            </a:p>
          </p:txBody>
        </p:sp>
        <p:sp>
          <p:nvSpPr>
            <p:cNvPr id="48" name="Rectangle 4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enclenché</a:t>
              </a:r>
              <a:endParaRPr lang="fr-FR" dirty="0"/>
            </a:p>
          </p:txBody>
        </p:sp>
        <p:sp>
          <p:nvSpPr>
            <p:cNvPr id="49" name="Rectangle 4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50" name="Groupe 49"/>
          <p:cNvGrpSpPr/>
          <p:nvPr/>
        </p:nvGrpSpPr>
        <p:grpSpPr>
          <a:xfrm>
            <a:off x="594738" y="4333102"/>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51" name="Rectangle 5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52" name="Rectangle 5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3" name="Rectangle 5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4" name="Rectangle 5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55" name="Groupe 54"/>
          <p:cNvGrpSpPr/>
          <p:nvPr/>
        </p:nvGrpSpPr>
        <p:grpSpPr>
          <a:xfrm>
            <a:off x="594738" y="4709144"/>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56" name="Rectangle 5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57" name="Rectangle 5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8" name="Rectangle 5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9" name="Rectangle 5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60" name="Groupe 59"/>
          <p:cNvGrpSpPr/>
          <p:nvPr/>
        </p:nvGrpSpPr>
        <p:grpSpPr>
          <a:xfrm>
            <a:off x="594738" y="5085184"/>
            <a:ext cx="7982520" cy="360040"/>
            <a:chOff x="-98152" y="2996952"/>
            <a:chExt cx="7982520" cy="360040"/>
          </a:xfrm>
          <a:gradFill>
            <a:gsLst>
              <a:gs pos="0">
                <a:schemeClr val="accent4">
                  <a:lumMod val="50000"/>
                </a:schemeClr>
              </a:gs>
              <a:gs pos="50000">
                <a:schemeClr val="accent4">
                  <a:lumMod val="75000"/>
                </a:schemeClr>
              </a:gs>
              <a:gs pos="100000">
                <a:schemeClr val="accent4">
                  <a:lumMod val="60000"/>
                  <a:lumOff val="40000"/>
                </a:schemeClr>
              </a:gs>
            </a:gsLst>
            <a:lin ang="16200000" scaled="1"/>
          </a:gradFill>
        </p:grpSpPr>
        <p:sp>
          <p:nvSpPr>
            <p:cNvPr id="61" name="Rectangle 6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Mesures hors tension</a:t>
              </a:r>
              <a:endParaRPr lang="fr-FR" dirty="0"/>
            </a:p>
          </p:txBody>
        </p:sp>
        <p:sp>
          <p:nvSpPr>
            <p:cNvPr id="62" name="Rectangle 6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Câble </a:t>
              </a:r>
              <a:r>
                <a:rPr lang="fr-FR" dirty="0" err="1" smtClean="0"/>
                <a:t>fdc</a:t>
              </a:r>
              <a:r>
                <a:rPr lang="fr-FR" dirty="0" smtClean="0"/>
                <a:t> S3</a:t>
              </a:r>
              <a:endParaRPr lang="fr-FR" dirty="0"/>
            </a:p>
          </p:txBody>
        </p:sp>
        <p:sp>
          <p:nvSpPr>
            <p:cNvPr id="63" name="Rectangle 6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0 ohms</a:t>
              </a:r>
              <a:endParaRPr lang="fr-FR" dirty="0"/>
            </a:p>
          </p:txBody>
        </p:sp>
        <p:sp>
          <p:nvSpPr>
            <p:cNvPr id="64" name="Rectangle 6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sp>
        <p:nvSpPr>
          <p:cNvPr id="65" name="Rectangle 64"/>
          <p:cNvSpPr/>
          <p:nvPr/>
        </p:nvSpPr>
        <p:spPr>
          <a:xfrm>
            <a:off x="470088" y="5742548"/>
            <a:ext cx="8107170" cy="830997"/>
          </a:xfrm>
          <a:prstGeom prst="rect">
            <a:avLst/>
          </a:prstGeom>
        </p:spPr>
        <p:txBody>
          <a:bodyPr wrap="square">
            <a:spAutoFit/>
          </a:bodyPr>
          <a:lstStyle/>
          <a:p>
            <a:pPr algn="ctr"/>
            <a:r>
              <a:rPr lang="fr-FR" sz="1600" b="1" dirty="0" smtClean="0">
                <a:latin typeface="Arial" pitchFamily="34" charset="0"/>
                <a:cs typeface="Arial" pitchFamily="34" charset="0"/>
              </a:rPr>
              <a:t>Ce tableau comportera autant de lignes que nécessaire pour chaque type de test, sans faire apparaitre les détails de chaque partie testée (le circuit de commande du contacteur ne fait pas apparaitre à ce niveau tous les points de tests</a:t>
            </a:r>
            <a:r>
              <a:rPr lang="fr-FR" sz="1600" b="1" dirty="0" smtClean="0">
                <a:latin typeface="Arial" pitchFamily="34" charset="0"/>
                <a:cs typeface="Arial" pitchFamily="34" charset="0"/>
              </a:rPr>
              <a:t>…)</a:t>
            </a:r>
            <a:endParaRPr lang="fr-FR" sz="1600" b="1" dirty="0" smtClean="0">
              <a:latin typeface="Arial" pitchFamily="34" charset="0"/>
              <a:cs typeface="Arial" pitchFamily="34" charset="0"/>
            </a:endParaRPr>
          </a:p>
        </p:txBody>
      </p:sp>
      <p:sp>
        <p:nvSpPr>
          <p:cNvPr id="66" name="Rectangle 65"/>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67" name="Rectangle 66"/>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68" name="Rectangle 67"/>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69" name="Rectangle 68"/>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Tree>
    <p:extLst>
      <p:ext uri="{BB962C8B-B14F-4D97-AF65-F5344CB8AC3E}">
        <p14:creationId xmlns:p14="http://schemas.microsoft.com/office/powerpoint/2010/main" val="251635793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par>
                          <p:cTn id="8" fill="hold">
                            <p:stCondLst>
                              <p:cond delay="750"/>
                            </p:stCondLst>
                            <p:childTnLst>
                              <p:par>
                                <p:cTn id="9" presetID="22" presetClass="entr" presetSubtype="8" fill="hold" nodeType="afterEffect">
                                  <p:stCondLst>
                                    <p:cond delay="125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2500"/>
                            </p:stCondLst>
                            <p:childTnLst>
                              <p:par>
                                <p:cTn id="13" presetID="22" presetClass="entr" presetSubtype="8" fill="hold" nodeType="afterEffect">
                                  <p:stCondLst>
                                    <p:cond delay="125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par>
                          <p:cTn id="16" fill="hold">
                            <p:stCondLst>
                              <p:cond delay="4250"/>
                            </p:stCondLst>
                            <p:childTnLst>
                              <p:par>
                                <p:cTn id="17" presetID="22" presetClass="entr" presetSubtype="8" fill="hold" nodeType="afterEffect">
                                  <p:stCondLst>
                                    <p:cond delay="1250"/>
                                  </p:stCondLst>
                                  <p:childTnLst>
                                    <p:set>
                                      <p:cBhvr>
                                        <p:cTn id="18" dur="1" fill="hold">
                                          <p:stCondLst>
                                            <p:cond delay="0"/>
                                          </p:stCondLst>
                                        </p:cTn>
                                        <p:tgtEl>
                                          <p:spTgt spid="45"/>
                                        </p:tgtEl>
                                        <p:attrNameLst>
                                          <p:attrName>style.visibility</p:attrName>
                                        </p:attrNameLst>
                                      </p:cBhvr>
                                      <p:to>
                                        <p:strVal val="visible"/>
                                      </p:to>
                                    </p:set>
                                    <p:animEffect transition="in" filter="wipe(left)">
                                      <p:cBhvr>
                                        <p:cTn id="19" dur="500"/>
                                        <p:tgtEl>
                                          <p:spTgt spid="45"/>
                                        </p:tgtEl>
                                      </p:cBhvr>
                                    </p:animEffect>
                                  </p:childTnLst>
                                </p:cTn>
                              </p:par>
                            </p:childTnLst>
                          </p:cTn>
                        </p:par>
                        <p:par>
                          <p:cTn id="20" fill="hold">
                            <p:stCondLst>
                              <p:cond delay="6000"/>
                            </p:stCondLst>
                            <p:childTnLst>
                              <p:par>
                                <p:cTn id="21" presetID="22" presetClass="entr" presetSubtype="8" fill="hold" nodeType="afterEffect">
                                  <p:stCondLst>
                                    <p:cond delay="125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500"/>
                                        <p:tgtEl>
                                          <p:spTgt spid="30"/>
                                        </p:tgtEl>
                                      </p:cBhvr>
                                    </p:animEffect>
                                  </p:childTnLst>
                                </p:cTn>
                              </p:par>
                            </p:childTnLst>
                          </p:cTn>
                        </p:par>
                        <p:par>
                          <p:cTn id="24" fill="hold">
                            <p:stCondLst>
                              <p:cond delay="7750"/>
                            </p:stCondLst>
                            <p:childTnLst>
                              <p:par>
                                <p:cTn id="25" presetID="22" presetClass="entr" presetSubtype="8" fill="hold" nodeType="afterEffect">
                                  <p:stCondLst>
                                    <p:cond delay="125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par>
                          <p:cTn id="28" fill="hold">
                            <p:stCondLst>
                              <p:cond delay="9500"/>
                            </p:stCondLst>
                            <p:childTnLst>
                              <p:par>
                                <p:cTn id="29" presetID="22" presetClass="entr" presetSubtype="8" fill="hold" nodeType="afterEffect">
                                  <p:stCondLst>
                                    <p:cond delay="125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11250"/>
                            </p:stCondLst>
                            <p:childTnLst>
                              <p:par>
                                <p:cTn id="33" presetID="22" presetClass="entr" presetSubtype="8" fill="hold" nodeType="afterEffect">
                                  <p:stCondLst>
                                    <p:cond delay="125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500"/>
                                        <p:tgtEl>
                                          <p:spTgt spid="25"/>
                                        </p:tgtEl>
                                      </p:cBhvr>
                                    </p:animEffect>
                                  </p:childTnLst>
                                </p:cTn>
                              </p:par>
                            </p:childTnLst>
                          </p:cTn>
                        </p:par>
                        <p:par>
                          <p:cTn id="36" fill="hold">
                            <p:stCondLst>
                              <p:cond delay="13000"/>
                            </p:stCondLst>
                            <p:childTnLst>
                              <p:par>
                                <p:cTn id="37" presetID="22" presetClass="entr" presetSubtype="8" fill="hold" nodeType="afterEffect">
                                  <p:stCondLst>
                                    <p:cond delay="1250"/>
                                  </p:stCondLst>
                                  <p:childTnLst>
                                    <p:set>
                                      <p:cBhvr>
                                        <p:cTn id="38" dur="1" fill="hold">
                                          <p:stCondLst>
                                            <p:cond delay="0"/>
                                          </p:stCondLst>
                                        </p:cTn>
                                        <p:tgtEl>
                                          <p:spTgt spid="50"/>
                                        </p:tgtEl>
                                        <p:attrNameLst>
                                          <p:attrName>style.visibility</p:attrName>
                                        </p:attrNameLst>
                                      </p:cBhvr>
                                      <p:to>
                                        <p:strVal val="visible"/>
                                      </p:to>
                                    </p:set>
                                    <p:animEffect transition="in" filter="wipe(left)">
                                      <p:cBhvr>
                                        <p:cTn id="39" dur="500"/>
                                        <p:tgtEl>
                                          <p:spTgt spid="50"/>
                                        </p:tgtEl>
                                      </p:cBhvr>
                                    </p:animEffect>
                                  </p:childTnLst>
                                </p:cTn>
                              </p:par>
                            </p:childTnLst>
                          </p:cTn>
                        </p:par>
                        <p:par>
                          <p:cTn id="40" fill="hold">
                            <p:stCondLst>
                              <p:cond delay="14750"/>
                            </p:stCondLst>
                            <p:childTnLst>
                              <p:par>
                                <p:cTn id="41" presetID="22" presetClass="entr" presetSubtype="8" fill="hold" nodeType="afterEffect">
                                  <p:stCondLst>
                                    <p:cond delay="1250"/>
                                  </p:stCondLst>
                                  <p:childTnLst>
                                    <p:set>
                                      <p:cBhvr>
                                        <p:cTn id="42" dur="1" fill="hold">
                                          <p:stCondLst>
                                            <p:cond delay="0"/>
                                          </p:stCondLst>
                                        </p:cTn>
                                        <p:tgtEl>
                                          <p:spTgt spid="55"/>
                                        </p:tgtEl>
                                        <p:attrNameLst>
                                          <p:attrName>style.visibility</p:attrName>
                                        </p:attrNameLst>
                                      </p:cBhvr>
                                      <p:to>
                                        <p:strVal val="visible"/>
                                      </p:to>
                                    </p:set>
                                    <p:animEffect transition="in" filter="wipe(left)">
                                      <p:cBhvr>
                                        <p:cTn id="43" dur="500"/>
                                        <p:tgtEl>
                                          <p:spTgt spid="55"/>
                                        </p:tgtEl>
                                      </p:cBhvr>
                                    </p:animEffect>
                                  </p:childTnLst>
                                </p:cTn>
                              </p:par>
                            </p:childTnLst>
                          </p:cTn>
                        </p:par>
                        <p:par>
                          <p:cTn id="44" fill="hold">
                            <p:stCondLst>
                              <p:cond delay="16500"/>
                            </p:stCondLst>
                            <p:childTnLst>
                              <p:par>
                                <p:cTn id="45" presetID="22" presetClass="entr" presetSubtype="8" fill="hold" nodeType="afterEffect">
                                  <p:stCondLst>
                                    <p:cond delay="1250"/>
                                  </p:stCondLst>
                                  <p:childTnLst>
                                    <p:set>
                                      <p:cBhvr>
                                        <p:cTn id="46" dur="1" fill="hold">
                                          <p:stCondLst>
                                            <p:cond delay="0"/>
                                          </p:stCondLst>
                                        </p:cTn>
                                        <p:tgtEl>
                                          <p:spTgt spid="60"/>
                                        </p:tgtEl>
                                        <p:attrNameLst>
                                          <p:attrName>style.visibility</p:attrName>
                                        </p:attrNameLst>
                                      </p:cBhvr>
                                      <p:to>
                                        <p:strVal val="visible"/>
                                      </p:to>
                                    </p:set>
                                    <p:animEffect transition="in" filter="wipe(left)">
                                      <p:cBhvr>
                                        <p:cTn id="47" dur="500"/>
                                        <p:tgtEl>
                                          <p:spTgt spid="60"/>
                                        </p:tgtEl>
                                      </p:cBhvr>
                                    </p:animEffect>
                                  </p:childTnLst>
                                </p:cTn>
                              </p:par>
                            </p:childTnLst>
                          </p:cTn>
                        </p:par>
                        <p:par>
                          <p:cTn id="48" fill="hold">
                            <p:stCondLst>
                              <p:cond delay="18250"/>
                            </p:stCondLst>
                            <p:childTnLst>
                              <p:par>
                                <p:cTn id="49" presetID="10" presetClass="entr" presetSubtype="0" fill="hold" grpId="0" nodeType="afterEffect">
                                  <p:stCondLst>
                                    <p:cond delay="0"/>
                                  </p:stCondLst>
                                  <p:iterate type="wd">
                                    <p:tmPct val="10000"/>
                                  </p:iterate>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190552" y="1029494"/>
            <a:ext cx="1213096" cy="400110"/>
          </a:xfrm>
          <a:prstGeom prst="rect">
            <a:avLst/>
          </a:prstGeom>
        </p:spPr>
        <p:txBody>
          <a:bodyPr wrap="square">
            <a:spAutoFit/>
          </a:bodyPr>
          <a:lstStyle/>
          <a:p>
            <a:r>
              <a:rPr lang="fr-FR" sz="2000" b="1" u="sng" dirty="0">
                <a:latin typeface="Arial" pitchFamily="34" charset="0"/>
                <a:cs typeface="Arial" pitchFamily="34" charset="0"/>
              </a:rPr>
              <a:t>V</a:t>
            </a:r>
            <a:r>
              <a:rPr lang="fr-FR" sz="2000" b="1" u="sng" dirty="0" smtClean="0">
                <a:latin typeface="Arial" pitchFamily="34" charset="0"/>
                <a:cs typeface="Arial" pitchFamily="34" charset="0"/>
              </a:rPr>
              <a:t>: Test :</a:t>
            </a:r>
            <a:endParaRPr lang="fr-FR" sz="1600" b="1" dirty="0">
              <a:latin typeface="Arial" pitchFamily="34" charset="0"/>
              <a:cs typeface="Arial" pitchFamily="34" charset="0"/>
            </a:endParaRPr>
          </a:p>
        </p:txBody>
      </p:sp>
      <p:sp>
        <p:nvSpPr>
          <p:cNvPr id="65" name="Rectangle 64"/>
          <p:cNvSpPr/>
          <p:nvPr/>
        </p:nvSpPr>
        <p:spPr>
          <a:xfrm>
            <a:off x="547936" y="3322539"/>
            <a:ext cx="8437476" cy="1815882"/>
          </a:xfrm>
          <a:prstGeom prst="rect">
            <a:avLst/>
          </a:prstGeom>
        </p:spPr>
        <p:txBody>
          <a:bodyPr wrap="square">
            <a:spAutoFit/>
          </a:bodyPr>
          <a:lstStyle/>
          <a:p>
            <a:r>
              <a:rPr lang="fr-FR" sz="1600" b="1" dirty="0" smtClean="0">
                <a:latin typeface="Arial" pitchFamily="34" charset="0"/>
                <a:cs typeface="Arial" pitchFamily="34" charset="0"/>
              </a:rPr>
              <a:t>-  On commencera par les vérifications visuelles sous tension, plus facile, plus </a:t>
            </a:r>
            <a:r>
              <a:rPr lang="fr-FR" sz="1600" b="1" dirty="0" smtClean="0">
                <a:latin typeface="Arial" pitchFamily="34" charset="0"/>
                <a:cs typeface="Arial" pitchFamily="34" charset="0"/>
              </a:rPr>
              <a:t>rapides. Elles </a:t>
            </a:r>
            <a:r>
              <a:rPr lang="fr-FR" sz="1600" b="1" dirty="0" smtClean="0">
                <a:latin typeface="Arial" pitchFamily="34" charset="0"/>
                <a:cs typeface="Arial" pitchFamily="34" charset="0"/>
              </a:rPr>
              <a:t>nous donneront tout de suite des indications sur ce qu’il faudra faire comme mesures. </a:t>
            </a:r>
          </a:p>
          <a:p>
            <a:r>
              <a:rPr lang="fr-FR" sz="1600" b="1" dirty="0" smtClean="0">
                <a:latin typeface="Arial" pitchFamily="34" charset="0"/>
                <a:cs typeface="Arial" pitchFamily="34" charset="0"/>
              </a:rPr>
              <a:t>-  Dans les mesures sous tension prévues on effectue celles qui seront validées par les tests visuels.</a:t>
            </a:r>
          </a:p>
          <a:p>
            <a:r>
              <a:rPr lang="fr-FR" sz="1600" b="1" dirty="0" smtClean="0">
                <a:latin typeface="Arial" pitchFamily="34" charset="0"/>
                <a:cs typeface="Arial" pitchFamily="34" charset="0"/>
              </a:rPr>
              <a:t>-  Si il est nécessaire de terminer par un test hors tension, il sera fait après consignation, ce qui de toute façon sera nécessaire pour la réparation.</a:t>
            </a:r>
          </a:p>
        </p:txBody>
      </p:sp>
      <p:sp>
        <p:nvSpPr>
          <p:cNvPr id="67" name="Rectangle 66"/>
          <p:cNvSpPr/>
          <p:nvPr/>
        </p:nvSpPr>
        <p:spPr>
          <a:xfrm>
            <a:off x="547936" y="1793415"/>
            <a:ext cx="8437476" cy="1323439"/>
          </a:xfrm>
          <a:prstGeom prst="rect">
            <a:avLst/>
          </a:prstGeom>
        </p:spPr>
        <p:txBody>
          <a:bodyPr wrap="square">
            <a:spAutoFit/>
          </a:bodyPr>
          <a:lstStyle/>
          <a:p>
            <a:r>
              <a:rPr lang="fr-FR" sz="1600" b="1" dirty="0" smtClean="0">
                <a:latin typeface="Arial" pitchFamily="34" charset="0"/>
                <a:cs typeface="Arial" pitchFamily="34" charset="0"/>
              </a:rPr>
              <a:t>-  Il faudra utiliser à ce niveau toutes les précautions nécessaire pour </a:t>
            </a:r>
            <a:r>
              <a:rPr lang="fr-FR" sz="1600" b="1" dirty="0" smtClean="0">
                <a:latin typeface="Arial" pitchFamily="34" charset="0"/>
                <a:cs typeface="Arial" pitchFamily="34" charset="0"/>
              </a:rPr>
              <a:t>assurer </a:t>
            </a:r>
            <a:r>
              <a:rPr lang="fr-FR" sz="1600" b="1" dirty="0" smtClean="0">
                <a:latin typeface="Arial" pitchFamily="34" charset="0"/>
                <a:cs typeface="Arial" pitchFamily="34" charset="0"/>
              </a:rPr>
              <a:t>sa propre sécurité et la sécurité des personnes environnantes.</a:t>
            </a:r>
          </a:p>
          <a:p>
            <a:pPr marL="285750" indent="-285750">
              <a:buFontTx/>
              <a:buChar char="-"/>
            </a:pPr>
            <a:r>
              <a:rPr lang="fr-FR" sz="1600" b="1" dirty="0" smtClean="0">
                <a:latin typeface="Arial" pitchFamily="34" charset="0"/>
                <a:cs typeface="Arial" pitchFamily="34" charset="0"/>
              </a:rPr>
              <a:t>Utilisation des EPI, EPC.</a:t>
            </a:r>
          </a:p>
          <a:p>
            <a:pPr marL="285750" indent="-285750">
              <a:buFontTx/>
              <a:buChar char="-"/>
            </a:pPr>
            <a:r>
              <a:rPr lang="fr-FR" sz="1600" b="1" dirty="0" smtClean="0">
                <a:latin typeface="Arial" pitchFamily="34" charset="0"/>
                <a:cs typeface="Arial" pitchFamily="34" charset="0"/>
              </a:rPr>
              <a:t>Il faudra détailler l’intervention, et compléter le tableau précédent avec les résultats constatés.</a:t>
            </a:r>
            <a:endParaRPr lang="fr-FR" sz="1600" b="1" dirty="0">
              <a:latin typeface="Arial" pitchFamily="34" charset="0"/>
              <a:cs typeface="Arial" pitchFamily="34" charset="0"/>
            </a:endParaRPr>
          </a:p>
        </p:txBody>
      </p:sp>
      <p:sp>
        <p:nvSpPr>
          <p:cNvPr id="68" name="Rectangle 67"/>
          <p:cNvSpPr/>
          <p:nvPr/>
        </p:nvSpPr>
        <p:spPr>
          <a:xfrm>
            <a:off x="611560" y="5436513"/>
            <a:ext cx="8437476" cy="584775"/>
          </a:xfrm>
          <a:prstGeom prst="rect">
            <a:avLst/>
          </a:prstGeom>
        </p:spPr>
        <p:txBody>
          <a:bodyPr wrap="square">
            <a:spAutoFit/>
          </a:bodyPr>
          <a:lstStyle/>
          <a:p>
            <a:r>
              <a:rPr lang="fr-FR" sz="1600" b="1" dirty="0" smtClean="0">
                <a:latin typeface="Arial" pitchFamily="34" charset="0"/>
                <a:cs typeface="Arial" pitchFamily="34" charset="0"/>
              </a:rPr>
              <a:t>-  La panne sera mise en évidence par la comparaison entre les deux dernières colonnes du tableau au niveau des mesures. </a:t>
            </a:r>
            <a:endParaRPr lang="fr-FR" sz="1600" b="1" dirty="0">
              <a:latin typeface="Arial" pitchFamily="34" charset="0"/>
              <a:cs typeface="Arial" pitchFamily="34" charset="0"/>
            </a:endParaRPr>
          </a:p>
        </p:txBody>
      </p:sp>
      <p:sp>
        <p:nvSpPr>
          <p:cNvPr id="16" name="Rectangle 15"/>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17" name="Rectangle 16"/>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18" name="Rectangle 17"/>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19" name="Rectangle 18"/>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Tree>
    <p:extLst>
      <p:ext uri="{BB962C8B-B14F-4D97-AF65-F5344CB8AC3E}">
        <p14:creationId xmlns:p14="http://schemas.microsoft.com/office/powerpoint/2010/main" val="329576769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childTnLst>
                          </p:cTn>
                        </p:par>
                        <p:par>
                          <p:cTn id="8" fill="hold">
                            <p:stCondLst>
                              <p:cond delay="1975"/>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67"/>
                                        </p:tgtEl>
                                        <p:attrNameLst>
                                          <p:attrName>style.visibility</p:attrName>
                                        </p:attrNameLst>
                                      </p:cBhvr>
                                      <p:to>
                                        <p:strVal val="visible"/>
                                      </p:to>
                                    </p:set>
                                    <p:animEffect transition="in" filter="fade">
                                      <p:cBhvr>
                                        <p:cTn id="11" dur="750"/>
                                        <p:tgtEl>
                                          <p:spTgt spid="67"/>
                                        </p:tgtEl>
                                      </p:cBhvr>
                                    </p:animEffect>
                                  </p:childTnLst>
                                </p:cTn>
                              </p:par>
                            </p:childTnLst>
                          </p:cTn>
                        </p:par>
                        <p:par>
                          <p:cTn id="12" fill="hold">
                            <p:stCondLst>
                              <p:cond delay="69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65"/>
                                        </p:tgtEl>
                                        <p:attrNameLst>
                                          <p:attrName>style.visibility</p:attrName>
                                        </p:attrNameLst>
                                      </p:cBhvr>
                                      <p:to>
                                        <p:strVal val="visible"/>
                                      </p:to>
                                    </p:set>
                                    <p:animEffect transition="in" filter="fade">
                                      <p:cBhvr>
                                        <p:cTn id="15" dur="750"/>
                                        <p:tgtEl>
                                          <p:spTgt spid="65"/>
                                        </p:tgtEl>
                                      </p:cBhvr>
                                    </p:animEffect>
                                  </p:childTnLst>
                                </p:cTn>
                              </p:par>
                            </p:childTnLst>
                          </p:cTn>
                        </p:par>
                        <p:par>
                          <p:cTn id="16" fill="hold">
                            <p:stCondLst>
                              <p:cond delay="14625"/>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68"/>
                                        </p:tgtEl>
                                        <p:attrNameLst>
                                          <p:attrName>style.visibility</p:attrName>
                                        </p:attrNameLst>
                                      </p:cBhvr>
                                      <p:to>
                                        <p:strVal val="visible"/>
                                      </p:to>
                                    </p:set>
                                    <p:animEffect transition="in" filter="fade">
                                      <p:cBhvr>
                                        <p:cTn id="19" dur="75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67" grpId="0"/>
      <p:bldP spid="6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4180648" y="4509120"/>
            <a:ext cx="1840097" cy="2348880"/>
            <a:chOff x="4180648" y="4509120"/>
            <a:chExt cx="1840097" cy="2348880"/>
          </a:xfrm>
        </p:grpSpPr>
        <p:grpSp>
          <p:nvGrpSpPr>
            <p:cNvPr id="9" name="Groupe 8"/>
            <p:cNvGrpSpPr/>
            <p:nvPr/>
          </p:nvGrpSpPr>
          <p:grpSpPr>
            <a:xfrm>
              <a:off x="4180648" y="4509120"/>
              <a:ext cx="1840097" cy="2348880"/>
              <a:chOff x="4180648" y="450912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4180648" y="4509120"/>
                <a:ext cx="1840097" cy="2348880"/>
              </a:xfrm>
              <a:prstGeom prst="rect">
                <a:avLst/>
              </a:prstGeom>
            </p:spPr>
          </p:pic>
          <p:sp>
            <p:nvSpPr>
              <p:cNvPr id="114" name="ZoneTexte 113"/>
              <p:cNvSpPr txBox="1"/>
              <p:nvPr/>
            </p:nvSpPr>
            <p:spPr>
              <a:xfrm rot="21049589">
                <a:off x="4601296" y="479074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a:t>
                </a:r>
                <a:endParaRPr lang="fr-FR" dirty="0"/>
              </a:p>
            </p:txBody>
          </p:sp>
        </p:grpSp>
        <p:sp>
          <p:nvSpPr>
            <p:cNvPr id="115" name="ZoneTexte 114"/>
            <p:cNvSpPr txBox="1"/>
            <p:nvPr/>
          </p:nvSpPr>
          <p:spPr>
            <a:xfrm rot="21049589">
              <a:off x="4746624" y="5611641"/>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rPr>
                <a:t>V</a:t>
              </a:r>
              <a:endParaRPr lang="fr-FR" sz="1600" b="1" dirty="0">
                <a:solidFill>
                  <a:schemeClr val="bg1"/>
                </a:solidFill>
              </a:endParaRPr>
            </a:p>
          </p:txBody>
        </p:sp>
      </p:grpSp>
      <p:grpSp>
        <p:nvGrpSpPr>
          <p:cNvPr id="18" name="Groupe 17"/>
          <p:cNvGrpSpPr/>
          <p:nvPr/>
        </p:nvGrpSpPr>
        <p:grpSpPr>
          <a:xfrm>
            <a:off x="6722492" y="1877530"/>
            <a:ext cx="2386012" cy="4888197"/>
            <a:chOff x="5097463" y="380716"/>
            <a:chExt cx="2386012" cy="4888197"/>
          </a:xfrm>
        </p:grpSpPr>
        <p:sp>
          <p:nvSpPr>
            <p:cNvPr id="19" name="Rectangle 116"/>
            <p:cNvSpPr>
              <a:spLocks noChangeArrowheads="1"/>
            </p:cNvSpPr>
            <p:nvPr/>
          </p:nvSpPr>
          <p:spPr bwMode="auto">
            <a:xfrm>
              <a:off x="6462713" y="3541713"/>
              <a:ext cx="841375" cy="652462"/>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0" name="Line 119"/>
            <p:cNvSpPr>
              <a:spLocks noChangeShapeType="1"/>
            </p:cNvSpPr>
            <p:nvPr/>
          </p:nvSpPr>
          <p:spPr bwMode="auto">
            <a:xfrm rot="5400000">
              <a:off x="6471444" y="-383381"/>
              <a:ext cx="0" cy="1947862"/>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1" name="Line 120"/>
            <p:cNvSpPr>
              <a:spLocks noChangeShapeType="1"/>
            </p:cNvSpPr>
            <p:nvPr/>
          </p:nvSpPr>
          <p:spPr bwMode="auto">
            <a:xfrm rot="5400000">
              <a:off x="6471444" y="4104482"/>
              <a:ext cx="0" cy="1947862"/>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2" name="Line 121"/>
            <p:cNvSpPr>
              <a:spLocks noChangeShapeType="1"/>
            </p:cNvSpPr>
            <p:nvPr/>
          </p:nvSpPr>
          <p:spPr bwMode="auto">
            <a:xfrm rot="5400000">
              <a:off x="4228306" y="2836069"/>
              <a:ext cx="4491038" cy="0"/>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23" name="Group 125"/>
            <p:cNvGrpSpPr>
              <a:grpSpLocks/>
            </p:cNvGrpSpPr>
            <p:nvPr/>
          </p:nvGrpSpPr>
          <p:grpSpPr bwMode="auto">
            <a:xfrm>
              <a:off x="5921375" y="422275"/>
              <a:ext cx="317500" cy="406400"/>
              <a:chOff x="1872" y="3552"/>
              <a:chExt cx="192" cy="240"/>
            </a:xfrm>
          </p:grpSpPr>
          <p:sp useBgFill="1">
            <p:nvSpPr>
              <p:cNvPr id="91" name="Oval 126"/>
              <p:cNvSpPr>
                <a:spLocks noChangeArrowheads="1"/>
              </p:cNvSpPr>
              <p:nvPr/>
            </p:nvSpPr>
            <p:spPr bwMode="auto">
              <a:xfrm>
                <a:off x="1872" y="3552"/>
                <a:ext cx="192" cy="240"/>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useBgFill="1">
            <p:nvSpPr>
              <p:cNvPr id="92" name="Line 127"/>
              <p:cNvSpPr>
                <a:spLocks noChangeShapeType="1"/>
              </p:cNvSpPr>
              <p:nvPr/>
            </p:nvSpPr>
            <p:spPr bwMode="auto">
              <a:xfrm flipH="1">
                <a:off x="1872" y="3648"/>
                <a:ext cx="192" cy="96"/>
              </a:xfrm>
              <a:prstGeom prst="line">
                <a:avLst/>
              </a:prstGeom>
              <a:ln w="38100">
                <a:solidFill>
                  <a:srgbClr val="000808"/>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24" name="Line 128"/>
            <p:cNvSpPr>
              <a:spLocks noChangeShapeType="1"/>
            </p:cNvSpPr>
            <p:nvPr/>
          </p:nvSpPr>
          <p:spPr bwMode="auto">
            <a:xfrm rot="16200000" flipH="1">
              <a:off x="5934869" y="816769"/>
              <a:ext cx="363538"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25" name="Group 129"/>
            <p:cNvGrpSpPr>
              <a:grpSpLocks/>
            </p:cNvGrpSpPr>
            <p:nvPr/>
          </p:nvGrpSpPr>
          <p:grpSpPr bwMode="auto">
            <a:xfrm>
              <a:off x="5975350" y="860425"/>
              <a:ext cx="254000" cy="219075"/>
              <a:chOff x="912" y="1392"/>
              <a:chExt cx="192" cy="144"/>
            </a:xfrm>
          </p:grpSpPr>
          <p:sp>
            <p:nvSpPr>
              <p:cNvPr id="89" name="Line 130"/>
              <p:cNvSpPr>
                <a:spLocks noChangeShapeType="1"/>
              </p:cNvSpPr>
              <p:nvPr/>
            </p:nvSpPr>
            <p:spPr bwMode="auto">
              <a:xfrm flipH="1">
                <a:off x="912" y="1440"/>
                <a:ext cx="144" cy="96"/>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90" name="Oval 131"/>
              <p:cNvSpPr>
                <a:spLocks noChangeArrowheads="1"/>
              </p:cNvSpPr>
              <p:nvPr/>
            </p:nvSpPr>
            <p:spPr bwMode="auto">
              <a:xfrm>
                <a:off x="1056" y="1392"/>
                <a:ext cx="48" cy="48"/>
              </a:xfrm>
              <a:prstGeom prst="ellipse">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26" name="Rectangle 132"/>
            <p:cNvSpPr>
              <a:spLocks noChangeArrowheads="1"/>
            </p:cNvSpPr>
            <p:nvPr/>
          </p:nvSpPr>
          <p:spPr bwMode="auto">
            <a:xfrm>
              <a:off x="5544113" y="804817"/>
              <a:ext cx="407987"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dirty="0">
                  <a:solidFill>
                    <a:srgbClr val="000808"/>
                  </a:solidFill>
                  <a:effectLst>
                    <a:outerShdw blurRad="38100" dist="38100" dir="2700000" algn="tl">
                      <a:srgbClr val="C0C0C0"/>
                    </a:outerShdw>
                  </a:effectLst>
                </a:rPr>
                <a:t>- Q1</a:t>
              </a:r>
            </a:p>
          </p:txBody>
        </p:sp>
        <p:sp>
          <p:nvSpPr>
            <p:cNvPr id="27" name="Rectangle 133"/>
            <p:cNvSpPr>
              <a:spLocks noChangeArrowheads="1"/>
            </p:cNvSpPr>
            <p:nvPr/>
          </p:nvSpPr>
          <p:spPr bwMode="auto">
            <a:xfrm>
              <a:off x="5160963" y="663575"/>
              <a:ext cx="373062"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F1</a:t>
              </a:r>
            </a:p>
          </p:txBody>
        </p:sp>
        <p:sp>
          <p:nvSpPr>
            <p:cNvPr id="28" name="Rectangle 117"/>
            <p:cNvSpPr>
              <a:spLocks noChangeArrowheads="1"/>
            </p:cNvSpPr>
            <p:nvPr/>
          </p:nvSpPr>
          <p:spPr bwMode="auto">
            <a:xfrm>
              <a:off x="5287963" y="5097463"/>
              <a:ext cx="111125"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100" b="1">
                  <a:solidFill>
                    <a:srgbClr val="000808"/>
                  </a:solidFill>
                  <a:effectLst>
                    <a:outerShdw blurRad="38100" dist="38100" dir="2700000" algn="tl">
                      <a:srgbClr val="C0C0C0"/>
                    </a:outerShdw>
                  </a:effectLst>
                </a:rPr>
                <a:t>N</a:t>
              </a:r>
            </a:p>
          </p:txBody>
        </p:sp>
        <p:sp>
          <p:nvSpPr>
            <p:cNvPr id="29" name="Rectangle 118"/>
            <p:cNvSpPr>
              <a:spLocks noChangeArrowheads="1"/>
            </p:cNvSpPr>
            <p:nvPr/>
          </p:nvSpPr>
          <p:spPr bwMode="auto">
            <a:xfrm>
              <a:off x="5526088" y="533400"/>
              <a:ext cx="317500" cy="119063"/>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0" name="Rectangle 122"/>
            <p:cNvSpPr>
              <a:spLocks noChangeArrowheads="1"/>
            </p:cNvSpPr>
            <p:nvPr/>
          </p:nvSpPr>
          <p:spPr bwMode="auto">
            <a:xfrm>
              <a:off x="5097463" y="446088"/>
              <a:ext cx="18415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100" b="1">
                  <a:solidFill>
                    <a:srgbClr val="000808"/>
                  </a:solidFill>
                  <a:effectLst>
                    <a:outerShdw blurRad="38100" dist="38100" dir="2700000" algn="tl">
                      <a:srgbClr val="C0C0C0"/>
                    </a:outerShdw>
                  </a:effectLst>
                </a:rPr>
                <a:t>Ph</a:t>
              </a:r>
            </a:p>
          </p:txBody>
        </p:sp>
        <p:sp>
          <p:nvSpPr>
            <p:cNvPr id="31" name="Line 134"/>
            <p:cNvSpPr>
              <a:spLocks noChangeShapeType="1"/>
            </p:cNvSpPr>
            <p:nvPr/>
          </p:nvSpPr>
          <p:spPr bwMode="auto">
            <a:xfrm>
              <a:off x="5589588" y="4978400"/>
              <a:ext cx="0" cy="238125"/>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2" name="Line 135"/>
            <p:cNvSpPr>
              <a:spLocks noChangeShapeType="1"/>
            </p:cNvSpPr>
            <p:nvPr/>
          </p:nvSpPr>
          <p:spPr bwMode="auto">
            <a:xfrm>
              <a:off x="5843588" y="4978400"/>
              <a:ext cx="0" cy="238125"/>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3" name="Rectangle 138"/>
            <p:cNvSpPr>
              <a:spLocks noChangeArrowheads="1"/>
            </p:cNvSpPr>
            <p:nvPr/>
          </p:nvSpPr>
          <p:spPr bwMode="auto">
            <a:xfrm rot="16200000">
              <a:off x="6240462" y="2736851"/>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a:solidFill>
                    <a:srgbClr val="000000"/>
                  </a:solidFill>
                  <a:effectLst>
                    <a:outerShdw blurRad="38100" dist="38100" dir="2700000" algn="tl">
                      <a:srgbClr val="C0C0C0"/>
                    </a:outerShdw>
                  </a:effectLst>
                  <a:latin typeface="Times New Roman" pitchFamily="18" charset="0"/>
                </a:rPr>
                <a:t>11</a:t>
              </a:r>
            </a:p>
          </p:txBody>
        </p:sp>
        <p:sp useBgFill="1">
          <p:nvSpPr>
            <p:cNvPr id="34" name="Oval 140"/>
            <p:cNvSpPr>
              <a:spLocks noChangeArrowheads="1"/>
            </p:cNvSpPr>
            <p:nvPr/>
          </p:nvSpPr>
          <p:spPr bwMode="auto">
            <a:xfrm>
              <a:off x="6403975" y="3005138"/>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5" name="Line 141"/>
            <p:cNvSpPr>
              <a:spLocks noChangeShapeType="1"/>
            </p:cNvSpPr>
            <p:nvPr/>
          </p:nvSpPr>
          <p:spPr bwMode="auto">
            <a:xfrm flipH="1">
              <a:off x="6459538" y="2971800"/>
              <a:ext cx="87312" cy="38893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6" name="Line 142"/>
            <p:cNvSpPr>
              <a:spLocks noChangeShapeType="1"/>
            </p:cNvSpPr>
            <p:nvPr/>
          </p:nvSpPr>
          <p:spPr bwMode="auto">
            <a:xfrm>
              <a:off x="6457950" y="3006725"/>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7" name="Rectangle 143"/>
            <p:cNvSpPr>
              <a:spLocks noChangeArrowheads="1"/>
            </p:cNvSpPr>
            <p:nvPr/>
          </p:nvSpPr>
          <p:spPr bwMode="auto">
            <a:xfrm rot="16200000">
              <a:off x="6229350" y="3386138"/>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12</a:t>
              </a:r>
            </a:p>
          </p:txBody>
        </p:sp>
        <p:sp>
          <p:nvSpPr>
            <p:cNvPr id="38" name="Line 144"/>
            <p:cNvSpPr>
              <a:spLocks noChangeShapeType="1"/>
            </p:cNvSpPr>
            <p:nvPr/>
          </p:nvSpPr>
          <p:spPr bwMode="auto">
            <a:xfrm flipH="1">
              <a:off x="6154738" y="312420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9" name="Freeform 145"/>
            <p:cNvSpPr>
              <a:spLocks/>
            </p:cNvSpPr>
            <p:nvPr/>
          </p:nvSpPr>
          <p:spPr bwMode="auto">
            <a:xfrm>
              <a:off x="6127750" y="2974975"/>
              <a:ext cx="127000" cy="296863"/>
            </a:xfrm>
            <a:custGeom>
              <a:avLst/>
              <a:gdLst>
                <a:gd name="T0" fmla="*/ 96 w 96"/>
                <a:gd name="T1" fmla="*/ 0 h 240"/>
                <a:gd name="T2" fmla="*/ 0 w 96"/>
                <a:gd name="T3" fmla="*/ 0 h 240"/>
                <a:gd name="T4" fmla="*/ 0 w 96"/>
                <a:gd name="T5" fmla="*/ 240 h 240"/>
                <a:gd name="T6" fmla="*/ 96 w 96"/>
                <a:gd name="T7" fmla="*/ 240 h 240"/>
              </a:gdLst>
              <a:ahLst/>
              <a:cxnLst>
                <a:cxn ang="0">
                  <a:pos x="T0" y="T1"/>
                </a:cxn>
                <a:cxn ang="0">
                  <a:pos x="T2" y="T3"/>
                </a:cxn>
                <a:cxn ang="0">
                  <a:pos x="T4" y="T5"/>
                </a:cxn>
                <a:cxn ang="0">
                  <a:pos x="T6" y="T7"/>
                </a:cxn>
              </a:cxnLst>
              <a:rect l="0" t="0" r="r" b="b"/>
              <a:pathLst>
                <a:path w="96" h="240">
                  <a:moveTo>
                    <a:pt x="96" y="0"/>
                  </a:moveTo>
                  <a:lnTo>
                    <a:pt x="0" y="0"/>
                  </a:lnTo>
                  <a:lnTo>
                    <a:pt x="0" y="240"/>
                  </a:lnTo>
                  <a:lnTo>
                    <a:pt x="96" y="24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0" name="Rectangle 146"/>
            <p:cNvSpPr>
              <a:spLocks noChangeArrowheads="1"/>
            </p:cNvSpPr>
            <p:nvPr/>
          </p:nvSpPr>
          <p:spPr bwMode="auto">
            <a:xfrm>
              <a:off x="5530850" y="3009900"/>
              <a:ext cx="3825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S2</a:t>
              </a:r>
            </a:p>
          </p:txBody>
        </p:sp>
        <p:sp>
          <p:nvSpPr>
            <p:cNvPr id="41" name="Rectangle 148"/>
            <p:cNvSpPr>
              <a:spLocks noChangeArrowheads="1"/>
            </p:cNvSpPr>
            <p:nvPr/>
          </p:nvSpPr>
          <p:spPr bwMode="auto">
            <a:xfrm rot="16200000">
              <a:off x="6257925" y="1882776"/>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11</a:t>
              </a:r>
            </a:p>
          </p:txBody>
        </p:sp>
        <p:sp useBgFill="1">
          <p:nvSpPr>
            <p:cNvPr id="42" name="Oval 150"/>
            <p:cNvSpPr>
              <a:spLocks noChangeArrowheads="1"/>
            </p:cNvSpPr>
            <p:nvPr/>
          </p:nvSpPr>
          <p:spPr bwMode="auto">
            <a:xfrm>
              <a:off x="6415088" y="2049463"/>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3" name="Line 151"/>
            <p:cNvSpPr>
              <a:spLocks noChangeShapeType="1"/>
            </p:cNvSpPr>
            <p:nvPr/>
          </p:nvSpPr>
          <p:spPr bwMode="auto">
            <a:xfrm flipH="1">
              <a:off x="6470650" y="2016125"/>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4" name="Line 152"/>
            <p:cNvSpPr>
              <a:spLocks noChangeShapeType="1"/>
            </p:cNvSpPr>
            <p:nvPr/>
          </p:nvSpPr>
          <p:spPr bwMode="auto">
            <a:xfrm>
              <a:off x="6469063" y="2051050"/>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5" name="Rectangle 153"/>
            <p:cNvSpPr>
              <a:spLocks noChangeArrowheads="1"/>
            </p:cNvSpPr>
            <p:nvPr/>
          </p:nvSpPr>
          <p:spPr bwMode="auto">
            <a:xfrm rot="16200000">
              <a:off x="6242050" y="2430463"/>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12</a:t>
              </a:r>
            </a:p>
          </p:txBody>
        </p:sp>
        <p:sp>
          <p:nvSpPr>
            <p:cNvPr id="46" name="Line 154"/>
            <p:cNvSpPr>
              <a:spLocks noChangeShapeType="1"/>
            </p:cNvSpPr>
            <p:nvPr/>
          </p:nvSpPr>
          <p:spPr bwMode="auto">
            <a:xfrm flipH="1">
              <a:off x="6165850" y="2166938"/>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7" name="Rectangle 155"/>
            <p:cNvSpPr>
              <a:spLocks noChangeArrowheads="1"/>
            </p:cNvSpPr>
            <p:nvPr/>
          </p:nvSpPr>
          <p:spPr bwMode="auto">
            <a:xfrm>
              <a:off x="5467350" y="2016125"/>
              <a:ext cx="3825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S3</a:t>
              </a:r>
            </a:p>
          </p:txBody>
        </p:sp>
        <p:grpSp>
          <p:nvGrpSpPr>
            <p:cNvPr id="48" name="Group 156"/>
            <p:cNvGrpSpPr>
              <a:grpSpLocks/>
            </p:cNvGrpSpPr>
            <p:nvPr/>
          </p:nvGrpSpPr>
          <p:grpSpPr bwMode="auto">
            <a:xfrm>
              <a:off x="6054725" y="1985963"/>
              <a:ext cx="127000" cy="355600"/>
              <a:chOff x="960" y="1824"/>
              <a:chExt cx="96" cy="288"/>
            </a:xfrm>
          </p:grpSpPr>
          <p:grpSp>
            <p:nvGrpSpPr>
              <p:cNvPr id="85" name="Group 157"/>
              <p:cNvGrpSpPr>
                <a:grpSpLocks/>
              </p:cNvGrpSpPr>
              <p:nvPr/>
            </p:nvGrpSpPr>
            <p:grpSpPr bwMode="auto">
              <a:xfrm>
                <a:off x="960" y="1824"/>
                <a:ext cx="96" cy="288"/>
                <a:chOff x="960" y="1824"/>
                <a:chExt cx="96" cy="288"/>
              </a:xfrm>
            </p:grpSpPr>
            <p:sp>
              <p:nvSpPr>
                <p:cNvPr id="87" name="Arc 158"/>
                <p:cNvSpPr>
                  <a:spLocks/>
                </p:cNvSpPr>
                <p:nvPr/>
              </p:nvSpPr>
              <p:spPr bwMode="auto">
                <a:xfrm flipH="1">
                  <a:off x="960" y="1824"/>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88" name="Arc 159"/>
                <p:cNvSpPr>
                  <a:spLocks/>
                </p:cNvSpPr>
                <p:nvPr/>
              </p:nvSpPr>
              <p:spPr bwMode="auto">
                <a:xfrm flipH="1" flipV="1">
                  <a:off x="960" y="1968"/>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86" name="Line 160"/>
              <p:cNvSpPr>
                <a:spLocks noChangeShapeType="1"/>
              </p:cNvSpPr>
              <p:nvPr/>
            </p:nvSpPr>
            <p:spPr bwMode="auto">
              <a:xfrm>
                <a:off x="1056" y="1824"/>
                <a:ext cx="0" cy="288"/>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49" name="Rectangle 162"/>
            <p:cNvSpPr>
              <a:spLocks noChangeArrowheads="1"/>
            </p:cNvSpPr>
            <p:nvPr/>
          </p:nvSpPr>
          <p:spPr bwMode="auto">
            <a:xfrm rot="16200000">
              <a:off x="6261100" y="1036638"/>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95</a:t>
              </a:r>
            </a:p>
          </p:txBody>
        </p:sp>
        <p:sp useBgFill="1">
          <p:nvSpPr>
            <p:cNvPr id="50" name="Oval 164"/>
            <p:cNvSpPr>
              <a:spLocks noChangeArrowheads="1"/>
            </p:cNvSpPr>
            <p:nvPr/>
          </p:nvSpPr>
          <p:spPr bwMode="auto">
            <a:xfrm>
              <a:off x="6418263" y="1219200"/>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1" name="Line 165"/>
            <p:cNvSpPr>
              <a:spLocks noChangeShapeType="1"/>
            </p:cNvSpPr>
            <p:nvPr/>
          </p:nvSpPr>
          <p:spPr bwMode="auto">
            <a:xfrm flipH="1">
              <a:off x="6473825" y="1185863"/>
              <a:ext cx="87313" cy="38893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2" name="Line 166"/>
            <p:cNvSpPr>
              <a:spLocks noChangeShapeType="1"/>
            </p:cNvSpPr>
            <p:nvPr/>
          </p:nvSpPr>
          <p:spPr bwMode="auto">
            <a:xfrm>
              <a:off x="6472238" y="1220788"/>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3" name="Rectangle 167"/>
            <p:cNvSpPr>
              <a:spLocks noChangeArrowheads="1"/>
            </p:cNvSpPr>
            <p:nvPr/>
          </p:nvSpPr>
          <p:spPr bwMode="auto">
            <a:xfrm rot="16200000">
              <a:off x="6245225" y="1585913"/>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96</a:t>
              </a:r>
            </a:p>
          </p:txBody>
        </p:sp>
        <p:sp>
          <p:nvSpPr>
            <p:cNvPr id="54" name="Line 168"/>
            <p:cNvSpPr>
              <a:spLocks noChangeShapeType="1"/>
            </p:cNvSpPr>
            <p:nvPr/>
          </p:nvSpPr>
          <p:spPr bwMode="auto">
            <a:xfrm flipH="1">
              <a:off x="6169025" y="1336675"/>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5" name="Rectangle 169"/>
            <p:cNvSpPr>
              <a:spLocks noChangeArrowheads="1"/>
            </p:cNvSpPr>
            <p:nvPr/>
          </p:nvSpPr>
          <p:spPr bwMode="auto">
            <a:xfrm>
              <a:off x="5470525" y="1184275"/>
              <a:ext cx="373063"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F2</a:t>
              </a:r>
            </a:p>
          </p:txBody>
        </p:sp>
        <p:sp>
          <p:nvSpPr>
            <p:cNvPr id="56" name="Freeform 170"/>
            <p:cNvSpPr>
              <a:spLocks/>
            </p:cNvSpPr>
            <p:nvPr/>
          </p:nvSpPr>
          <p:spPr bwMode="auto">
            <a:xfrm>
              <a:off x="5994400" y="1333500"/>
              <a:ext cx="206375" cy="123825"/>
            </a:xfrm>
            <a:custGeom>
              <a:avLst/>
              <a:gdLst>
                <a:gd name="T0" fmla="*/ 156 w 156"/>
                <a:gd name="T1" fmla="*/ 0 h 100"/>
                <a:gd name="T2" fmla="*/ 0 w 156"/>
                <a:gd name="T3" fmla="*/ 0 h 100"/>
                <a:gd name="T4" fmla="*/ 0 w 156"/>
                <a:gd name="T5" fmla="*/ 100 h 100"/>
              </a:gdLst>
              <a:ahLst/>
              <a:cxnLst>
                <a:cxn ang="0">
                  <a:pos x="T0" y="T1"/>
                </a:cxn>
                <a:cxn ang="0">
                  <a:pos x="T2" y="T3"/>
                </a:cxn>
                <a:cxn ang="0">
                  <a:pos x="T4" y="T5"/>
                </a:cxn>
              </a:cxnLst>
              <a:rect l="0" t="0" r="r" b="b"/>
              <a:pathLst>
                <a:path w="156" h="100">
                  <a:moveTo>
                    <a:pt x="156" y="0"/>
                  </a:moveTo>
                  <a:cubicBezTo>
                    <a:pt x="104" y="0"/>
                    <a:pt x="52" y="0"/>
                    <a:pt x="0" y="0"/>
                  </a:cubicBezTo>
                  <a:lnTo>
                    <a:pt x="0" y="10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7" name="Line 171"/>
            <p:cNvSpPr>
              <a:spLocks noChangeShapeType="1"/>
            </p:cNvSpPr>
            <p:nvPr/>
          </p:nvSpPr>
          <p:spPr bwMode="auto">
            <a:xfrm>
              <a:off x="6110288" y="1338263"/>
              <a:ext cx="0" cy="88900"/>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8" name="Rectangle 183"/>
            <p:cNvSpPr>
              <a:spLocks noChangeArrowheads="1"/>
            </p:cNvSpPr>
            <p:nvPr/>
          </p:nvSpPr>
          <p:spPr bwMode="auto">
            <a:xfrm>
              <a:off x="5541963" y="3733800"/>
              <a:ext cx="382587"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S1</a:t>
              </a:r>
            </a:p>
          </p:txBody>
        </p:sp>
        <p:sp useBgFill="1">
          <p:nvSpPr>
            <p:cNvPr id="59" name="Oval 185"/>
            <p:cNvSpPr>
              <a:spLocks noChangeArrowheads="1"/>
            </p:cNvSpPr>
            <p:nvPr/>
          </p:nvSpPr>
          <p:spPr bwMode="auto">
            <a:xfrm rot="5400000">
              <a:off x="6289676" y="3700462"/>
              <a:ext cx="296862" cy="354013"/>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0" name="Line 186"/>
            <p:cNvSpPr>
              <a:spLocks noChangeShapeType="1"/>
            </p:cNvSpPr>
            <p:nvPr/>
          </p:nvSpPr>
          <p:spPr bwMode="auto">
            <a:xfrm rot="5400000" flipH="1">
              <a:off x="6251575" y="3805238"/>
              <a:ext cx="296863" cy="141287"/>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1" name="Line 187"/>
            <p:cNvSpPr>
              <a:spLocks noChangeShapeType="1"/>
            </p:cNvSpPr>
            <p:nvPr/>
          </p:nvSpPr>
          <p:spPr bwMode="auto">
            <a:xfrm flipH="1">
              <a:off x="6113463" y="3911600"/>
              <a:ext cx="315912"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2" name="Freeform 188"/>
            <p:cNvSpPr>
              <a:spLocks/>
            </p:cNvSpPr>
            <p:nvPr/>
          </p:nvSpPr>
          <p:spPr bwMode="auto">
            <a:xfrm>
              <a:off x="6102350" y="3768725"/>
              <a:ext cx="127000" cy="296863"/>
            </a:xfrm>
            <a:custGeom>
              <a:avLst/>
              <a:gdLst>
                <a:gd name="T0" fmla="*/ 96 w 96"/>
                <a:gd name="T1" fmla="*/ 0 h 240"/>
                <a:gd name="T2" fmla="*/ 0 w 96"/>
                <a:gd name="T3" fmla="*/ 0 h 240"/>
                <a:gd name="T4" fmla="*/ 0 w 96"/>
                <a:gd name="T5" fmla="*/ 240 h 240"/>
                <a:gd name="T6" fmla="*/ 96 w 96"/>
                <a:gd name="T7" fmla="*/ 240 h 240"/>
              </a:gdLst>
              <a:ahLst/>
              <a:cxnLst>
                <a:cxn ang="0">
                  <a:pos x="T0" y="T1"/>
                </a:cxn>
                <a:cxn ang="0">
                  <a:pos x="T2" y="T3"/>
                </a:cxn>
                <a:cxn ang="0">
                  <a:pos x="T4" y="T5"/>
                </a:cxn>
                <a:cxn ang="0">
                  <a:pos x="T6" y="T7"/>
                </a:cxn>
              </a:cxnLst>
              <a:rect l="0" t="0" r="r" b="b"/>
              <a:pathLst>
                <a:path w="96" h="240">
                  <a:moveTo>
                    <a:pt x="96" y="0"/>
                  </a:moveTo>
                  <a:lnTo>
                    <a:pt x="0" y="0"/>
                  </a:lnTo>
                  <a:lnTo>
                    <a:pt x="0" y="240"/>
                  </a:lnTo>
                  <a:lnTo>
                    <a:pt x="96" y="24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3" name="Rectangle 181"/>
            <p:cNvSpPr>
              <a:spLocks noChangeArrowheads="1"/>
            </p:cNvSpPr>
            <p:nvPr/>
          </p:nvSpPr>
          <p:spPr bwMode="auto">
            <a:xfrm>
              <a:off x="6477000" y="3675063"/>
              <a:ext cx="5651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KM1</a:t>
              </a:r>
            </a:p>
          </p:txBody>
        </p:sp>
        <p:sp useBgFill="1">
          <p:nvSpPr>
            <p:cNvPr id="64" name="Oval 179"/>
            <p:cNvSpPr>
              <a:spLocks noChangeArrowheads="1"/>
            </p:cNvSpPr>
            <p:nvPr/>
          </p:nvSpPr>
          <p:spPr bwMode="auto">
            <a:xfrm rot="5400000">
              <a:off x="7136607" y="3629819"/>
              <a:ext cx="296862" cy="355600"/>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useBgFill="1">
          <p:nvSpPr>
            <p:cNvPr id="69" name="AutoShape 270"/>
            <p:cNvSpPr>
              <a:spLocks noChangeArrowheads="1"/>
            </p:cNvSpPr>
            <p:nvPr/>
          </p:nvSpPr>
          <p:spPr bwMode="auto">
            <a:xfrm flipH="1">
              <a:off x="7229475" y="3717925"/>
              <a:ext cx="254000" cy="238125"/>
            </a:xfrm>
            <a:prstGeom prst="rtTriangl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70" name="Line 180"/>
            <p:cNvSpPr>
              <a:spLocks noChangeShapeType="1"/>
            </p:cNvSpPr>
            <p:nvPr/>
          </p:nvSpPr>
          <p:spPr bwMode="auto">
            <a:xfrm rot="5400000" flipH="1">
              <a:off x="7088981" y="3736182"/>
              <a:ext cx="295275" cy="141288"/>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71" name="Group 172"/>
            <p:cNvGrpSpPr>
              <a:grpSpLocks/>
            </p:cNvGrpSpPr>
            <p:nvPr/>
          </p:nvGrpSpPr>
          <p:grpSpPr bwMode="auto">
            <a:xfrm>
              <a:off x="5478463" y="4271963"/>
              <a:ext cx="1271587" cy="906462"/>
              <a:chOff x="768" y="3316"/>
              <a:chExt cx="961" cy="734"/>
            </a:xfrm>
          </p:grpSpPr>
          <p:sp useBgFill="1">
            <p:nvSpPr>
              <p:cNvPr id="81" name="Rectangle 173"/>
              <p:cNvSpPr>
                <a:spLocks noChangeArrowheads="1"/>
              </p:cNvSpPr>
              <p:nvPr/>
            </p:nvSpPr>
            <p:spPr bwMode="auto">
              <a:xfrm rot="5400000">
                <a:off x="1429" y="3467"/>
                <a:ext cx="216" cy="385"/>
              </a:xfrm>
              <a:prstGeom prst="rect">
                <a:avLst/>
              </a:prstGeom>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82" name="Rectangle 174"/>
              <p:cNvSpPr>
                <a:spLocks noChangeArrowheads="1"/>
              </p:cNvSpPr>
              <p:nvPr/>
            </p:nvSpPr>
            <p:spPr bwMode="auto">
              <a:xfrm rot="-5400000">
                <a:off x="1281" y="3331"/>
                <a:ext cx="206"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A1</a:t>
                </a:r>
              </a:p>
            </p:txBody>
          </p:sp>
          <p:sp>
            <p:nvSpPr>
              <p:cNvPr id="83" name="Rectangle 175"/>
              <p:cNvSpPr>
                <a:spLocks noChangeArrowheads="1"/>
              </p:cNvSpPr>
              <p:nvPr/>
            </p:nvSpPr>
            <p:spPr bwMode="auto">
              <a:xfrm rot="-5400000">
                <a:off x="1281" y="3859"/>
                <a:ext cx="206"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dirty="0">
                    <a:solidFill>
                      <a:srgbClr val="000808"/>
                    </a:solidFill>
                    <a:effectLst>
                      <a:outerShdw blurRad="38100" dist="38100" dir="2700000" algn="tl">
                        <a:srgbClr val="C0C0C0"/>
                      </a:outerShdw>
                    </a:effectLst>
                  </a:rPr>
                  <a:t>A2</a:t>
                </a:r>
              </a:p>
            </p:txBody>
          </p:sp>
          <p:sp>
            <p:nvSpPr>
              <p:cNvPr id="84" name="Rectangle 176"/>
              <p:cNvSpPr>
                <a:spLocks noChangeArrowheads="1"/>
              </p:cNvSpPr>
              <p:nvPr/>
            </p:nvSpPr>
            <p:spPr bwMode="auto">
              <a:xfrm>
                <a:off x="768" y="3552"/>
                <a:ext cx="427" cy="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KM1</a:t>
                </a:r>
              </a:p>
            </p:txBody>
          </p:sp>
        </p:grpSp>
        <p:sp useBgFill="1">
          <p:nvSpPr>
            <p:cNvPr id="72" name="AutoShape 271"/>
            <p:cNvSpPr>
              <a:spLocks noChangeArrowheads="1"/>
            </p:cNvSpPr>
            <p:nvPr/>
          </p:nvSpPr>
          <p:spPr bwMode="auto">
            <a:xfrm rot="10800000" flipH="1">
              <a:off x="6261100" y="4587875"/>
              <a:ext cx="254000" cy="238125"/>
            </a:xfrm>
            <a:prstGeom prst="rtTriangl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73" name="Rectangle 138"/>
            <p:cNvSpPr>
              <a:spLocks noChangeArrowheads="1"/>
            </p:cNvSpPr>
            <p:nvPr/>
          </p:nvSpPr>
          <p:spPr bwMode="auto">
            <a:xfrm>
              <a:off x="5383213" y="380716"/>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6</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4" name="Rectangle 138"/>
            <p:cNvSpPr>
              <a:spLocks noChangeArrowheads="1"/>
            </p:cNvSpPr>
            <p:nvPr/>
          </p:nvSpPr>
          <p:spPr bwMode="auto">
            <a:xfrm>
              <a:off x="5895594" y="407435"/>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7</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5" name="Rectangle 138"/>
            <p:cNvSpPr>
              <a:spLocks noChangeArrowheads="1"/>
            </p:cNvSpPr>
            <p:nvPr/>
          </p:nvSpPr>
          <p:spPr bwMode="auto">
            <a:xfrm>
              <a:off x="6259762" y="412733"/>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8</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6" name="Rectangle 138"/>
            <p:cNvSpPr>
              <a:spLocks noChangeArrowheads="1"/>
            </p:cNvSpPr>
            <p:nvPr/>
          </p:nvSpPr>
          <p:spPr bwMode="auto">
            <a:xfrm>
              <a:off x="6516654" y="1544888"/>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9</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7" name="Rectangle 138"/>
            <p:cNvSpPr>
              <a:spLocks noChangeArrowheads="1"/>
            </p:cNvSpPr>
            <p:nvPr/>
          </p:nvSpPr>
          <p:spPr bwMode="auto">
            <a:xfrm>
              <a:off x="6516654" y="2403475"/>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10</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8" name="Rectangle 138"/>
            <p:cNvSpPr>
              <a:spLocks noChangeArrowheads="1"/>
            </p:cNvSpPr>
            <p:nvPr/>
          </p:nvSpPr>
          <p:spPr bwMode="auto">
            <a:xfrm>
              <a:off x="6541201" y="3333717"/>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11</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9" name="Rectangle 138"/>
            <p:cNvSpPr>
              <a:spLocks noChangeArrowheads="1"/>
            </p:cNvSpPr>
            <p:nvPr/>
          </p:nvSpPr>
          <p:spPr bwMode="auto">
            <a:xfrm>
              <a:off x="6524625" y="4227213"/>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12</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80" name="Rectangle 138"/>
            <p:cNvSpPr>
              <a:spLocks noChangeArrowheads="1"/>
            </p:cNvSpPr>
            <p:nvPr/>
          </p:nvSpPr>
          <p:spPr bwMode="auto">
            <a:xfrm>
              <a:off x="6516654" y="4879273"/>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2</a:t>
              </a:r>
              <a:endParaRPr lang="fr-FR" sz="1100" b="1" dirty="0">
                <a:solidFill>
                  <a:srgbClr val="000000"/>
                </a:solidFill>
                <a:effectLst>
                  <a:outerShdw blurRad="38100" dist="38100" dir="2700000" algn="tl">
                    <a:srgbClr val="C0C0C0"/>
                  </a:outerShdw>
                </a:effectLst>
                <a:latin typeface="Times New Roman" pitchFamily="18" charset="0"/>
              </a:endParaRPr>
            </a:p>
          </p:txBody>
        </p:sp>
      </p:gr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190552" y="751557"/>
            <a:ext cx="3153005" cy="400110"/>
          </a:xfrm>
          <a:prstGeom prst="rect">
            <a:avLst/>
          </a:prstGeom>
        </p:spPr>
        <p:txBody>
          <a:bodyPr wrap="square">
            <a:spAutoFit/>
          </a:bodyPr>
          <a:lstStyle/>
          <a:p>
            <a:r>
              <a:rPr lang="fr-FR" sz="2000" b="1" u="sng" dirty="0" smtClean="0">
                <a:latin typeface="Arial" pitchFamily="34" charset="0"/>
                <a:cs typeface="Arial" pitchFamily="34" charset="0"/>
              </a:rPr>
              <a:t>Mesures sous tension:</a:t>
            </a:r>
            <a:endParaRPr lang="fr-FR" sz="1600" b="1" dirty="0">
              <a:latin typeface="Arial" pitchFamily="34" charset="0"/>
              <a:cs typeface="Arial" pitchFamily="34" charset="0"/>
            </a:endParaRPr>
          </a:p>
        </p:txBody>
      </p:sp>
      <p:sp>
        <p:nvSpPr>
          <p:cNvPr id="65" name="Rectangle 64"/>
          <p:cNvSpPr/>
          <p:nvPr/>
        </p:nvSpPr>
        <p:spPr>
          <a:xfrm>
            <a:off x="395534" y="1247442"/>
            <a:ext cx="5896046" cy="2062103"/>
          </a:xfrm>
          <a:prstGeom prst="rect">
            <a:avLst/>
          </a:prstGeom>
        </p:spPr>
        <p:txBody>
          <a:bodyPr wrap="square">
            <a:spAutoFit/>
          </a:bodyPr>
          <a:lstStyle/>
          <a:p>
            <a:pPr algn="just"/>
            <a:r>
              <a:rPr lang="fr-FR" sz="1600" b="1" dirty="0" smtClean="0">
                <a:latin typeface="Arial" pitchFamily="34" charset="0"/>
                <a:cs typeface="Arial" pitchFamily="34" charset="0"/>
              </a:rPr>
              <a:t>Les mesures sous tension constituent la plus grande partie des mesures de vérification. Attention à bien choisir son calibre (continu, alternatif, ou, plus sur TRMS). </a:t>
            </a:r>
          </a:p>
          <a:p>
            <a:pPr algn="just"/>
            <a:r>
              <a:rPr lang="fr-FR" sz="1600" b="1" dirty="0" smtClean="0">
                <a:latin typeface="Arial" pitchFamily="34" charset="0"/>
                <a:cs typeface="Arial" pitchFamily="34" charset="0"/>
              </a:rPr>
              <a:t>Plus efficaces plus sures elles nécessitent néanmoins de savoir ce que l’on cherche (valeur attendue). Ne pas oublier que c’est une différence de potentiel que l’on cherche et qu’il doit toujours y avoir un récepteur entre les deux pointes de test.</a:t>
            </a:r>
          </a:p>
        </p:txBody>
      </p:sp>
      <p:sp>
        <p:nvSpPr>
          <p:cNvPr id="7" name="Forme libre 6"/>
          <p:cNvSpPr/>
          <p:nvPr/>
        </p:nvSpPr>
        <p:spPr>
          <a:xfrm>
            <a:off x="5502528" y="6156918"/>
            <a:ext cx="2552700" cy="308919"/>
          </a:xfrm>
          <a:custGeom>
            <a:avLst/>
            <a:gdLst>
              <a:gd name="connsiteX0" fmla="*/ 0 w 2552700"/>
              <a:gd name="connsiteY0" fmla="*/ 53382 h 308919"/>
              <a:gd name="connsiteX1" fmla="*/ 160020 w 2552700"/>
              <a:gd name="connsiteY1" fmla="*/ 42 h 308919"/>
              <a:gd name="connsiteX2" fmla="*/ 739140 w 2552700"/>
              <a:gd name="connsiteY2" fmla="*/ 61002 h 308919"/>
              <a:gd name="connsiteX3" fmla="*/ 1943100 w 2552700"/>
              <a:gd name="connsiteY3" fmla="*/ 304842 h 308919"/>
              <a:gd name="connsiteX4" fmla="*/ 2552700 w 2552700"/>
              <a:gd name="connsiteY4" fmla="*/ 190542 h 308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700" h="308919">
                <a:moveTo>
                  <a:pt x="0" y="53382"/>
                </a:moveTo>
                <a:cubicBezTo>
                  <a:pt x="18415" y="26077"/>
                  <a:pt x="36830" y="-1228"/>
                  <a:pt x="160020" y="42"/>
                </a:cubicBezTo>
                <a:cubicBezTo>
                  <a:pt x="283210" y="1312"/>
                  <a:pt x="441960" y="10202"/>
                  <a:pt x="739140" y="61002"/>
                </a:cubicBezTo>
                <a:cubicBezTo>
                  <a:pt x="1036320" y="111802"/>
                  <a:pt x="1640840" y="283252"/>
                  <a:pt x="1943100" y="304842"/>
                </a:cubicBezTo>
                <a:cubicBezTo>
                  <a:pt x="2245360" y="326432"/>
                  <a:pt x="2399030" y="258487"/>
                  <a:pt x="2552700" y="190542"/>
                </a:cubicBezTo>
              </a:path>
            </a:pathLst>
          </a:custGeom>
          <a:noFill/>
          <a:ln w="38100">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nvSpPr>
        <p:spPr>
          <a:xfrm>
            <a:off x="5708268" y="5706824"/>
            <a:ext cx="2362200" cy="420144"/>
          </a:xfrm>
          <a:custGeom>
            <a:avLst/>
            <a:gdLst>
              <a:gd name="connsiteX0" fmla="*/ 0 w 2362200"/>
              <a:gd name="connsiteY0" fmla="*/ 419656 h 420144"/>
              <a:gd name="connsiteX1" fmla="*/ 144780 w 2362200"/>
              <a:gd name="connsiteY1" fmla="*/ 389176 h 420144"/>
              <a:gd name="connsiteX2" fmla="*/ 662940 w 2362200"/>
              <a:gd name="connsiteY2" fmla="*/ 221536 h 420144"/>
              <a:gd name="connsiteX3" fmla="*/ 1493520 w 2362200"/>
              <a:gd name="connsiteY3" fmla="*/ 556 h 420144"/>
              <a:gd name="connsiteX4" fmla="*/ 2362200 w 2362200"/>
              <a:gd name="connsiteY4" fmla="*/ 290116 h 42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420144">
                <a:moveTo>
                  <a:pt x="0" y="419656"/>
                </a:moveTo>
                <a:cubicBezTo>
                  <a:pt x="17145" y="420926"/>
                  <a:pt x="34290" y="422196"/>
                  <a:pt x="144780" y="389176"/>
                </a:cubicBezTo>
                <a:cubicBezTo>
                  <a:pt x="255270" y="356156"/>
                  <a:pt x="438150" y="286306"/>
                  <a:pt x="662940" y="221536"/>
                </a:cubicBezTo>
                <a:cubicBezTo>
                  <a:pt x="887730" y="156766"/>
                  <a:pt x="1210310" y="-10874"/>
                  <a:pt x="1493520" y="556"/>
                </a:cubicBezTo>
                <a:cubicBezTo>
                  <a:pt x="1776730" y="11986"/>
                  <a:pt x="2069465" y="151051"/>
                  <a:pt x="2362200" y="290116"/>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16"/>
          <p:cNvSpPr/>
          <p:nvPr/>
        </p:nvSpPr>
        <p:spPr>
          <a:xfrm>
            <a:off x="7940928" y="5113020"/>
            <a:ext cx="243840" cy="167640"/>
          </a:xfrm>
          <a:custGeom>
            <a:avLst/>
            <a:gdLst>
              <a:gd name="connsiteX0" fmla="*/ 220980 w 243840"/>
              <a:gd name="connsiteY0" fmla="*/ 0 h 167640"/>
              <a:gd name="connsiteX1" fmla="*/ 0 w 243840"/>
              <a:gd name="connsiteY1" fmla="*/ 167640 h 167640"/>
              <a:gd name="connsiteX2" fmla="*/ 243840 w 243840"/>
              <a:gd name="connsiteY2" fmla="*/ 76200 h 167640"/>
              <a:gd name="connsiteX3" fmla="*/ 243840 w 243840"/>
              <a:gd name="connsiteY3" fmla="*/ 76200 h 167640"/>
            </a:gdLst>
            <a:ahLst/>
            <a:cxnLst>
              <a:cxn ang="0">
                <a:pos x="connsiteX0" y="connsiteY0"/>
              </a:cxn>
              <a:cxn ang="0">
                <a:pos x="connsiteX1" y="connsiteY1"/>
              </a:cxn>
              <a:cxn ang="0">
                <a:pos x="connsiteX2" y="connsiteY2"/>
              </a:cxn>
              <a:cxn ang="0">
                <a:pos x="connsiteX3" y="connsiteY3"/>
              </a:cxn>
            </a:cxnLst>
            <a:rect l="l" t="t" r="r" b="b"/>
            <a:pathLst>
              <a:path w="243840" h="167640">
                <a:moveTo>
                  <a:pt x="220980" y="0"/>
                </a:moveTo>
                <a:lnTo>
                  <a:pt x="0" y="167640"/>
                </a:lnTo>
                <a:lnTo>
                  <a:pt x="243840" y="76200"/>
                </a:lnTo>
                <a:lnTo>
                  <a:pt x="243840" y="76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Forme libre 92"/>
          <p:cNvSpPr/>
          <p:nvPr/>
        </p:nvSpPr>
        <p:spPr>
          <a:xfrm>
            <a:off x="7498968" y="2019300"/>
            <a:ext cx="121920" cy="289560"/>
          </a:xfrm>
          <a:custGeom>
            <a:avLst/>
            <a:gdLst>
              <a:gd name="connsiteX0" fmla="*/ 0 w 121920"/>
              <a:gd name="connsiteY0" fmla="*/ 0 h 289560"/>
              <a:gd name="connsiteX1" fmla="*/ 121920 w 121920"/>
              <a:gd name="connsiteY1" fmla="*/ 289560 h 289560"/>
              <a:gd name="connsiteX2" fmla="*/ 68580 w 121920"/>
              <a:gd name="connsiteY2" fmla="*/ 38100 h 289560"/>
            </a:gdLst>
            <a:ahLst/>
            <a:cxnLst>
              <a:cxn ang="0">
                <a:pos x="connsiteX0" y="connsiteY0"/>
              </a:cxn>
              <a:cxn ang="0">
                <a:pos x="connsiteX1" y="connsiteY1"/>
              </a:cxn>
              <a:cxn ang="0">
                <a:pos x="connsiteX2" y="connsiteY2"/>
              </a:cxn>
            </a:cxnLst>
            <a:rect l="l" t="t" r="r" b="b"/>
            <a:pathLst>
              <a:path w="121920" h="289560">
                <a:moveTo>
                  <a:pt x="0" y="0"/>
                </a:moveTo>
                <a:lnTo>
                  <a:pt x="121920" y="289560"/>
                </a:lnTo>
                <a:lnTo>
                  <a:pt x="68580" y="381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8777798" y="5038527"/>
            <a:ext cx="243840" cy="167640"/>
          </a:xfrm>
          <a:custGeom>
            <a:avLst/>
            <a:gdLst>
              <a:gd name="connsiteX0" fmla="*/ 220980 w 243840"/>
              <a:gd name="connsiteY0" fmla="*/ 0 h 167640"/>
              <a:gd name="connsiteX1" fmla="*/ 0 w 243840"/>
              <a:gd name="connsiteY1" fmla="*/ 167640 h 167640"/>
              <a:gd name="connsiteX2" fmla="*/ 243840 w 243840"/>
              <a:gd name="connsiteY2" fmla="*/ 76200 h 167640"/>
              <a:gd name="connsiteX3" fmla="*/ 243840 w 243840"/>
              <a:gd name="connsiteY3" fmla="*/ 76200 h 167640"/>
            </a:gdLst>
            <a:ahLst/>
            <a:cxnLst>
              <a:cxn ang="0">
                <a:pos x="connsiteX0" y="connsiteY0"/>
              </a:cxn>
              <a:cxn ang="0">
                <a:pos x="connsiteX1" y="connsiteY1"/>
              </a:cxn>
              <a:cxn ang="0">
                <a:pos x="connsiteX2" y="connsiteY2"/>
              </a:cxn>
              <a:cxn ang="0">
                <a:pos x="connsiteX3" y="connsiteY3"/>
              </a:cxn>
            </a:cxnLst>
            <a:rect l="l" t="t" r="r" b="b"/>
            <a:pathLst>
              <a:path w="243840" h="167640">
                <a:moveTo>
                  <a:pt x="220980" y="0"/>
                </a:moveTo>
                <a:lnTo>
                  <a:pt x="0" y="167640"/>
                </a:lnTo>
                <a:lnTo>
                  <a:pt x="243840" y="76200"/>
                </a:lnTo>
                <a:lnTo>
                  <a:pt x="243840" y="76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5708268" y="5478780"/>
            <a:ext cx="3162300" cy="655320"/>
          </a:xfrm>
          <a:custGeom>
            <a:avLst/>
            <a:gdLst>
              <a:gd name="connsiteX0" fmla="*/ 0 w 3162300"/>
              <a:gd name="connsiteY0" fmla="*/ 655320 h 655320"/>
              <a:gd name="connsiteX1" fmla="*/ 502920 w 3162300"/>
              <a:gd name="connsiteY1" fmla="*/ 411480 h 655320"/>
              <a:gd name="connsiteX2" fmla="*/ 1432560 w 3162300"/>
              <a:gd name="connsiteY2" fmla="*/ 68580 h 655320"/>
              <a:gd name="connsiteX3" fmla="*/ 2019300 w 3162300"/>
              <a:gd name="connsiteY3" fmla="*/ 213360 h 655320"/>
              <a:gd name="connsiteX4" fmla="*/ 3162300 w 3162300"/>
              <a:gd name="connsiteY4" fmla="*/ 0 h 655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300" h="655320">
                <a:moveTo>
                  <a:pt x="0" y="655320"/>
                </a:moveTo>
                <a:cubicBezTo>
                  <a:pt x="132080" y="582295"/>
                  <a:pt x="264160" y="509270"/>
                  <a:pt x="502920" y="411480"/>
                </a:cubicBezTo>
                <a:cubicBezTo>
                  <a:pt x="741680" y="313690"/>
                  <a:pt x="1179830" y="101600"/>
                  <a:pt x="1432560" y="68580"/>
                </a:cubicBezTo>
                <a:cubicBezTo>
                  <a:pt x="1685290" y="35560"/>
                  <a:pt x="1731010" y="224790"/>
                  <a:pt x="2019300" y="213360"/>
                </a:cubicBezTo>
                <a:cubicBezTo>
                  <a:pt x="2307590" y="201930"/>
                  <a:pt x="2734945" y="100965"/>
                  <a:pt x="3162300"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Forme libre 99"/>
          <p:cNvSpPr/>
          <p:nvPr/>
        </p:nvSpPr>
        <p:spPr>
          <a:xfrm>
            <a:off x="5685408" y="5475019"/>
            <a:ext cx="2392680" cy="651461"/>
          </a:xfrm>
          <a:custGeom>
            <a:avLst/>
            <a:gdLst>
              <a:gd name="connsiteX0" fmla="*/ 0 w 2392680"/>
              <a:gd name="connsiteY0" fmla="*/ 651461 h 651461"/>
              <a:gd name="connsiteX1" fmla="*/ 403860 w 2392680"/>
              <a:gd name="connsiteY1" fmla="*/ 422861 h 651461"/>
              <a:gd name="connsiteX2" fmla="*/ 1325880 w 2392680"/>
              <a:gd name="connsiteY2" fmla="*/ 26621 h 651461"/>
              <a:gd name="connsiteX3" fmla="*/ 1714500 w 2392680"/>
              <a:gd name="connsiteY3" fmla="*/ 49481 h 651461"/>
              <a:gd name="connsiteX4" fmla="*/ 2087880 w 2392680"/>
              <a:gd name="connsiteY4" fmla="*/ 156161 h 651461"/>
              <a:gd name="connsiteX5" fmla="*/ 2392680 w 2392680"/>
              <a:gd name="connsiteY5" fmla="*/ 110441 h 651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680" h="651461">
                <a:moveTo>
                  <a:pt x="0" y="651461"/>
                </a:moveTo>
                <a:cubicBezTo>
                  <a:pt x="91440" y="589231"/>
                  <a:pt x="182880" y="527001"/>
                  <a:pt x="403860" y="422861"/>
                </a:cubicBezTo>
                <a:cubicBezTo>
                  <a:pt x="624840" y="318721"/>
                  <a:pt x="1107440" y="88851"/>
                  <a:pt x="1325880" y="26621"/>
                </a:cubicBezTo>
                <a:cubicBezTo>
                  <a:pt x="1544320" y="-35609"/>
                  <a:pt x="1587500" y="27891"/>
                  <a:pt x="1714500" y="49481"/>
                </a:cubicBezTo>
                <a:cubicBezTo>
                  <a:pt x="1841500" y="71071"/>
                  <a:pt x="1974850" y="146001"/>
                  <a:pt x="2087880" y="156161"/>
                </a:cubicBezTo>
                <a:cubicBezTo>
                  <a:pt x="2200910" y="166321"/>
                  <a:pt x="2296795" y="138381"/>
                  <a:pt x="2392680" y="110441"/>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Forme libre 100"/>
          <p:cNvSpPr/>
          <p:nvPr/>
        </p:nvSpPr>
        <p:spPr>
          <a:xfrm>
            <a:off x="5677788" y="4978417"/>
            <a:ext cx="2377440" cy="1155683"/>
          </a:xfrm>
          <a:custGeom>
            <a:avLst/>
            <a:gdLst>
              <a:gd name="connsiteX0" fmla="*/ 0 w 2377440"/>
              <a:gd name="connsiteY0" fmla="*/ 1155683 h 1155683"/>
              <a:gd name="connsiteX1" fmla="*/ 1005840 w 2377440"/>
              <a:gd name="connsiteY1" fmla="*/ 378443 h 1155683"/>
              <a:gd name="connsiteX2" fmla="*/ 1577340 w 2377440"/>
              <a:gd name="connsiteY2" fmla="*/ 12683 h 1155683"/>
              <a:gd name="connsiteX3" fmla="*/ 2377440 w 2377440"/>
              <a:gd name="connsiteY3" fmla="*/ 119363 h 1155683"/>
            </a:gdLst>
            <a:ahLst/>
            <a:cxnLst>
              <a:cxn ang="0">
                <a:pos x="connsiteX0" y="connsiteY0"/>
              </a:cxn>
              <a:cxn ang="0">
                <a:pos x="connsiteX1" y="connsiteY1"/>
              </a:cxn>
              <a:cxn ang="0">
                <a:pos x="connsiteX2" y="connsiteY2"/>
              </a:cxn>
              <a:cxn ang="0">
                <a:pos x="connsiteX3" y="connsiteY3"/>
              </a:cxn>
            </a:cxnLst>
            <a:rect l="l" t="t" r="r" b="b"/>
            <a:pathLst>
              <a:path w="2377440" h="1155683">
                <a:moveTo>
                  <a:pt x="0" y="1155683"/>
                </a:moveTo>
                <a:cubicBezTo>
                  <a:pt x="371475" y="862313"/>
                  <a:pt x="742950" y="568943"/>
                  <a:pt x="1005840" y="378443"/>
                </a:cubicBezTo>
                <a:cubicBezTo>
                  <a:pt x="1268730" y="187943"/>
                  <a:pt x="1348740" y="55863"/>
                  <a:pt x="1577340" y="12683"/>
                </a:cubicBezTo>
                <a:cubicBezTo>
                  <a:pt x="1805940" y="-30497"/>
                  <a:pt x="2091690" y="44433"/>
                  <a:pt x="2377440" y="11936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Forme libre 101"/>
          <p:cNvSpPr/>
          <p:nvPr/>
        </p:nvSpPr>
        <p:spPr>
          <a:xfrm>
            <a:off x="5654928" y="4792441"/>
            <a:ext cx="2407920" cy="1326419"/>
          </a:xfrm>
          <a:custGeom>
            <a:avLst/>
            <a:gdLst>
              <a:gd name="connsiteX0" fmla="*/ 0 w 2407920"/>
              <a:gd name="connsiteY0" fmla="*/ 1326419 h 1326419"/>
              <a:gd name="connsiteX1" fmla="*/ 1546860 w 2407920"/>
              <a:gd name="connsiteY1" fmla="*/ 107219 h 1326419"/>
              <a:gd name="connsiteX2" fmla="*/ 2407920 w 2407920"/>
              <a:gd name="connsiteY2" fmla="*/ 61499 h 1326419"/>
              <a:gd name="connsiteX3" fmla="*/ 2407920 w 2407920"/>
              <a:gd name="connsiteY3" fmla="*/ 61499 h 1326419"/>
            </a:gdLst>
            <a:ahLst/>
            <a:cxnLst>
              <a:cxn ang="0">
                <a:pos x="connsiteX0" y="connsiteY0"/>
              </a:cxn>
              <a:cxn ang="0">
                <a:pos x="connsiteX1" y="connsiteY1"/>
              </a:cxn>
              <a:cxn ang="0">
                <a:pos x="connsiteX2" y="connsiteY2"/>
              </a:cxn>
              <a:cxn ang="0">
                <a:pos x="connsiteX3" y="connsiteY3"/>
              </a:cxn>
            </a:cxnLst>
            <a:rect l="l" t="t" r="r" b="b"/>
            <a:pathLst>
              <a:path w="2407920" h="1326419">
                <a:moveTo>
                  <a:pt x="0" y="1326419"/>
                </a:moveTo>
                <a:cubicBezTo>
                  <a:pt x="572770" y="822229"/>
                  <a:pt x="1145540" y="318039"/>
                  <a:pt x="1546860" y="107219"/>
                </a:cubicBezTo>
                <a:cubicBezTo>
                  <a:pt x="1948180" y="-103601"/>
                  <a:pt x="2407920" y="61499"/>
                  <a:pt x="2407920" y="61499"/>
                </a:cubicBezTo>
                <a:lnTo>
                  <a:pt x="2407920" y="61499"/>
                </a:ln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Forme libre 102"/>
          <p:cNvSpPr/>
          <p:nvPr/>
        </p:nvSpPr>
        <p:spPr>
          <a:xfrm>
            <a:off x="5632068" y="4885105"/>
            <a:ext cx="3192780" cy="1241375"/>
          </a:xfrm>
          <a:custGeom>
            <a:avLst/>
            <a:gdLst>
              <a:gd name="connsiteX0" fmla="*/ 0 w 3192780"/>
              <a:gd name="connsiteY0" fmla="*/ 1241375 h 1241375"/>
              <a:gd name="connsiteX1" fmla="*/ 1463040 w 3192780"/>
              <a:gd name="connsiteY1" fmla="*/ 113615 h 1241375"/>
              <a:gd name="connsiteX2" fmla="*/ 3192780 w 3192780"/>
              <a:gd name="connsiteY2" fmla="*/ 98375 h 1241375"/>
            </a:gdLst>
            <a:ahLst/>
            <a:cxnLst>
              <a:cxn ang="0">
                <a:pos x="connsiteX0" y="connsiteY0"/>
              </a:cxn>
              <a:cxn ang="0">
                <a:pos x="connsiteX1" y="connsiteY1"/>
              </a:cxn>
              <a:cxn ang="0">
                <a:pos x="connsiteX2" y="connsiteY2"/>
              </a:cxn>
            </a:cxnLst>
            <a:rect l="l" t="t" r="r" b="b"/>
            <a:pathLst>
              <a:path w="3192780" h="1241375">
                <a:moveTo>
                  <a:pt x="0" y="1241375"/>
                </a:moveTo>
                <a:cubicBezTo>
                  <a:pt x="465455" y="772745"/>
                  <a:pt x="930910" y="304115"/>
                  <a:pt x="1463040" y="113615"/>
                </a:cubicBezTo>
                <a:cubicBezTo>
                  <a:pt x="1995170" y="-76885"/>
                  <a:pt x="2593975" y="10745"/>
                  <a:pt x="3192780" y="98375"/>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Forme libre 103"/>
          <p:cNvSpPr/>
          <p:nvPr/>
        </p:nvSpPr>
        <p:spPr>
          <a:xfrm>
            <a:off x="5693028" y="4249154"/>
            <a:ext cx="2362200" cy="1892566"/>
          </a:xfrm>
          <a:custGeom>
            <a:avLst/>
            <a:gdLst>
              <a:gd name="connsiteX0" fmla="*/ 0 w 2362200"/>
              <a:gd name="connsiteY0" fmla="*/ 1892566 h 1892566"/>
              <a:gd name="connsiteX1" fmla="*/ 1478280 w 2362200"/>
              <a:gd name="connsiteY1" fmla="*/ 155206 h 1892566"/>
              <a:gd name="connsiteX2" fmla="*/ 2362200 w 2362200"/>
              <a:gd name="connsiteY2" fmla="*/ 193306 h 1892566"/>
            </a:gdLst>
            <a:ahLst/>
            <a:cxnLst>
              <a:cxn ang="0">
                <a:pos x="connsiteX0" y="connsiteY0"/>
              </a:cxn>
              <a:cxn ang="0">
                <a:pos x="connsiteX1" y="connsiteY1"/>
              </a:cxn>
              <a:cxn ang="0">
                <a:pos x="connsiteX2" y="connsiteY2"/>
              </a:cxn>
            </a:cxnLst>
            <a:rect l="l" t="t" r="r" b="b"/>
            <a:pathLst>
              <a:path w="2362200" h="1892566">
                <a:moveTo>
                  <a:pt x="0" y="1892566"/>
                </a:moveTo>
                <a:cubicBezTo>
                  <a:pt x="542290" y="1165491"/>
                  <a:pt x="1084580" y="438416"/>
                  <a:pt x="1478280" y="155206"/>
                </a:cubicBezTo>
                <a:cubicBezTo>
                  <a:pt x="1871980" y="-128004"/>
                  <a:pt x="2117090" y="32651"/>
                  <a:pt x="2362200" y="193306"/>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Forme libre 104"/>
          <p:cNvSpPr/>
          <p:nvPr/>
        </p:nvSpPr>
        <p:spPr>
          <a:xfrm>
            <a:off x="5693028" y="3333843"/>
            <a:ext cx="2362200" cy="2800257"/>
          </a:xfrm>
          <a:custGeom>
            <a:avLst/>
            <a:gdLst>
              <a:gd name="connsiteX0" fmla="*/ 0 w 2362200"/>
              <a:gd name="connsiteY0" fmla="*/ 2800257 h 2800257"/>
              <a:gd name="connsiteX1" fmla="*/ 1470660 w 2362200"/>
              <a:gd name="connsiteY1" fmla="*/ 780957 h 2800257"/>
              <a:gd name="connsiteX2" fmla="*/ 1882140 w 2362200"/>
              <a:gd name="connsiteY2" fmla="*/ 49437 h 2800257"/>
              <a:gd name="connsiteX3" fmla="*/ 2362200 w 2362200"/>
              <a:gd name="connsiteY3" fmla="*/ 125637 h 2800257"/>
            </a:gdLst>
            <a:ahLst/>
            <a:cxnLst>
              <a:cxn ang="0">
                <a:pos x="connsiteX0" y="connsiteY0"/>
              </a:cxn>
              <a:cxn ang="0">
                <a:pos x="connsiteX1" y="connsiteY1"/>
              </a:cxn>
              <a:cxn ang="0">
                <a:pos x="connsiteX2" y="connsiteY2"/>
              </a:cxn>
              <a:cxn ang="0">
                <a:pos x="connsiteX3" y="connsiteY3"/>
              </a:cxn>
            </a:cxnLst>
            <a:rect l="l" t="t" r="r" b="b"/>
            <a:pathLst>
              <a:path w="2362200" h="2800257">
                <a:moveTo>
                  <a:pt x="0" y="2800257"/>
                </a:moveTo>
                <a:cubicBezTo>
                  <a:pt x="578485" y="2019842"/>
                  <a:pt x="1156970" y="1239427"/>
                  <a:pt x="1470660" y="780957"/>
                </a:cubicBezTo>
                <a:cubicBezTo>
                  <a:pt x="1784350" y="322487"/>
                  <a:pt x="1733550" y="158657"/>
                  <a:pt x="1882140" y="49437"/>
                </a:cubicBezTo>
                <a:cubicBezTo>
                  <a:pt x="2030730" y="-59783"/>
                  <a:pt x="2196465" y="32927"/>
                  <a:pt x="2362200" y="125637"/>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Forme libre 105"/>
          <p:cNvSpPr/>
          <p:nvPr/>
        </p:nvSpPr>
        <p:spPr>
          <a:xfrm>
            <a:off x="5685408" y="3812707"/>
            <a:ext cx="2369820" cy="2321393"/>
          </a:xfrm>
          <a:custGeom>
            <a:avLst/>
            <a:gdLst>
              <a:gd name="connsiteX0" fmla="*/ 0 w 2369820"/>
              <a:gd name="connsiteY0" fmla="*/ 2321393 h 2321393"/>
              <a:gd name="connsiteX1" fmla="*/ 1676400 w 2369820"/>
              <a:gd name="connsiteY1" fmla="*/ 271613 h 2321393"/>
              <a:gd name="connsiteX2" fmla="*/ 2369820 w 2369820"/>
              <a:gd name="connsiteY2" fmla="*/ 81113 h 2321393"/>
            </a:gdLst>
            <a:ahLst/>
            <a:cxnLst>
              <a:cxn ang="0">
                <a:pos x="connsiteX0" y="connsiteY0"/>
              </a:cxn>
              <a:cxn ang="0">
                <a:pos x="connsiteX1" y="connsiteY1"/>
              </a:cxn>
              <a:cxn ang="0">
                <a:pos x="connsiteX2" y="connsiteY2"/>
              </a:cxn>
            </a:cxnLst>
            <a:rect l="l" t="t" r="r" b="b"/>
            <a:pathLst>
              <a:path w="2369820" h="2321393">
                <a:moveTo>
                  <a:pt x="0" y="2321393"/>
                </a:moveTo>
                <a:cubicBezTo>
                  <a:pt x="640715" y="1483193"/>
                  <a:pt x="1281430" y="644993"/>
                  <a:pt x="1676400" y="271613"/>
                </a:cubicBezTo>
                <a:cubicBezTo>
                  <a:pt x="2071370" y="-101767"/>
                  <a:pt x="2220595" y="-10327"/>
                  <a:pt x="2369820" y="8111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Forme libre 106"/>
          <p:cNvSpPr/>
          <p:nvPr/>
        </p:nvSpPr>
        <p:spPr>
          <a:xfrm>
            <a:off x="5685408" y="2914997"/>
            <a:ext cx="2392680" cy="3234343"/>
          </a:xfrm>
          <a:custGeom>
            <a:avLst/>
            <a:gdLst>
              <a:gd name="connsiteX0" fmla="*/ 0 w 2392680"/>
              <a:gd name="connsiteY0" fmla="*/ 3234343 h 3234343"/>
              <a:gd name="connsiteX1" fmla="*/ 1082040 w 2392680"/>
              <a:gd name="connsiteY1" fmla="*/ 1428403 h 3234343"/>
              <a:gd name="connsiteX2" fmla="*/ 1752600 w 2392680"/>
              <a:gd name="connsiteY2" fmla="*/ 125383 h 3234343"/>
              <a:gd name="connsiteX3" fmla="*/ 2392680 w 2392680"/>
              <a:gd name="connsiteY3" fmla="*/ 125383 h 3234343"/>
            </a:gdLst>
            <a:ahLst/>
            <a:cxnLst>
              <a:cxn ang="0">
                <a:pos x="connsiteX0" y="connsiteY0"/>
              </a:cxn>
              <a:cxn ang="0">
                <a:pos x="connsiteX1" y="connsiteY1"/>
              </a:cxn>
              <a:cxn ang="0">
                <a:pos x="connsiteX2" y="connsiteY2"/>
              </a:cxn>
              <a:cxn ang="0">
                <a:pos x="connsiteX3" y="connsiteY3"/>
              </a:cxn>
            </a:cxnLst>
            <a:rect l="l" t="t" r="r" b="b"/>
            <a:pathLst>
              <a:path w="2392680" h="3234343">
                <a:moveTo>
                  <a:pt x="0" y="3234343"/>
                </a:moveTo>
                <a:cubicBezTo>
                  <a:pt x="394970" y="2590453"/>
                  <a:pt x="789940" y="1946563"/>
                  <a:pt x="1082040" y="1428403"/>
                </a:cubicBezTo>
                <a:cubicBezTo>
                  <a:pt x="1374140" y="910243"/>
                  <a:pt x="1534160" y="342553"/>
                  <a:pt x="1752600" y="125383"/>
                </a:cubicBezTo>
                <a:cubicBezTo>
                  <a:pt x="1971040" y="-91787"/>
                  <a:pt x="2181860" y="16798"/>
                  <a:pt x="2392680" y="12538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Rectangle 109"/>
          <p:cNvSpPr/>
          <p:nvPr/>
        </p:nvSpPr>
        <p:spPr>
          <a:xfrm>
            <a:off x="395534" y="3520167"/>
            <a:ext cx="3888434" cy="3293209"/>
          </a:xfrm>
          <a:prstGeom prst="rect">
            <a:avLst/>
          </a:prstGeom>
        </p:spPr>
        <p:txBody>
          <a:bodyPr wrap="square">
            <a:spAutoFit/>
          </a:bodyPr>
          <a:lstStyle/>
          <a:p>
            <a:pPr algn="just"/>
            <a:r>
              <a:rPr lang="fr-FR" sz="1600" b="1" dirty="0" smtClean="0">
                <a:latin typeface="Arial" pitchFamily="34" charset="0"/>
                <a:cs typeface="Arial" pitchFamily="34" charset="0"/>
              </a:rPr>
              <a:t>Dans le cas du test de l’alimentation de KM1 (bobine), on pourra commencer le test par les bornes de la bobine, puis remonter sur le circuit en amont jusqu’à trouver la tension nécessaire au fonctionnement. </a:t>
            </a:r>
            <a:r>
              <a:rPr lang="fr-FR" sz="1600" b="1" dirty="0" smtClean="0">
                <a:latin typeface="Arial" pitchFamily="34" charset="0"/>
                <a:cs typeface="Arial" pitchFamily="34" charset="0"/>
              </a:rPr>
              <a:t>A ce moment la panne se situe entre les deux derniers points de test. Le commun reste au même endroit sauf si on le pense mal connecté.</a:t>
            </a:r>
          </a:p>
          <a:p>
            <a:r>
              <a:rPr lang="fr-FR" sz="1600" b="1" dirty="0" smtClean="0">
                <a:latin typeface="Arial" pitchFamily="34" charset="0"/>
                <a:cs typeface="Arial" pitchFamily="34" charset="0"/>
              </a:rPr>
              <a:t>Le circuit doit être en conditions normales de fonctionnement (contacts fermés….).</a:t>
            </a:r>
            <a:endParaRPr lang="fr-FR" sz="1600" b="1" dirty="0" smtClean="0">
              <a:latin typeface="Arial" pitchFamily="34" charset="0"/>
              <a:cs typeface="Arial" pitchFamily="34" charset="0"/>
            </a:endParaRPr>
          </a:p>
        </p:txBody>
      </p:sp>
      <p:sp>
        <p:nvSpPr>
          <p:cNvPr id="5" name="Ellipse 4"/>
          <p:cNvSpPr/>
          <p:nvPr/>
        </p:nvSpPr>
        <p:spPr>
          <a:xfrm>
            <a:off x="7498968" y="2914997"/>
            <a:ext cx="1195042" cy="713829"/>
          </a:xfrm>
          <a:prstGeom prst="ellipse">
            <a:avLst/>
          </a:prstGeom>
          <a:noFill/>
          <a:ln w="47625">
            <a:solidFill>
              <a:srgbClr val="22FD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6336950" y="2476178"/>
            <a:ext cx="1043876" cy="584775"/>
          </a:xfrm>
          <a:prstGeom prst="rect">
            <a:avLst/>
          </a:prstGeom>
          <a:solidFill>
            <a:srgbClr val="22FD17"/>
          </a:solidFill>
        </p:spPr>
        <p:txBody>
          <a:bodyPr wrap="none" rtlCol="0">
            <a:spAutoFit/>
          </a:bodyPr>
          <a:lstStyle/>
          <a:p>
            <a:r>
              <a:rPr lang="fr-FR" sz="1600" dirty="0" smtClean="0"/>
              <a:t>Mauvaise </a:t>
            </a:r>
          </a:p>
          <a:p>
            <a:r>
              <a:rPr lang="fr-FR" sz="1600" dirty="0" smtClean="0"/>
              <a:t>connexion</a:t>
            </a:r>
            <a:endParaRPr lang="fr-FR" sz="1600" dirty="0"/>
          </a:p>
        </p:txBody>
      </p:sp>
      <p:sp>
        <p:nvSpPr>
          <p:cNvPr id="95" name="ZoneTexte 94"/>
          <p:cNvSpPr txBox="1"/>
          <p:nvPr/>
        </p:nvSpPr>
        <p:spPr>
          <a:xfrm rot="21049589">
            <a:off x="4601296" y="4812676"/>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000V</a:t>
            </a:r>
            <a:endParaRPr lang="fr-FR" dirty="0"/>
          </a:p>
        </p:txBody>
      </p:sp>
      <p:sp>
        <p:nvSpPr>
          <p:cNvPr id="96" name="ZoneTexte 95"/>
          <p:cNvSpPr txBox="1"/>
          <p:nvPr/>
        </p:nvSpPr>
        <p:spPr>
          <a:xfrm rot="21049589">
            <a:off x="4601296" y="481393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a:t>
            </a:r>
            <a:r>
              <a:rPr lang="fr-FR" dirty="0" smtClean="0"/>
              <a:t>24V</a:t>
            </a:r>
            <a:endParaRPr lang="fr-FR" dirty="0"/>
          </a:p>
        </p:txBody>
      </p:sp>
      <p:sp>
        <p:nvSpPr>
          <p:cNvPr id="116" name="Rectangle 115"/>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117" name="Rectangle 116"/>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118" name="Rectangle 117"/>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119" name="Rectangle 118"/>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
        <p:nvSpPr>
          <p:cNvPr id="120" name="Rectangle 119"/>
          <p:cNvSpPr/>
          <p:nvPr/>
        </p:nvSpPr>
        <p:spPr>
          <a:xfrm>
            <a:off x="7380312" y="1062663"/>
            <a:ext cx="1152128" cy="307777"/>
          </a:xfrm>
          <a:prstGeom prst="rect">
            <a:avLst/>
          </a:prstGeom>
        </p:spPr>
        <p:txBody>
          <a:bodyPr wrap="square">
            <a:spAutoFit/>
          </a:bodyPr>
          <a:lstStyle/>
          <a:p>
            <a:r>
              <a:rPr lang="fr-FR" sz="1400" b="1" u="sng" dirty="0">
                <a:latin typeface="Arial" pitchFamily="34" charset="0"/>
                <a:cs typeface="Arial" pitchFamily="34" charset="0"/>
              </a:rPr>
              <a:t>V</a:t>
            </a:r>
            <a:r>
              <a:rPr lang="fr-FR" sz="1400" b="1" u="sng" dirty="0" smtClean="0">
                <a:latin typeface="Arial" pitchFamily="34" charset="0"/>
                <a:cs typeface="Arial" pitchFamily="34" charset="0"/>
              </a:rPr>
              <a:t>: Test :</a:t>
            </a:r>
            <a:endParaRPr lang="fr-FR" sz="1400" b="1" dirty="0">
              <a:latin typeface="Arial" pitchFamily="34" charset="0"/>
              <a:cs typeface="Arial" pitchFamily="34" charset="0"/>
            </a:endParaRPr>
          </a:p>
        </p:txBody>
      </p:sp>
    </p:spTree>
    <p:extLst>
      <p:ext uri="{BB962C8B-B14F-4D97-AF65-F5344CB8AC3E}">
        <p14:creationId xmlns:p14="http://schemas.microsoft.com/office/powerpoint/2010/main" val="56840373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par>
                          <p:cTn id="8" fill="hold">
                            <p:stCondLst>
                              <p:cond delay="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8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par>
                          <p:cTn id="16" fill="hold">
                            <p:stCondLst>
                              <p:cond delay="6500"/>
                            </p:stCondLst>
                            <p:childTnLst>
                              <p:par>
                                <p:cTn id="17" presetID="10" presetClass="entr" presetSubtype="0" fill="hold" grpId="0" nodeType="afterEffect">
                                  <p:stCondLst>
                                    <p:cond delay="1750"/>
                                  </p:stCondLst>
                                  <p:iterate type="wd">
                                    <p:tmPct val="10000"/>
                                  </p:iterate>
                                  <p:childTnLst>
                                    <p:set>
                                      <p:cBhvr>
                                        <p:cTn id="18" dur="1" fill="hold">
                                          <p:stCondLst>
                                            <p:cond delay="0"/>
                                          </p:stCondLst>
                                        </p:cTn>
                                        <p:tgtEl>
                                          <p:spTgt spid="110"/>
                                        </p:tgtEl>
                                        <p:attrNameLst>
                                          <p:attrName>style.visibility</p:attrName>
                                        </p:attrNameLst>
                                      </p:cBhvr>
                                      <p:to>
                                        <p:strVal val="visible"/>
                                      </p:to>
                                    </p:set>
                                    <p:animEffect transition="in" filter="fade">
                                      <p:cBhvr>
                                        <p:cTn id="19" dur="500"/>
                                        <p:tgtEl>
                                          <p:spTgt spid="11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par>
                          <p:cTn id="27" fill="hold">
                            <p:stCondLst>
                              <p:cond delay="500"/>
                            </p:stCondLst>
                            <p:childTnLst>
                              <p:par>
                                <p:cTn id="28" presetID="10" presetClass="entr" presetSubtype="0" fill="hold" grpId="0" nodeType="afterEffect">
                                  <p:stCondLst>
                                    <p:cond delay="500"/>
                                  </p:stCondLst>
                                  <p:childTnLst>
                                    <p:set>
                                      <p:cBhvr>
                                        <p:cTn id="29" dur="1" fill="hold">
                                          <p:stCondLst>
                                            <p:cond delay="0"/>
                                          </p:stCondLst>
                                        </p:cTn>
                                        <p:tgtEl>
                                          <p:spTgt spid="93"/>
                                        </p:tgtEl>
                                        <p:attrNameLst>
                                          <p:attrName>style.visibility</p:attrName>
                                        </p:attrNameLst>
                                      </p:cBhvr>
                                      <p:to>
                                        <p:strVal val="visible"/>
                                      </p:to>
                                    </p:set>
                                    <p:animEffect transition="in" filter="fade">
                                      <p:cBhvr>
                                        <p:cTn id="30" dur="500"/>
                                        <p:tgtEl>
                                          <p:spTgt spid="93"/>
                                        </p:tgtEl>
                                      </p:cBhvr>
                                    </p:animEffect>
                                  </p:childTnLst>
                                </p:cTn>
                              </p:par>
                            </p:childTnLst>
                          </p:cTn>
                        </p:par>
                        <p:par>
                          <p:cTn id="31" fill="hold">
                            <p:stCondLst>
                              <p:cond delay="1500"/>
                            </p:stCondLst>
                            <p:childTnLst>
                              <p:par>
                                <p:cTn id="32" presetID="10" presetClass="entr" presetSubtype="0" fill="hold" grpId="0" nodeType="afterEffect">
                                  <p:stCondLst>
                                    <p:cond delay="50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par>
                          <p:cTn id="35" fill="hold">
                            <p:stCondLst>
                              <p:cond delay="2500"/>
                            </p:stCondLst>
                            <p:childTnLst>
                              <p:par>
                                <p:cTn id="36" presetID="10" presetClass="entr" presetSubtype="0" fill="hold" grpId="0" nodeType="afterEffect">
                                  <p:stCondLst>
                                    <p:cond delay="500"/>
                                  </p:stCondLst>
                                  <p:childTnLst>
                                    <p:set>
                                      <p:cBhvr>
                                        <p:cTn id="37" dur="1" fill="hold">
                                          <p:stCondLst>
                                            <p:cond delay="0"/>
                                          </p:stCondLst>
                                        </p:cTn>
                                        <p:tgtEl>
                                          <p:spTgt spid="94"/>
                                        </p:tgtEl>
                                        <p:attrNameLst>
                                          <p:attrName>style.visibility</p:attrName>
                                        </p:attrNameLst>
                                      </p:cBhvr>
                                      <p:to>
                                        <p:strVal val="visible"/>
                                      </p:to>
                                    </p:set>
                                    <p:animEffect transition="in" filter="fade">
                                      <p:cBhvr>
                                        <p:cTn id="38" dur="500"/>
                                        <p:tgtEl>
                                          <p:spTgt spid="94"/>
                                        </p:tgtEl>
                                      </p:cBhvr>
                                    </p:animEffect>
                                  </p:childTnLst>
                                </p:cTn>
                              </p:par>
                            </p:childTnLst>
                          </p:cTn>
                        </p:par>
                        <p:par>
                          <p:cTn id="39" fill="hold">
                            <p:stCondLst>
                              <p:cond delay="3500"/>
                            </p:stCondLst>
                            <p:childTnLst>
                              <p:par>
                                <p:cTn id="40" presetID="53" presetClass="entr" presetSubtype="16"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par>
                          <p:cTn id="50" fill="hold">
                            <p:stCondLst>
                              <p:cond delay="500"/>
                            </p:stCondLst>
                            <p:childTnLst>
                              <p:par>
                                <p:cTn id="51" presetID="22" presetClass="entr" presetSubtype="8" fill="hold" grpId="0" nodeType="afterEffect">
                                  <p:stCondLst>
                                    <p:cond delay="75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par>
                          <p:cTn id="54" fill="hold">
                            <p:stCondLst>
                              <p:cond delay="1750"/>
                            </p:stCondLst>
                            <p:childTnLst>
                              <p:par>
                                <p:cTn id="55" presetID="10" presetClass="entr" presetSubtype="0" fill="hold" grpId="0" nodeType="afterEffect">
                                  <p:stCondLst>
                                    <p:cond delay="500"/>
                                  </p:stCondLst>
                                  <p:childTnLst>
                                    <p:set>
                                      <p:cBhvr>
                                        <p:cTn id="56" dur="1" fill="hold">
                                          <p:stCondLst>
                                            <p:cond delay="0"/>
                                          </p:stCondLst>
                                        </p:cTn>
                                        <p:tgtEl>
                                          <p:spTgt spid="95"/>
                                        </p:tgtEl>
                                        <p:attrNameLst>
                                          <p:attrName>style.visibility</p:attrName>
                                        </p:attrNameLst>
                                      </p:cBhvr>
                                      <p:to>
                                        <p:strVal val="visible"/>
                                      </p:to>
                                    </p:set>
                                    <p:animEffect transition="in" filter="fade">
                                      <p:cBhvr>
                                        <p:cTn id="57" dur="500"/>
                                        <p:tgtEl>
                                          <p:spTgt spid="95"/>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7"/>
                                        </p:tgtEl>
                                        <p:attrNameLst>
                                          <p:attrName>style.visibility</p:attrName>
                                        </p:attrNameLst>
                                      </p:cBhvr>
                                      <p:to>
                                        <p:strVal val="hidden"/>
                                      </p:to>
                                    </p:set>
                                  </p:childTnLst>
                                </p:cTn>
                              </p:par>
                              <p:par>
                                <p:cTn id="62" presetID="1" presetClass="exit" presetSubtype="0" fill="hold" grpId="1" nodeType="withEffect">
                                  <p:stCondLst>
                                    <p:cond delay="0"/>
                                  </p:stCondLst>
                                  <p:childTnLst>
                                    <p:set>
                                      <p:cBhvr>
                                        <p:cTn id="63" dur="1" fill="hold">
                                          <p:stCondLst>
                                            <p:cond delay="0"/>
                                          </p:stCondLst>
                                        </p:cTn>
                                        <p:tgtEl>
                                          <p:spTgt spid="8"/>
                                        </p:tgtEl>
                                        <p:attrNameLst>
                                          <p:attrName>style.visibility</p:attrName>
                                        </p:attrNameLst>
                                      </p:cBhvr>
                                      <p:to>
                                        <p:strVal val="hidden"/>
                                      </p:to>
                                    </p:set>
                                  </p:childTnLst>
                                </p:cTn>
                              </p:par>
                              <p:par>
                                <p:cTn id="64" presetID="1" presetClass="exit" presetSubtype="0" fill="hold" grpId="1" nodeType="withEffect">
                                  <p:stCondLst>
                                    <p:cond delay="0"/>
                                  </p:stCondLst>
                                  <p:childTnLst>
                                    <p:set>
                                      <p:cBhvr>
                                        <p:cTn id="65" dur="1" fill="hold">
                                          <p:stCondLst>
                                            <p:cond delay="0"/>
                                          </p:stCondLst>
                                        </p:cTn>
                                        <p:tgtEl>
                                          <p:spTgt spid="95"/>
                                        </p:tgtEl>
                                        <p:attrNameLst>
                                          <p:attrName>style.visibility</p:attrName>
                                        </p:attrNameLst>
                                      </p:cBhvr>
                                      <p:to>
                                        <p:strVal val="hidden"/>
                                      </p:to>
                                    </p:set>
                                  </p:childTnLst>
                                </p:cTn>
                              </p:par>
                            </p:childTnLst>
                          </p:cTn>
                        </p:par>
                        <p:par>
                          <p:cTn id="66" fill="hold">
                            <p:stCondLst>
                              <p:cond delay="0"/>
                            </p:stCondLst>
                            <p:childTnLst>
                              <p:par>
                                <p:cTn id="67" presetID="22" presetClass="entr" presetSubtype="8" fill="hold" grpId="2" nodeType="afterEffect">
                                  <p:stCondLst>
                                    <p:cond delay="500"/>
                                  </p:stCondLst>
                                  <p:childTnLst>
                                    <p:set>
                                      <p:cBhvr>
                                        <p:cTn id="68" dur="1" fill="hold">
                                          <p:stCondLst>
                                            <p:cond delay="0"/>
                                          </p:stCondLst>
                                        </p:cTn>
                                        <p:tgtEl>
                                          <p:spTgt spid="7"/>
                                        </p:tgtEl>
                                        <p:attrNameLst>
                                          <p:attrName>style.visibility</p:attrName>
                                        </p:attrNameLst>
                                      </p:cBhvr>
                                      <p:to>
                                        <p:strVal val="visible"/>
                                      </p:to>
                                    </p:set>
                                    <p:animEffect transition="in" filter="wipe(left)">
                                      <p:cBhvr>
                                        <p:cTn id="69" dur="500"/>
                                        <p:tgtEl>
                                          <p:spTgt spid="7"/>
                                        </p:tgtEl>
                                      </p:cBhvr>
                                    </p:animEffect>
                                  </p:childTnLst>
                                </p:cTn>
                              </p:par>
                            </p:childTnLst>
                          </p:cTn>
                        </p:par>
                        <p:par>
                          <p:cTn id="70" fill="hold">
                            <p:stCondLst>
                              <p:cond delay="1000"/>
                            </p:stCondLst>
                            <p:childTnLst>
                              <p:par>
                                <p:cTn id="71" presetID="22" presetClass="entr" presetSubtype="8" fill="hold" grpId="0" nodeType="afterEffect">
                                  <p:stCondLst>
                                    <p:cond delay="500"/>
                                  </p:stCondLst>
                                  <p:childTnLst>
                                    <p:set>
                                      <p:cBhvr>
                                        <p:cTn id="72" dur="1" fill="hold">
                                          <p:stCondLst>
                                            <p:cond delay="0"/>
                                          </p:stCondLst>
                                        </p:cTn>
                                        <p:tgtEl>
                                          <p:spTgt spid="97"/>
                                        </p:tgtEl>
                                        <p:attrNameLst>
                                          <p:attrName>style.visibility</p:attrName>
                                        </p:attrNameLst>
                                      </p:cBhvr>
                                      <p:to>
                                        <p:strVal val="visible"/>
                                      </p:to>
                                    </p:set>
                                    <p:animEffect transition="in" filter="wipe(left)">
                                      <p:cBhvr>
                                        <p:cTn id="73" dur="500"/>
                                        <p:tgtEl>
                                          <p:spTgt spid="97"/>
                                        </p:tgtEl>
                                      </p:cBhvr>
                                    </p:animEffect>
                                  </p:childTnLst>
                                </p:cTn>
                              </p:par>
                            </p:childTnLst>
                          </p:cTn>
                        </p:par>
                        <p:par>
                          <p:cTn id="74" fill="hold">
                            <p:stCondLst>
                              <p:cond delay="2000"/>
                            </p:stCondLst>
                            <p:childTnLst>
                              <p:par>
                                <p:cTn id="75" presetID="10" presetClass="entr" presetSubtype="0" fill="hold" grpId="2" nodeType="afterEffect">
                                  <p:stCondLst>
                                    <p:cond delay="750"/>
                                  </p:stCondLst>
                                  <p:childTnLst>
                                    <p:set>
                                      <p:cBhvr>
                                        <p:cTn id="76" dur="1" fill="hold">
                                          <p:stCondLst>
                                            <p:cond delay="0"/>
                                          </p:stCondLst>
                                        </p:cTn>
                                        <p:tgtEl>
                                          <p:spTgt spid="95"/>
                                        </p:tgtEl>
                                        <p:attrNameLst>
                                          <p:attrName>style.visibility</p:attrName>
                                        </p:attrNameLst>
                                      </p:cBhvr>
                                      <p:to>
                                        <p:strVal val="visible"/>
                                      </p:to>
                                    </p:set>
                                    <p:animEffect transition="in" filter="fade">
                                      <p:cBhvr>
                                        <p:cTn id="77" dur="500"/>
                                        <p:tgtEl>
                                          <p:spTgt spid="95"/>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grpId="3" nodeType="clickEffect">
                                  <p:stCondLst>
                                    <p:cond delay="0"/>
                                  </p:stCondLst>
                                  <p:childTnLst>
                                    <p:set>
                                      <p:cBhvr>
                                        <p:cTn id="81" dur="1" fill="hold">
                                          <p:stCondLst>
                                            <p:cond delay="0"/>
                                          </p:stCondLst>
                                        </p:cTn>
                                        <p:tgtEl>
                                          <p:spTgt spid="7"/>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97"/>
                                        </p:tgtEl>
                                        <p:attrNameLst>
                                          <p:attrName>style.visibility</p:attrName>
                                        </p:attrNameLst>
                                      </p:cBhvr>
                                      <p:to>
                                        <p:strVal val="hidden"/>
                                      </p:to>
                                    </p:set>
                                  </p:childTnLst>
                                </p:cTn>
                              </p:par>
                              <p:par>
                                <p:cTn id="84" presetID="1" presetClass="exit" presetSubtype="0" fill="hold" grpId="3" nodeType="withEffect">
                                  <p:stCondLst>
                                    <p:cond delay="0"/>
                                  </p:stCondLst>
                                  <p:childTnLst>
                                    <p:set>
                                      <p:cBhvr>
                                        <p:cTn id="85" dur="1" fill="hold">
                                          <p:stCondLst>
                                            <p:cond delay="0"/>
                                          </p:stCondLst>
                                        </p:cTn>
                                        <p:tgtEl>
                                          <p:spTgt spid="95"/>
                                        </p:tgtEl>
                                        <p:attrNameLst>
                                          <p:attrName>style.visibility</p:attrName>
                                        </p:attrNameLst>
                                      </p:cBhvr>
                                      <p:to>
                                        <p:strVal val="hidden"/>
                                      </p:to>
                                    </p:set>
                                  </p:childTnLst>
                                </p:cTn>
                              </p:par>
                            </p:childTnLst>
                          </p:cTn>
                        </p:par>
                        <p:par>
                          <p:cTn id="86" fill="hold">
                            <p:stCondLst>
                              <p:cond delay="0"/>
                            </p:stCondLst>
                            <p:childTnLst>
                              <p:par>
                                <p:cTn id="87" presetID="22" presetClass="entr" presetSubtype="8" fill="hold" grpId="4" nodeType="afterEffect">
                                  <p:stCondLst>
                                    <p:cond delay="750"/>
                                  </p:stCondLst>
                                  <p:childTnLst>
                                    <p:set>
                                      <p:cBhvr>
                                        <p:cTn id="88" dur="1" fill="hold">
                                          <p:stCondLst>
                                            <p:cond delay="0"/>
                                          </p:stCondLst>
                                        </p:cTn>
                                        <p:tgtEl>
                                          <p:spTgt spid="7"/>
                                        </p:tgtEl>
                                        <p:attrNameLst>
                                          <p:attrName>style.visibility</p:attrName>
                                        </p:attrNameLst>
                                      </p:cBhvr>
                                      <p:to>
                                        <p:strVal val="visible"/>
                                      </p:to>
                                    </p:set>
                                    <p:animEffect transition="in" filter="wipe(left)">
                                      <p:cBhvr>
                                        <p:cTn id="89" dur="500"/>
                                        <p:tgtEl>
                                          <p:spTgt spid="7"/>
                                        </p:tgtEl>
                                      </p:cBhvr>
                                    </p:animEffect>
                                  </p:childTnLst>
                                </p:cTn>
                              </p:par>
                            </p:childTnLst>
                          </p:cTn>
                        </p:par>
                        <p:par>
                          <p:cTn id="90" fill="hold">
                            <p:stCondLst>
                              <p:cond delay="1250"/>
                            </p:stCondLst>
                            <p:childTnLst>
                              <p:par>
                                <p:cTn id="91" presetID="22" presetClass="entr" presetSubtype="8" fill="hold" grpId="0" nodeType="afterEffect">
                                  <p:stCondLst>
                                    <p:cond delay="750"/>
                                  </p:stCondLst>
                                  <p:childTnLst>
                                    <p:set>
                                      <p:cBhvr>
                                        <p:cTn id="92" dur="1" fill="hold">
                                          <p:stCondLst>
                                            <p:cond delay="0"/>
                                          </p:stCondLst>
                                        </p:cTn>
                                        <p:tgtEl>
                                          <p:spTgt spid="100"/>
                                        </p:tgtEl>
                                        <p:attrNameLst>
                                          <p:attrName>style.visibility</p:attrName>
                                        </p:attrNameLst>
                                      </p:cBhvr>
                                      <p:to>
                                        <p:strVal val="visible"/>
                                      </p:to>
                                    </p:set>
                                    <p:animEffect transition="in" filter="wipe(left)">
                                      <p:cBhvr>
                                        <p:cTn id="93" dur="500"/>
                                        <p:tgtEl>
                                          <p:spTgt spid="100"/>
                                        </p:tgtEl>
                                      </p:cBhvr>
                                    </p:animEffect>
                                  </p:childTnLst>
                                </p:cTn>
                              </p:par>
                            </p:childTnLst>
                          </p:cTn>
                        </p:par>
                        <p:par>
                          <p:cTn id="94" fill="hold">
                            <p:stCondLst>
                              <p:cond delay="2500"/>
                            </p:stCondLst>
                            <p:childTnLst>
                              <p:par>
                                <p:cTn id="95" presetID="10" presetClass="entr" presetSubtype="0" fill="hold" grpId="4" nodeType="afterEffect">
                                  <p:stCondLst>
                                    <p:cond delay="750"/>
                                  </p:stCondLst>
                                  <p:childTnLst>
                                    <p:set>
                                      <p:cBhvr>
                                        <p:cTn id="96" dur="1" fill="hold">
                                          <p:stCondLst>
                                            <p:cond delay="0"/>
                                          </p:stCondLst>
                                        </p:cTn>
                                        <p:tgtEl>
                                          <p:spTgt spid="95"/>
                                        </p:tgtEl>
                                        <p:attrNameLst>
                                          <p:attrName>style.visibility</p:attrName>
                                        </p:attrNameLst>
                                      </p:cBhvr>
                                      <p:to>
                                        <p:strVal val="visible"/>
                                      </p:to>
                                    </p:set>
                                    <p:animEffect transition="in" filter="fade">
                                      <p:cBhvr>
                                        <p:cTn id="97" dur="500"/>
                                        <p:tgtEl>
                                          <p:spTgt spid="95"/>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xit" presetSubtype="0" fill="hold" grpId="5" nodeType="clickEffect">
                                  <p:stCondLst>
                                    <p:cond delay="0"/>
                                  </p:stCondLst>
                                  <p:childTnLst>
                                    <p:set>
                                      <p:cBhvr>
                                        <p:cTn id="101" dur="1" fill="hold">
                                          <p:stCondLst>
                                            <p:cond delay="0"/>
                                          </p:stCondLst>
                                        </p:cTn>
                                        <p:tgtEl>
                                          <p:spTgt spid="7"/>
                                        </p:tgtEl>
                                        <p:attrNameLst>
                                          <p:attrName>style.visibility</p:attrName>
                                        </p:attrNameLst>
                                      </p:cBhvr>
                                      <p:to>
                                        <p:strVal val="hidden"/>
                                      </p:to>
                                    </p:set>
                                  </p:childTnLst>
                                </p:cTn>
                              </p:par>
                              <p:par>
                                <p:cTn id="102" presetID="1" presetClass="exit" presetSubtype="0" fill="hold" grpId="1" nodeType="withEffect">
                                  <p:stCondLst>
                                    <p:cond delay="0"/>
                                  </p:stCondLst>
                                  <p:childTnLst>
                                    <p:set>
                                      <p:cBhvr>
                                        <p:cTn id="103" dur="1" fill="hold">
                                          <p:stCondLst>
                                            <p:cond delay="0"/>
                                          </p:stCondLst>
                                        </p:cTn>
                                        <p:tgtEl>
                                          <p:spTgt spid="100"/>
                                        </p:tgtEl>
                                        <p:attrNameLst>
                                          <p:attrName>style.visibility</p:attrName>
                                        </p:attrNameLst>
                                      </p:cBhvr>
                                      <p:to>
                                        <p:strVal val="hidden"/>
                                      </p:to>
                                    </p:set>
                                  </p:childTnLst>
                                </p:cTn>
                              </p:par>
                              <p:par>
                                <p:cTn id="104" presetID="1" presetClass="exit" presetSubtype="0" fill="hold" grpId="5" nodeType="withEffect">
                                  <p:stCondLst>
                                    <p:cond delay="0"/>
                                  </p:stCondLst>
                                  <p:childTnLst>
                                    <p:set>
                                      <p:cBhvr>
                                        <p:cTn id="105" dur="1" fill="hold">
                                          <p:stCondLst>
                                            <p:cond delay="0"/>
                                          </p:stCondLst>
                                        </p:cTn>
                                        <p:tgtEl>
                                          <p:spTgt spid="95"/>
                                        </p:tgtEl>
                                        <p:attrNameLst>
                                          <p:attrName>style.visibility</p:attrName>
                                        </p:attrNameLst>
                                      </p:cBhvr>
                                      <p:to>
                                        <p:strVal val="hidden"/>
                                      </p:to>
                                    </p:set>
                                  </p:childTnLst>
                                </p:cTn>
                              </p:par>
                            </p:childTnLst>
                          </p:cTn>
                        </p:par>
                        <p:par>
                          <p:cTn id="106" fill="hold">
                            <p:stCondLst>
                              <p:cond delay="0"/>
                            </p:stCondLst>
                            <p:childTnLst>
                              <p:par>
                                <p:cTn id="107" presetID="22" presetClass="entr" presetSubtype="8" fill="hold" grpId="6" nodeType="afterEffect">
                                  <p:stCondLst>
                                    <p:cond delay="750"/>
                                  </p:stCondLst>
                                  <p:childTnLst>
                                    <p:set>
                                      <p:cBhvr>
                                        <p:cTn id="108" dur="1" fill="hold">
                                          <p:stCondLst>
                                            <p:cond delay="0"/>
                                          </p:stCondLst>
                                        </p:cTn>
                                        <p:tgtEl>
                                          <p:spTgt spid="7"/>
                                        </p:tgtEl>
                                        <p:attrNameLst>
                                          <p:attrName>style.visibility</p:attrName>
                                        </p:attrNameLst>
                                      </p:cBhvr>
                                      <p:to>
                                        <p:strVal val="visible"/>
                                      </p:to>
                                    </p:set>
                                    <p:animEffect transition="in" filter="wipe(left)">
                                      <p:cBhvr>
                                        <p:cTn id="109" dur="500"/>
                                        <p:tgtEl>
                                          <p:spTgt spid="7"/>
                                        </p:tgtEl>
                                      </p:cBhvr>
                                    </p:animEffect>
                                  </p:childTnLst>
                                </p:cTn>
                              </p:par>
                            </p:childTnLst>
                          </p:cTn>
                        </p:par>
                        <p:par>
                          <p:cTn id="110" fill="hold">
                            <p:stCondLst>
                              <p:cond delay="1250"/>
                            </p:stCondLst>
                            <p:childTnLst>
                              <p:par>
                                <p:cTn id="111" presetID="22" presetClass="entr" presetSubtype="8" fill="hold" grpId="0" nodeType="afterEffect">
                                  <p:stCondLst>
                                    <p:cond delay="750"/>
                                  </p:stCondLst>
                                  <p:childTnLst>
                                    <p:set>
                                      <p:cBhvr>
                                        <p:cTn id="112" dur="1" fill="hold">
                                          <p:stCondLst>
                                            <p:cond delay="0"/>
                                          </p:stCondLst>
                                        </p:cTn>
                                        <p:tgtEl>
                                          <p:spTgt spid="103"/>
                                        </p:tgtEl>
                                        <p:attrNameLst>
                                          <p:attrName>style.visibility</p:attrName>
                                        </p:attrNameLst>
                                      </p:cBhvr>
                                      <p:to>
                                        <p:strVal val="visible"/>
                                      </p:to>
                                    </p:set>
                                    <p:animEffect transition="in" filter="wipe(left)">
                                      <p:cBhvr>
                                        <p:cTn id="113" dur="500"/>
                                        <p:tgtEl>
                                          <p:spTgt spid="103"/>
                                        </p:tgtEl>
                                      </p:cBhvr>
                                    </p:animEffect>
                                  </p:childTnLst>
                                </p:cTn>
                              </p:par>
                            </p:childTnLst>
                          </p:cTn>
                        </p:par>
                        <p:par>
                          <p:cTn id="114" fill="hold">
                            <p:stCondLst>
                              <p:cond delay="2500"/>
                            </p:stCondLst>
                            <p:childTnLst>
                              <p:par>
                                <p:cTn id="115" presetID="10" presetClass="entr" presetSubtype="0" fill="hold" grpId="6" nodeType="afterEffect">
                                  <p:stCondLst>
                                    <p:cond delay="750"/>
                                  </p:stCondLst>
                                  <p:childTnLst>
                                    <p:set>
                                      <p:cBhvr>
                                        <p:cTn id="116" dur="1" fill="hold">
                                          <p:stCondLst>
                                            <p:cond delay="0"/>
                                          </p:stCondLst>
                                        </p:cTn>
                                        <p:tgtEl>
                                          <p:spTgt spid="95"/>
                                        </p:tgtEl>
                                        <p:attrNameLst>
                                          <p:attrName>style.visibility</p:attrName>
                                        </p:attrNameLst>
                                      </p:cBhvr>
                                      <p:to>
                                        <p:strVal val="visible"/>
                                      </p:to>
                                    </p:set>
                                    <p:animEffect transition="in" filter="fade">
                                      <p:cBhvr>
                                        <p:cTn id="117" dur="500"/>
                                        <p:tgtEl>
                                          <p:spTgt spid="95"/>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grpId="7" nodeType="clickEffect">
                                  <p:stCondLst>
                                    <p:cond delay="0"/>
                                  </p:stCondLst>
                                  <p:childTnLst>
                                    <p:set>
                                      <p:cBhvr>
                                        <p:cTn id="121" dur="1" fill="hold">
                                          <p:stCondLst>
                                            <p:cond delay="0"/>
                                          </p:stCondLst>
                                        </p:cTn>
                                        <p:tgtEl>
                                          <p:spTgt spid="7"/>
                                        </p:tgtEl>
                                        <p:attrNameLst>
                                          <p:attrName>style.visibility</p:attrName>
                                        </p:attrNameLst>
                                      </p:cBhvr>
                                      <p:to>
                                        <p:strVal val="hidden"/>
                                      </p:to>
                                    </p:set>
                                  </p:childTnLst>
                                </p:cTn>
                              </p:par>
                              <p:par>
                                <p:cTn id="122" presetID="1" presetClass="exit" presetSubtype="0" fill="hold" grpId="1" nodeType="withEffect">
                                  <p:stCondLst>
                                    <p:cond delay="0"/>
                                  </p:stCondLst>
                                  <p:childTnLst>
                                    <p:set>
                                      <p:cBhvr>
                                        <p:cTn id="123" dur="1" fill="hold">
                                          <p:stCondLst>
                                            <p:cond delay="0"/>
                                          </p:stCondLst>
                                        </p:cTn>
                                        <p:tgtEl>
                                          <p:spTgt spid="103"/>
                                        </p:tgtEl>
                                        <p:attrNameLst>
                                          <p:attrName>style.visibility</p:attrName>
                                        </p:attrNameLst>
                                      </p:cBhvr>
                                      <p:to>
                                        <p:strVal val="hidden"/>
                                      </p:to>
                                    </p:set>
                                  </p:childTnLst>
                                </p:cTn>
                              </p:par>
                              <p:par>
                                <p:cTn id="124" presetID="1" presetClass="exit" presetSubtype="0" fill="hold" grpId="7" nodeType="withEffect">
                                  <p:stCondLst>
                                    <p:cond delay="0"/>
                                  </p:stCondLst>
                                  <p:childTnLst>
                                    <p:set>
                                      <p:cBhvr>
                                        <p:cTn id="125" dur="1" fill="hold">
                                          <p:stCondLst>
                                            <p:cond delay="0"/>
                                          </p:stCondLst>
                                        </p:cTn>
                                        <p:tgtEl>
                                          <p:spTgt spid="95"/>
                                        </p:tgtEl>
                                        <p:attrNameLst>
                                          <p:attrName>style.visibility</p:attrName>
                                        </p:attrNameLst>
                                      </p:cBhvr>
                                      <p:to>
                                        <p:strVal val="hidden"/>
                                      </p:to>
                                    </p:set>
                                  </p:childTnLst>
                                </p:cTn>
                              </p:par>
                            </p:childTnLst>
                          </p:cTn>
                        </p:par>
                        <p:par>
                          <p:cTn id="126" fill="hold">
                            <p:stCondLst>
                              <p:cond delay="0"/>
                            </p:stCondLst>
                            <p:childTnLst>
                              <p:par>
                                <p:cTn id="127" presetID="22" presetClass="entr" presetSubtype="8" fill="hold" grpId="8" nodeType="afterEffect">
                                  <p:stCondLst>
                                    <p:cond delay="750"/>
                                  </p:stCondLst>
                                  <p:childTnLst>
                                    <p:set>
                                      <p:cBhvr>
                                        <p:cTn id="128" dur="1" fill="hold">
                                          <p:stCondLst>
                                            <p:cond delay="0"/>
                                          </p:stCondLst>
                                        </p:cTn>
                                        <p:tgtEl>
                                          <p:spTgt spid="7"/>
                                        </p:tgtEl>
                                        <p:attrNameLst>
                                          <p:attrName>style.visibility</p:attrName>
                                        </p:attrNameLst>
                                      </p:cBhvr>
                                      <p:to>
                                        <p:strVal val="visible"/>
                                      </p:to>
                                    </p:set>
                                    <p:animEffect transition="in" filter="wipe(left)">
                                      <p:cBhvr>
                                        <p:cTn id="129" dur="500"/>
                                        <p:tgtEl>
                                          <p:spTgt spid="7"/>
                                        </p:tgtEl>
                                      </p:cBhvr>
                                    </p:animEffect>
                                  </p:childTnLst>
                                </p:cTn>
                              </p:par>
                            </p:childTnLst>
                          </p:cTn>
                        </p:par>
                        <p:par>
                          <p:cTn id="130" fill="hold">
                            <p:stCondLst>
                              <p:cond delay="1250"/>
                            </p:stCondLst>
                            <p:childTnLst>
                              <p:par>
                                <p:cTn id="131" presetID="22" presetClass="entr" presetSubtype="8" fill="hold" grpId="0" nodeType="afterEffect">
                                  <p:stCondLst>
                                    <p:cond delay="750"/>
                                  </p:stCondLst>
                                  <p:childTnLst>
                                    <p:set>
                                      <p:cBhvr>
                                        <p:cTn id="132" dur="1" fill="hold">
                                          <p:stCondLst>
                                            <p:cond delay="0"/>
                                          </p:stCondLst>
                                        </p:cTn>
                                        <p:tgtEl>
                                          <p:spTgt spid="101"/>
                                        </p:tgtEl>
                                        <p:attrNameLst>
                                          <p:attrName>style.visibility</p:attrName>
                                        </p:attrNameLst>
                                      </p:cBhvr>
                                      <p:to>
                                        <p:strVal val="visible"/>
                                      </p:to>
                                    </p:set>
                                    <p:animEffect transition="in" filter="wipe(left)">
                                      <p:cBhvr>
                                        <p:cTn id="133" dur="500"/>
                                        <p:tgtEl>
                                          <p:spTgt spid="101"/>
                                        </p:tgtEl>
                                      </p:cBhvr>
                                    </p:animEffect>
                                  </p:childTnLst>
                                </p:cTn>
                              </p:par>
                            </p:childTnLst>
                          </p:cTn>
                        </p:par>
                        <p:par>
                          <p:cTn id="134" fill="hold">
                            <p:stCondLst>
                              <p:cond delay="2500"/>
                            </p:stCondLst>
                            <p:childTnLst>
                              <p:par>
                                <p:cTn id="135" presetID="10" presetClass="entr" presetSubtype="0" fill="hold" grpId="8" nodeType="afterEffect">
                                  <p:stCondLst>
                                    <p:cond delay="750"/>
                                  </p:stCondLst>
                                  <p:childTnLst>
                                    <p:set>
                                      <p:cBhvr>
                                        <p:cTn id="136" dur="1" fill="hold">
                                          <p:stCondLst>
                                            <p:cond delay="0"/>
                                          </p:stCondLst>
                                        </p:cTn>
                                        <p:tgtEl>
                                          <p:spTgt spid="95"/>
                                        </p:tgtEl>
                                        <p:attrNameLst>
                                          <p:attrName>style.visibility</p:attrName>
                                        </p:attrNameLst>
                                      </p:cBhvr>
                                      <p:to>
                                        <p:strVal val="visible"/>
                                      </p:to>
                                    </p:set>
                                    <p:animEffect transition="in" filter="fade">
                                      <p:cBhvr>
                                        <p:cTn id="137" dur="500"/>
                                        <p:tgtEl>
                                          <p:spTgt spid="95"/>
                                        </p:tgtEl>
                                      </p:cBhvr>
                                    </p:animEffect>
                                  </p:childTnLst>
                                </p:cTn>
                              </p:par>
                            </p:childTnLst>
                          </p:cTn>
                        </p:par>
                      </p:childTnLst>
                    </p:cTn>
                  </p:par>
                  <p:par>
                    <p:cTn id="138" fill="hold">
                      <p:stCondLst>
                        <p:cond delay="indefinite"/>
                      </p:stCondLst>
                      <p:childTnLst>
                        <p:par>
                          <p:cTn id="139" fill="hold">
                            <p:stCondLst>
                              <p:cond delay="0"/>
                            </p:stCondLst>
                            <p:childTnLst>
                              <p:par>
                                <p:cTn id="140" presetID="1" presetClass="exit" presetSubtype="0" fill="hold" grpId="9" nodeType="clickEffect">
                                  <p:stCondLst>
                                    <p:cond delay="0"/>
                                  </p:stCondLst>
                                  <p:childTnLst>
                                    <p:set>
                                      <p:cBhvr>
                                        <p:cTn id="141" dur="1" fill="hold">
                                          <p:stCondLst>
                                            <p:cond delay="0"/>
                                          </p:stCondLst>
                                        </p:cTn>
                                        <p:tgtEl>
                                          <p:spTgt spid="7"/>
                                        </p:tgtEl>
                                        <p:attrNameLst>
                                          <p:attrName>style.visibility</p:attrName>
                                        </p:attrNameLst>
                                      </p:cBhvr>
                                      <p:to>
                                        <p:strVal val="hidden"/>
                                      </p:to>
                                    </p:set>
                                  </p:childTnLst>
                                </p:cTn>
                              </p:par>
                              <p:par>
                                <p:cTn id="142" presetID="1" presetClass="exit" presetSubtype="0" fill="hold" grpId="1" nodeType="withEffect">
                                  <p:stCondLst>
                                    <p:cond delay="0"/>
                                  </p:stCondLst>
                                  <p:childTnLst>
                                    <p:set>
                                      <p:cBhvr>
                                        <p:cTn id="143" dur="1" fill="hold">
                                          <p:stCondLst>
                                            <p:cond delay="0"/>
                                          </p:stCondLst>
                                        </p:cTn>
                                        <p:tgtEl>
                                          <p:spTgt spid="101"/>
                                        </p:tgtEl>
                                        <p:attrNameLst>
                                          <p:attrName>style.visibility</p:attrName>
                                        </p:attrNameLst>
                                      </p:cBhvr>
                                      <p:to>
                                        <p:strVal val="hidden"/>
                                      </p:to>
                                    </p:set>
                                  </p:childTnLst>
                                </p:cTn>
                              </p:par>
                              <p:par>
                                <p:cTn id="144" presetID="1" presetClass="exit" presetSubtype="0" fill="hold" grpId="9" nodeType="withEffect">
                                  <p:stCondLst>
                                    <p:cond delay="0"/>
                                  </p:stCondLst>
                                  <p:childTnLst>
                                    <p:set>
                                      <p:cBhvr>
                                        <p:cTn id="145" dur="1" fill="hold">
                                          <p:stCondLst>
                                            <p:cond delay="0"/>
                                          </p:stCondLst>
                                        </p:cTn>
                                        <p:tgtEl>
                                          <p:spTgt spid="95"/>
                                        </p:tgtEl>
                                        <p:attrNameLst>
                                          <p:attrName>style.visibility</p:attrName>
                                        </p:attrNameLst>
                                      </p:cBhvr>
                                      <p:to>
                                        <p:strVal val="hidden"/>
                                      </p:to>
                                    </p:set>
                                  </p:childTnLst>
                                </p:cTn>
                              </p:par>
                            </p:childTnLst>
                          </p:cTn>
                        </p:par>
                        <p:par>
                          <p:cTn id="146" fill="hold">
                            <p:stCondLst>
                              <p:cond delay="0"/>
                            </p:stCondLst>
                            <p:childTnLst>
                              <p:par>
                                <p:cTn id="147" presetID="22" presetClass="entr" presetSubtype="8" fill="hold" grpId="10" nodeType="afterEffect">
                                  <p:stCondLst>
                                    <p:cond delay="750"/>
                                  </p:stCondLst>
                                  <p:childTnLst>
                                    <p:set>
                                      <p:cBhvr>
                                        <p:cTn id="148" dur="1" fill="hold">
                                          <p:stCondLst>
                                            <p:cond delay="0"/>
                                          </p:stCondLst>
                                        </p:cTn>
                                        <p:tgtEl>
                                          <p:spTgt spid="7"/>
                                        </p:tgtEl>
                                        <p:attrNameLst>
                                          <p:attrName>style.visibility</p:attrName>
                                        </p:attrNameLst>
                                      </p:cBhvr>
                                      <p:to>
                                        <p:strVal val="visible"/>
                                      </p:to>
                                    </p:set>
                                    <p:animEffect transition="in" filter="wipe(left)">
                                      <p:cBhvr>
                                        <p:cTn id="149" dur="500"/>
                                        <p:tgtEl>
                                          <p:spTgt spid="7"/>
                                        </p:tgtEl>
                                      </p:cBhvr>
                                    </p:animEffect>
                                  </p:childTnLst>
                                </p:cTn>
                              </p:par>
                            </p:childTnLst>
                          </p:cTn>
                        </p:par>
                        <p:par>
                          <p:cTn id="150" fill="hold">
                            <p:stCondLst>
                              <p:cond delay="1250"/>
                            </p:stCondLst>
                            <p:childTnLst>
                              <p:par>
                                <p:cTn id="151" presetID="10" presetClass="entr" presetSubtype="0" fill="hold" grpId="0" nodeType="afterEffect">
                                  <p:stCondLst>
                                    <p:cond delay="750"/>
                                  </p:stCondLst>
                                  <p:childTnLst>
                                    <p:set>
                                      <p:cBhvr>
                                        <p:cTn id="152" dur="1" fill="hold">
                                          <p:stCondLst>
                                            <p:cond delay="0"/>
                                          </p:stCondLst>
                                        </p:cTn>
                                        <p:tgtEl>
                                          <p:spTgt spid="102"/>
                                        </p:tgtEl>
                                        <p:attrNameLst>
                                          <p:attrName>style.visibility</p:attrName>
                                        </p:attrNameLst>
                                      </p:cBhvr>
                                      <p:to>
                                        <p:strVal val="visible"/>
                                      </p:to>
                                    </p:set>
                                    <p:animEffect transition="in" filter="fade">
                                      <p:cBhvr>
                                        <p:cTn id="153" dur="500"/>
                                        <p:tgtEl>
                                          <p:spTgt spid="102"/>
                                        </p:tgtEl>
                                      </p:cBhvr>
                                    </p:animEffect>
                                  </p:childTnLst>
                                </p:cTn>
                              </p:par>
                            </p:childTnLst>
                          </p:cTn>
                        </p:par>
                        <p:par>
                          <p:cTn id="154" fill="hold">
                            <p:stCondLst>
                              <p:cond delay="2500"/>
                            </p:stCondLst>
                            <p:childTnLst>
                              <p:par>
                                <p:cTn id="155" presetID="10" presetClass="entr" presetSubtype="0" fill="hold" grpId="10" nodeType="afterEffect">
                                  <p:stCondLst>
                                    <p:cond delay="0"/>
                                  </p:stCondLst>
                                  <p:childTnLst>
                                    <p:set>
                                      <p:cBhvr>
                                        <p:cTn id="156" dur="1" fill="hold">
                                          <p:stCondLst>
                                            <p:cond delay="0"/>
                                          </p:stCondLst>
                                        </p:cTn>
                                        <p:tgtEl>
                                          <p:spTgt spid="95"/>
                                        </p:tgtEl>
                                        <p:attrNameLst>
                                          <p:attrName>style.visibility</p:attrName>
                                        </p:attrNameLst>
                                      </p:cBhvr>
                                      <p:to>
                                        <p:strVal val="visible"/>
                                      </p:to>
                                    </p:set>
                                    <p:animEffect transition="in" filter="fade">
                                      <p:cBhvr>
                                        <p:cTn id="157" dur="500"/>
                                        <p:tgtEl>
                                          <p:spTgt spid="95"/>
                                        </p:tgtEl>
                                      </p:cBhvr>
                                    </p:animEffect>
                                  </p:childTnLst>
                                </p:cTn>
                              </p:par>
                            </p:childTnLst>
                          </p:cTn>
                        </p:par>
                      </p:childTnLst>
                    </p:cTn>
                  </p:par>
                  <p:par>
                    <p:cTn id="158" fill="hold">
                      <p:stCondLst>
                        <p:cond delay="indefinite"/>
                      </p:stCondLst>
                      <p:childTnLst>
                        <p:par>
                          <p:cTn id="159" fill="hold">
                            <p:stCondLst>
                              <p:cond delay="0"/>
                            </p:stCondLst>
                            <p:childTnLst>
                              <p:par>
                                <p:cTn id="160" presetID="1" presetClass="exit" presetSubtype="0" fill="hold" grpId="11" nodeType="clickEffect">
                                  <p:stCondLst>
                                    <p:cond delay="0"/>
                                  </p:stCondLst>
                                  <p:childTnLst>
                                    <p:set>
                                      <p:cBhvr>
                                        <p:cTn id="161" dur="1" fill="hold">
                                          <p:stCondLst>
                                            <p:cond delay="0"/>
                                          </p:stCondLst>
                                        </p:cTn>
                                        <p:tgtEl>
                                          <p:spTgt spid="7"/>
                                        </p:tgtEl>
                                        <p:attrNameLst>
                                          <p:attrName>style.visibility</p:attrName>
                                        </p:attrNameLst>
                                      </p:cBhvr>
                                      <p:to>
                                        <p:strVal val="hidden"/>
                                      </p:to>
                                    </p:set>
                                  </p:childTnLst>
                                </p:cTn>
                              </p:par>
                              <p:par>
                                <p:cTn id="162" presetID="1" presetClass="exit" presetSubtype="0" fill="hold" grpId="1" nodeType="withEffect">
                                  <p:stCondLst>
                                    <p:cond delay="0"/>
                                  </p:stCondLst>
                                  <p:childTnLst>
                                    <p:set>
                                      <p:cBhvr>
                                        <p:cTn id="163" dur="1" fill="hold">
                                          <p:stCondLst>
                                            <p:cond delay="0"/>
                                          </p:stCondLst>
                                        </p:cTn>
                                        <p:tgtEl>
                                          <p:spTgt spid="102"/>
                                        </p:tgtEl>
                                        <p:attrNameLst>
                                          <p:attrName>style.visibility</p:attrName>
                                        </p:attrNameLst>
                                      </p:cBhvr>
                                      <p:to>
                                        <p:strVal val="hidden"/>
                                      </p:to>
                                    </p:set>
                                  </p:childTnLst>
                                </p:cTn>
                              </p:par>
                              <p:par>
                                <p:cTn id="164" presetID="1" presetClass="exit" presetSubtype="0" fill="hold" grpId="11" nodeType="withEffect">
                                  <p:stCondLst>
                                    <p:cond delay="0"/>
                                  </p:stCondLst>
                                  <p:childTnLst>
                                    <p:set>
                                      <p:cBhvr>
                                        <p:cTn id="165" dur="1" fill="hold">
                                          <p:stCondLst>
                                            <p:cond delay="0"/>
                                          </p:stCondLst>
                                        </p:cTn>
                                        <p:tgtEl>
                                          <p:spTgt spid="95"/>
                                        </p:tgtEl>
                                        <p:attrNameLst>
                                          <p:attrName>style.visibility</p:attrName>
                                        </p:attrNameLst>
                                      </p:cBhvr>
                                      <p:to>
                                        <p:strVal val="hidden"/>
                                      </p:to>
                                    </p:set>
                                  </p:childTnLst>
                                </p:cTn>
                              </p:par>
                            </p:childTnLst>
                          </p:cTn>
                        </p:par>
                        <p:par>
                          <p:cTn id="166" fill="hold">
                            <p:stCondLst>
                              <p:cond delay="0"/>
                            </p:stCondLst>
                            <p:childTnLst>
                              <p:par>
                                <p:cTn id="167" presetID="22" presetClass="entr" presetSubtype="8" fill="hold" grpId="12" nodeType="afterEffect">
                                  <p:stCondLst>
                                    <p:cond delay="750"/>
                                  </p:stCondLst>
                                  <p:childTnLst>
                                    <p:set>
                                      <p:cBhvr>
                                        <p:cTn id="168" dur="1" fill="hold">
                                          <p:stCondLst>
                                            <p:cond delay="0"/>
                                          </p:stCondLst>
                                        </p:cTn>
                                        <p:tgtEl>
                                          <p:spTgt spid="7"/>
                                        </p:tgtEl>
                                        <p:attrNameLst>
                                          <p:attrName>style.visibility</p:attrName>
                                        </p:attrNameLst>
                                      </p:cBhvr>
                                      <p:to>
                                        <p:strVal val="visible"/>
                                      </p:to>
                                    </p:set>
                                    <p:animEffect transition="in" filter="wipe(left)">
                                      <p:cBhvr>
                                        <p:cTn id="169" dur="500"/>
                                        <p:tgtEl>
                                          <p:spTgt spid="7"/>
                                        </p:tgtEl>
                                      </p:cBhvr>
                                    </p:animEffect>
                                  </p:childTnLst>
                                </p:cTn>
                              </p:par>
                            </p:childTnLst>
                          </p:cTn>
                        </p:par>
                        <p:par>
                          <p:cTn id="170" fill="hold">
                            <p:stCondLst>
                              <p:cond delay="1250"/>
                            </p:stCondLst>
                            <p:childTnLst>
                              <p:par>
                                <p:cTn id="171" presetID="22" presetClass="entr" presetSubtype="8" fill="hold" grpId="0" nodeType="afterEffect">
                                  <p:stCondLst>
                                    <p:cond delay="750"/>
                                  </p:stCondLst>
                                  <p:childTnLst>
                                    <p:set>
                                      <p:cBhvr>
                                        <p:cTn id="172" dur="1" fill="hold">
                                          <p:stCondLst>
                                            <p:cond delay="0"/>
                                          </p:stCondLst>
                                        </p:cTn>
                                        <p:tgtEl>
                                          <p:spTgt spid="104"/>
                                        </p:tgtEl>
                                        <p:attrNameLst>
                                          <p:attrName>style.visibility</p:attrName>
                                        </p:attrNameLst>
                                      </p:cBhvr>
                                      <p:to>
                                        <p:strVal val="visible"/>
                                      </p:to>
                                    </p:set>
                                    <p:animEffect transition="in" filter="wipe(left)">
                                      <p:cBhvr>
                                        <p:cTn id="173" dur="500"/>
                                        <p:tgtEl>
                                          <p:spTgt spid="104"/>
                                        </p:tgtEl>
                                      </p:cBhvr>
                                    </p:animEffect>
                                  </p:childTnLst>
                                </p:cTn>
                              </p:par>
                            </p:childTnLst>
                          </p:cTn>
                        </p:par>
                        <p:par>
                          <p:cTn id="174" fill="hold">
                            <p:stCondLst>
                              <p:cond delay="2500"/>
                            </p:stCondLst>
                            <p:childTnLst>
                              <p:par>
                                <p:cTn id="175" presetID="10" presetClass="entr" presetSubtype="0" fill="hold" grpId="12" nodeType="afterEffect">
                                  <p:stCondLst>
                                    <p:cond delay="750"/>
                                  </p:stCondLst>
                                  <p:childTnLst>
                                    <p:set>
                                      <p:cBhvr>
                                        <p:cTn id="176" dur="1" fill="hold">
                                          <p:stCondLst>
                                            <p:cond delay="0"/>
                                          </p:stCondLst>
                                        </p:cTn>
                                        <p:tgtEl>
                                          <p:spTgt spid="95"/>
                                        </p:tgtEl>
                                        <p:attrNameLst>
                                          <p:attrName>style.visibility</p:attrName>
                                        </p:attrNameLst>
                                      </p:cBhvr>
                                      <p:to>
                                        <p:strVal val="visible"/>
                                      </p:to>
                                    </p:set>
                                    <p:animEffect transition="in" filter="fade">
                                      <p:cBhvr>
                                        <p:cTn id="177" dur="500"/>
                                        <p:tgtEl>
                                          <p:spTgt spid="95"/>
                                        </p:tgtEl>
                                      </p:cBhvr>
                                    </p:animEffect>
                                  </p:childTnLst>
                                </p:cTn>
                              </p:par>
                            </p:childTnLst>
                          </p:cTn>
                        </p:par>
                      </p:childTnLst>
                    </p:cTn>
                  </p:par>
                  <p:par>
                    <p:cTn id="178" fill="hold">
                      <p:stCondLst>
                        <p:cond delay="indefinite"/>
                      </p:stCondLst>
                      <p:childTnLst>
                        <p:par>
                          <p:cTn id="179" fill="hold">
                            <p:stCondLst>
                              <p:cond delay="0"/>
                            </p:stCondLst>
                            <p:childTnLst>
                              <p:par>
                                <p:cTn id="180" presetID="1" presetClass="exit" presetSubtype="0" fill="hold" grpId="13" nodeType="clickEffect">
                                  <p:stCondLst>
                                    <p:cond delay="0"/>
                                  </p:stCondLst>
                                  <p:childTnLst>
                                    <p:set>
                                      <p:cBhvr>
                                        <p:cTn id="181" dur="1" fill="hold">
                                          <p:stCondLst>
                                            <p:cond delay="0"/>
                                          </p:stCondLst>
                                        </p:cTn>
                                        <p:tgtEl>
                                          <p:spTgt spid="7"/>
                                        </p:tgtEl>
                                        <p:attrNameLst>
                                          <p:attrName>style.visibility</p:attrName>
                                        </p:attrNameLst>
                                      </p:cBhvr>
                                      <p:to>
                                        <p:strVal val="hidden"/>
                                      </p:to>
                                    </p:set>
                                  </p:childTnLst>
                                </p:cTn>
                              </p:par>
                              <p:par>
                                <p:cTn id="182" presetID="1" presetClass="exit" presetSubtype="0" fill="hold" grpId="1" nodeType="withEffect">
                                  <p:stCondLst>
                                    <p:cond delay="0"/>
                                  </p:stCondLst>
                                  <p:childTnLst>
                                    <p:set>
                                      <p:cBhvr>
                                        <p:cTn id="183" dur="1" fill="hold">
                                          <p:stCondLst>
                                            <p:cond delay="0"/>
                                          </p:stCondLst>
                                        </p:cTn>
                                        <p:tgtEl>
                                          <p:spTgt spid="104"/>
                                        </p:tgtEl>
                                        <p:attrNameLst>
                                          <p:attrName>style.visibility</p:attrName>
                                        </p:attrNameLst>
                                      </p:cBhvr>
                                      <p:to>
                                        <p:strVal val="hidden"/>
                                      </p:to>
                                    </p:set>
                                  </p:childTnLst>
                                </p:cTn>
                              </p:par>
                              <p:par>
                                <p:cTn id="184" presetID="1" presetClass="exit" presetSubtype="0" fill="hold" grpId="13" nodeType="withEffect">
                                  <p:stCondLst>
                                    <p:cond delay="0"/>
                                  </p:stCondLst>
                                  <p:childTnLst>
                                    <p:set>
                                      <p:cBhvr>
                                        <p:cTn id="185" dur="1" fill="hold">
                                          <p:stCondLst>
                                            <p:cond delay="0"/>
                                          </p:stCondLst>
                                        </p:cTn>
                                        <p:tgtEl>
                                          <p:spTgt spid="95"/>
                                        </p:tgtEl>
                                        <p:attrNameLst>
                                          <p:attrName>style.visibility</p:attrName>
                                        </p:attrNameLst>
                                      </p:cBhvr>
                                      <p:to>
                                        <p:strVal val="hidden"/>
                                      </p:to>
                                    </p:set>
                                  </p:childTnLst>
                                </p:cTn>
                              </p:par>
                            </p:childTnLst>
                          </p:cTn>
                        </p:par>
                        <p:par>
                          <p:cTn id="186" fill="hold">
                            <p:stCondLst>
                              <p:cond delay="0"/>
                            </p:stCondLst>
                            <p:childTnLst>
                              <p:par>
                                <p:cTn id="187" presetID="22" presetClass="entr" presetSubtype="8" fill="hold" grpId="14" nodeType="afterEffect">
                                  <p:stCondLst>
                                    <p:cond delay="750"/>
                                  </p:stCondLst>
                                  <p:childTnLst>
                                    <p:set>
                                      <p:cBhvr>
                                        <p:cTn id="188" dur="1" fill="hold">
                                          <p:stCondLst>
                                            <p:cond delay="0"/>
                                          </p:stCondLst>
                                        </p:cTn>
                                        <p:tgtEl>
                                          <p:spTgt spid="7"/>
                                        </p:tgtEl>
                                        <p:attrNameLst>
                                          <p:attrName>style.visibility</p:attrName>
                                        </p:attrNameLst>
                                      </p:cBhvr>
                                      <p:to>
                                        <p:strVal val="visible"/>
                                      </p:to>
                                    </p:set>
                                    <p:animEffect transition="in" filter="wipe(left)">
                                      <p:cBhvr>
                                        <p:cTn id="189" dur="500"/>
                                        <p:tgtEl>
                                          <p:spTgt spid="7"/>
                                        </p:tgtEl>
                                      </p:cBhvr>
                                    </p:animEffect>
                                  </p:childTnLst>
                                </p:cTn>
                              </p:par>
                            </p:childTnLst>
                          </p:cTn>
                        </p:par>
                        <p:par>
                          <p:cTn id="190" fill="hold">
                            <p:stCondLst>
                              <p:cond delay="1250"/>
                            </p:stCondLst>
                            <p:childTnLst>
                              <p:par>
                                <p:cTn id="191" presetID="22" presetClass="entr" presetSubtype="8" fill="hold" grpId="0" nodeType="afterEffect">
                                  <p:stCondLst>
                                    <p:cond delay="750"/>
                                  </p:stCondLst>
                                  <p:childTnLst>
                                    <p:set>
                                      <p:cBhvr>
                                        <p:cTn id="192" dur="1" fill="hold">
                                          <p:stCondLst>
                                            <p:cond delay="0"/>
                                          </p:stCondLst>
                                        </p:cTn>
                                        <p:tgtEl>
                                          <p:spTgt spid="106"/>
                                        </p:tgtEl>
                                        <p:attrNameLst>
                                          <p:attrName>style.visibility</p:attrName>
                                        </p:attrNameLst>
                                      </p:cBhvr>
                                      <p:to>
                                        <p:strVal val="visible"/>
                                      </p:to>
                                    </p:set>
                                    <p:animEffect transition="in" filter="wipe(left)">
                                      <p:cBhvr>
                                        <p:cTn id="193" dur="500"/>
                                        <p:tgtEl>
                                          <p:spTgt spid="106"/>
                                        </p:tgtEl>
                                      </p:cBhvr>
                                    </p:animEffect>
                                  </p:childTnLst>
                                </p:cTn>
                              </p:par>
                            </p:childTnLst>
                          </p:cTn>
                        </p:par>
                        <p:par>
                          <p:cTn id="194" fill="hold">
                            <p:stCondLst>
                              <p:cond delay="2500"/>
                            </p:stCondLst>
                            <p:childTnLst>
                              <p:par>
                                <p:cTn id="195" presetID="10" presetClass="entr" presetSubtype="0" fill="hold" grpId="14" nodeType="afterEffect">
                                  <p:stCondLst>
                                    <p:cond delay="750"/>
                                  </p:stCondLst>
                                  <p:childTnLst>
                                    <p:set>
                                      <p:cBhvr>
                                        <p:cTn id="196" dur="1" fill="hold">
                                          <p:stCondLst>
                                            <p:cond delay="0"/>
                                          </p:stCondLst>
                                        </p:cTn>
                                        <p:tgtEl>
                                          <p:spTgt spid="95"/>
                                        </p:tgtEl>
                                        <p:attrNameLst>
                                          <p:attrName>style.visibility</p:attrName>
                                        </p:attrNameLst>
                                      </p:cBhvr>
                                      <p:to>
                                        <p:strVal val="visible"/>
                                      </p:to>
                                    </p:set>
                                    <p:animEffect transition="in" filter="fade">
                                      <p:cBhvr>
                                        <p:cTn id="197" dur="500"/>
                                        <p:tgtEl>
                                          <p:spTgt spid="95"/>
                                        </p:tgtEl>
                                      </p:cBhvr>
                                    </p:animEffect>
                                  </p:childTnLst>
                                </p:cTn>
                              </p:par>
                            </p:childTnLst>
                          </p:cTn>
                        </p:par>
                      </p:childTnLst>
                    </p:cTn>
                  </p:par>
                  <p:par>
                    <p:cTn id="198" fill="hold">
                      <p:stCondLst>
                        <p:cond delay="indefinite"/>
                      </p:stCondLst>
                      <p:childTnLst>
                        <p:par>
                          <p:cTn id="199" fill="hold">
                            <p:stCondLst>
                              <p:cond delay="0"/>
                            </p:stCondLst>
                            <p:childTnLst>
                              <p:par>
                                <p:cTn id="200" presetID="1" presetClass="exit" presetSubtype="0" fill="hold" grpId="15" nodeType="clickEffect">
                                  <p:stCondLst>
                                    <p:cond delay="0"/>
                                  </p:stCondLst>
                                  <p:childTnLst>
                                    <p:set>
                                      <p:cBhvr>
                                        <p:cTn id="201" dur="1" fill="hold">
                                          <p:stCondLst>
                                            <p:cond delay="0"/>
                                          </p:stCondLst>
                                        </p:cTn>
                                        <p:tgtEl>
                                          <p:spTgt spid="7"/>
                                        </p:tgtEl>
                                        <p:attrNameLst>
                                          <p:attrName>style.visibility</p:attrName>
                                        </p:attrNameLst>
                                      </p:cBhvr>
                                      <p:to>
                                        <p:strVal val="hidden"/>
                                      </p:to>
                                    </p:set>
                                  </p:childTnLst>
                                </p:cTn>
                              </p:par>
                              <p:par>
                                <p:cTn id="202" presetID="1" presetClass="exit" presetSubtype="0" fill="hold" grpId="1" nodeType="withEffect">
                                  <p:stCondLst>
                                    <p:cond delay="0"/>
                                  </p:stCondLst>
                                  <p:childTnLst>
                                    <p:set>
                                      <p:cBhvr>
                                        <p:cTn id="203" dur="1" fill="hold">
                                          <p:stCondLst>
                                            <p:cond delay="0"/>
                                          </p:stCondLst>
                                        </p:cTn>
                                        <p:tgtEl>
                                          <p:spTgt spid="106"/>
                                        </p:tgtEl>
                                        <p:attrNameLst>
                                          <p:attrName>style.visibility</p:attrName>
                                        </p:attrNameLst>
                                      </p:cBhvr>
                                      <p:to>
                                        <p:strVal val="hidden"/>
                                      </p:to>
                                    </p:set>
                                  </p:childTnLst>
                                </p:cTn>
                              </p:par>
                              <p:par>
                                <p:cTn id="204" presetID="1" presetClass="exit" presetSubtype="0" fill="hold" grpId="15" nodeType="withEffect">
                                  <p:stCondLst>
                                    <p:cond delay="0"/>
                                  </p:stCondLst>
                                  <p:childTnLst>
                                    <p:set>
                                      <p:cBhvr>
                                        <p:cTn id="205" dur="1" fill="hold">
                                          <p:stCondLst>
                                            <p:cond delay="0"/>
                                          </p:stCondLst>
                                        </p:cTn>
                                        <p:tgtEl>
                                          <p:spTgt spid="95"/>
                                        </p:tgtEl>
                                        <p:attrNameLst>
                                          <p:attrName>style.visibility</p:attrName>
                                        </p:attrNameLst>
                                      </p:cBhvr>
                                      <p:to>
                                        <p:strVal val="hidden"/>
                                      </p:to>
                                    </p:set>
                                  </p:childTnLst>
                                </p:cTn>
                              </p:par>
                            </p:childTnLst>
                          </p:cTn>
                        </p:par>
                        <p:par>
                          <p:cTn id="206" fill="hold">
                            <p:stCondLst>
                              <p:cond delay="0"/>
                            </p:stCondLst>
                            <p:childTnLst>
                              <p:par>
                                <p:cTn id="207" presetID="22" presetClass="entr" presetSubtype="8" fill="hold" grpId="16" nodeType="afterEffect">
                                  <p:stCondLst>
                                    <p:cond delay="750"/>
                                  </p:stCondLst>
                                  <p:childTnLst>
                                    <p:set>
                                      <p:cBhvr>
                                        <p:cTn id="208" dur="1" fill="hold">
                                          <p:stCondLst>
                                            <p:cond delay="0"/>
                                          </p:stCondLst>
                                        </p:cTn>
                                        <p:tgtEl>
                                          <p:spTgt spid="7"/>
                                        </p:tgtEl>
                                        <p:attrNameLst>
                                          <p:attrName>style.visibility</p:attrName>
                                        </p:attrNameLst>
                                      </p:cBhvr>
                                      <p:to>
                                        <p:strVal val="visible"/>
                                      </p:to>
                                    </p:set>
                                    <p:animEffect transition="in" filter="wipe(left)">
                                      <p:cBhvr>
                                        <p:cTn id="209" dur="500"/>
                                        <p:tgtEl>
                                          <p:spTgt spid="7"/>
                                        </p:tgtEl>
                                      </p:cBhvr>
                                    </p:animEffect>
                                  </p:childTnLst>
                                </p:cTn>
                              </p:par>
                            </p:childTnLst>
                          </p:cTn>
                        </p:par>
                        <p:par>
                          <p:cTn id="210" fill="hold">
                            <p:stCondLst>
                              <p:cond delay="2500"/>
                            </p:stCondLst>
                            <p:childTnLst>
                              <p:par>
                                <p:cTn id="211" presetID="22" presetClass="entr" presetSubtype="8" fill="hold" grpId="0" nodeType="afterEffect">
                                  <p:stCondLst>
                                    <p:cond delay="750"/>
                                  </p:stCondLst>
                                  <p:childTnLst>
                                    <p:set>
                                      <p:cBhvr>
                                        <p:cTn id="212" dur="1" fill="hold">
                                          <p:stCondLst>
                                            <p:cond delay="0"/>
                                          </p:stCondLst>
                                        </p:cTn>
                                        <p:tgtEl>
                                          <p:spTgt spid="105"/>
                                        </p:tgtEl>
                                        <p:attrNameLst>
                                          <p:attrName>style.visibility</p:attrName>
                                        </p:attrNameLst>
                                      </p:cBhvr>
                                      <p:to>
                                        <p:strVal val="visible"/>
                                      </p:to>
                                    </p:set>
                                    <p:animEffect transition="in" filter="wipe(left)">
                                      <p:cBhvr>
                                        <p:cTn id="213" dur="500"/>
                                        <p:tgtEl>
                                          <p:spTgt spid="105"/>
                                        </p:tgtEl>
                                      </p:cBhvr>
                                    </p:animEffect>
                                  </p:childTnLst>
                                </p:cTn>
                              </p:par>
                            </p:childTnLst>
                          </p:cTn>
                        </p:par>
                        <p:par>
                          <p:cTn id="214" fill="hold">
                            <p:stCondLst>
                              <p:cond delay="3750"/>
                            </p:stCondLst>
                            <p:childTnLst>
                              <p:par>
                                <p:cTn id="215" presetID="22" presetClass="entr" presetSubtype="8" fill="hold" grpId="16" nodeType="afterEffect">
                                  <p:stCondLst>
                                    <p:cond delay="750"/>
                                  </p:stCondLst>
                                  <p:childTnLst>
                                    <p:set>
                                      <p:cBhvr>
                                        <p:cTn id="216" dur="1" fill="hold">
                                          <p:stCondLst>
                                            <p:cond delay="0"/>
                                          </p:stCondLst>
                                        </p:cTn>
                                        <p:tgtEl>
                                          <p:spTgt spid="95"/>
                                        </p:tgtEl>
                                        <p:attrNameLst>
                                          <p:attrName>style.visibility</p:attrName>
                                        </p:attrNameLst>
                                      </p:cBhvr>
                                      <p:to>
                                        <p:strVal val="visible"/>
                                      </p:to>
                                    </p:set>
                                    <p:animEffect transition="in" filter="wipe(left)">
                                      <p:cBhvr>
                                        <p:cTn id="217" dur="500"/>
                                        <p:tgtEl>
                                          <p:spTgt spid="95"/>
                                        </p:tgtEl>
                                      </p:cBhvr>
                                    </p:animEffect>
                                  </p:childTnLst>
                                </p:cTn>
                              </p:par>
                            </p:childTnLst>
                          </p:cTn>
                        </p:par>
                      </p:childTnLst>
                    </p:cTn>
                  </p:par>
                  <p:par>
                    <p:cTn id="218" fill="hold">
                      <p:stCondLst>
                        <p:cond delay="indefinite"/>
                      </p:stCondLst>
                      <p:childTnLst>
                        <p:par>
                          <p:cTn id="219" fill="hold">
                            <p:stCondLst>
                              <p:cond delay="0"/>
                            </p:stCondLst>
                            <p:childTnLst>
                              <p:par>
                                <p:cTn id="220" presetID="1" presetClass="exit" presetSubtype="0" fill="hold" grpId="17" nodeType="clickEffect">
                                  <p:stCondLst>
                                    <p:cond delay="0"/>
                                  </p:stCondLst>
                                  <p:childTnLst>
                                    <p:set>
                                      <p:cBhvr>
                                        <p:cTn id="221" dur="1" fill="hold">
                                          <p:stCondLst>
                                            <p:cond delay="0"/>
                                          </p:stCondLst>
                                        </p:cTn>
                                        <p:tgtEl>
                                          <p:spTgt spid="7"/>
                                        </p:tgtEl>
                                        <p:attrNameLst>
                                          <p:attrName>style.visibility</p:attrName>
                                        </p:attrNameLst>
                                      </p:cBhvr>
                                      <p:to>
                                        <p:strVal val="hidden"/>
                                      </p:to>
                                    </p:set>
                                  </p:childTnLst>
                                </p:cTn>
                              </p:par>
                              <p:par>
                                <p:cTn id="222" presetID="1" presetClass="exit" presetSubtype="0" fill="hold" grpId="17" nodeType="withEffect">
                                  <p:stCondLst>
                                    <p:cond delay="0"/>
                                  </p:stCondLst>
                                  <p:childTnLst>
                                    <p:set>
                                      <p:cBhvr>
                                        <p:cTn id="223" dur="1" fill="hold">
                                          <p:stCondLst>
                                            <p:cond delay="0"/>
                                          </p:stCondLst>
                                        </p:cTn>
                                        <p:tgtEl>
                                          <p:spTgt spid="95"/>
                                        </p:tgtEl>
                                        <p:attrNameLst>
                                          <p:attrName>style.visibility</p:attrName>
                                        </p:attrNameLst>
                                      </p:cBhvr>
                                      <p:to>
                                        <p:strVal val="hidden"/>
                                      </p:to>
                                    </p:set>
                                  </p:childTnLst>
                                </p:cTn>
                              </p:par>
                              <p:par>
                                <p:cTn id="224" presetID="1" presetClass="exit" presetSubtype="0" fill="hold" grpId="1" nodeType="withEffect">
                                  <p:stCondLst>
                                    <p:cond delay="0"/>
                                  </p:stCondLst>
                                  <p:childTnLst>
                                    <p:set>
                                      <p:cBhvr>
                                        <p:cTn id="225" dur="1" fill="hold">
                                          <p:stCondLst>
                                            <p:cond delay="0"/>
                                          </p:stCondLst>
                                        </p:cTn>
                                        <p:tgtEl>
                                          <p:spTgt spid="105"/>
                                        </p:tgtEl>
                                        <p:attrNameLst>
                                          <p:attrName>style.visibility</p:attrName>
                                        </p:attrNameLst>
                                      </p:cBhvr>
                                      <p:to>
                                        <p:strVal val="hidden"/>
                                      </p:to>
                                    </p:set>
                                  </p:childTnLst>
                                </p:cTn>
                              </p:par>
                            </p:childTnLst>
                          </p:cTn>
                        </p:par>
                        <p:par>
                          <p:cTn id="226" fill="hold">
                            <p:stCondLst>
                              <p:cond delay="0"/>
                            </p:stCondLst>
                            <p:childTnLst>
                              <p:par>
                                <p:cTn id="227" presetID="22" presetClass="entr" presetSubtype="8" fill="hold" grpId="18" nodeType="afterEffect">
                                  <p:stCondLst>
                                    <p:cond delay="750"/>
                                  </p:stCondLst>
                                  <p:childTnLst>
                                    <p:set>
                                      <p:cBhvr>
                                        <p:cTn id="228" dur="1" fill="hold">
                                          <p:stCondLst>
                                            <p:cond delay="0"/>
                                          </p:stCondLst>
                                        </p:cTn>
                                        <p:tgtEl>
                                          <p:spTgt spid="7"/>
                                        </p:tgtEl>
                                        <p:attrNameLst>
                                          <p:attrName>style.visibility</p:attrName>
                                        </p:attrNameLst>
                                      </p:cBhvr>
                                      <p:to>
                                        <p:strVal val="visible"/>
                                      </p:to>
                                    </p:set>
                                    <p:animEffect transition="in" filter="wipe(left)">
                                      <p:cBhvr>
                                        <p:cTn id="229" dur="500"/>
                                        <p:tgtEl>
                                          <p:spTgt spid="7"/>
                                        </p:tgtEl>
                                      </p:cBhvr>
                                    </p:animEffect>
                                  </p:childTnLst>
                                </p:cTn>
                              </p:par>
                            </p:childTnLst>
                          </p:cTn>
                        </p:par>
                        <p:par>
                          <p:cTn id="230" fill="hold">
                            <p:stCondLst>
                              <p:cond delay="1250"/>
                            </p:stCondLst>
                            <p:childTnLst>
                              <p:par>
                                <p:cTn id="231" presetID="22" presetClass="entr" presetSubtype="8" fill="hold" grpId="0" nodeType="afterEffect">
                                  <p:stCondLst>
                                    <p:cond delay="750"/>
                                  </p:stCondLst>
                                  <p:childTnLst>
                                    <p:set>
                                      <p:cBhvr>
                                        <p:cTn id="232" dur="1" fill="hold">
                                          <p:stCondLst>
                                            <p:cond delay="0"/>
                                          </p:stCondLst>
                                        </p:cTn>
                                        <p:tgtEl>
                                          <p:spTgt spid="107"/>
                                        </p:tgtEl>
                                        <p:attrNameLst>
                                          <p:attrName>style.visibility</p:attrName>
                                        </p:attrNameLst>
                                      </p:cBhvr>
                                      <p:to>
                                        <p:strVal val="visible"/>
                                      </p:to>
                                    </p:set>
                                    <p:animEffect transition="in" filter="wipe(left)">
                                      <p:cBhvr>
                                        <p:cTn id="233" dur="500"/>
                                        <p:tgtEl>
                                          <p:spTgt spid="107"/>
                                        </p:tgtEl>
                                      </p:cBhvr>
                                    </p:animEffect>
                                  </p:childTnLst>
                                </p:cTn>
                              </p:par>
                            </p:childTnLst>
                          </p:cTn>
                        </p:par>
                        <p:par>
                          <p:cTn id="234" fill="hold">
                            <p:stCondLst>
                              <p:cond delay="2500"/>
                            </p:stCondLst>
                            <p:childTnLst>
                              <p:par>
                                <p:cTn id="235" presetID="10" presetClass="entr" presetSubtype="0" fill="hold" grpId="0" nodeType="afterEffect">
                                  <p:stCondLst>
                                    <p:cond delay="750"/>
                                  </p:stCondLst>
                                  <p:childTnLst>
                                    <p:set>
                                      <p:cBhvr>
                                        <p:cTn id="236" dur="1" fill="hold">
                                          <p:stCondLst>
                                            <p:cond delay="0"/>
                                          </p:stCondLst>
                                        </p:cTn>
                                        <p:tgtEl>
                                          <p:spTgt spid="96"/>
                                        </p:tgtEl>
                                        <p:attrNameLst>
                                          <p:attrName>style.visibility</p:attrName>
                                        </p:attrNameLst>
                                      </p:cBhvr>
                                      <p:to>
                                        <p:strVal val="visible"/>
                                      </p:to>
                                    </p:set>
                                    <p:animEffect transition="in" filter="fade">
                                      <p:cBhvr>
                                        <p:cTn id="237" dur="500"/>
                                        <p:tgtEl>
                                          <p:spTgt spid="96"/>
                                        </p:tgtEl>
                                      </p:cBhvr>
                                    </p:animEffect>
                                  </p:childTnLst>
                                </p:cTn>
                              </p:par>
                            </p:childTnLst>
                          </p:cTn>
                        </p:par>
                        <p:par>
                          <p:cTn id="238" fill="hold">
                            <p:stCondLst>
                              <p:cond delay="3750"/>
                            </p:stCondLst>
                            <p:childTnLst>
                              <p:par>
                                <p:cTn id="239" presetID="53" presetClass="entr" presetSubtype="16" fill="hold" grpId="0" nodeType="afterEffect">
                                  <p:stCondLst>
                                    <p:cond delay="750"/>
                                  </p:stCondLst>
                                  <p:childTnLst>
                                    <p:set>
                                      <p:cBhvr>
                                        <p:cTn id="240" dur="1" fill="hold">
                                          <p:stCondLst>
                                            <p:cond delay="0"/>
                                          </p:stCondLst>
                                        </p:cTn>
                                        <p:tgtEl>
                                          <p:spTgt spid="5"/>
                                        </p:tgtEl>
                                        <p:attrNameLst>
                                          <p:attrName>style.visibility</p:attrName>
                                        </p:attrNameLst>
                                      </p:cBhvr>
                                      <p:to>
                                        <p:strVal val="visible"/>
                                      </p:to>
                                    </p:set>
                                    <p:anim calcmode="lin" valueType="num">
                                      <p:cBhvr>
                                        <p:cTn id="241" dur="500" fill="hold"/>
                                        <p:tgtEl>
                                          <p:spTgt spid="5"/>
                                        </p:tgtEl>
                                        <p:attrNameLst>
                                          <p:attrName>ppt_w</p:attrName>
                                        </p:attrNameLst>
                                      </p:cBhvr>
                                      <p:tavLst>
                                        <p:tav tm="0">
                                          <p:val>
                                            <p:fltVal val="0"/>
                                          </p:val>
                                        </p:tav>
                                        <p:tav tm="100000">
                                          <p:val>
                                            <p:strVal val="#ppt_w"/>
                                          </p:val>
                                        </p:tav>
                                      </p:tavLst>
                                    </p:anim>
                                    <p:anim calcmode="lin" valueType="num">
                                      <p:cBhvr>
                                        <p:cTn id="242" dur="500" fill="hold"/>
                                        <p:tgtEl>
                                          <p:spTgt spid="5"/>
                                        </p:tgtEl>
                                        <p:attrNameLst>
                                          <p:attrName>ppt_h</p:attrName>
                                        </p:attrNameLst>
                                      </p:cBhvr>
                                      <p:tavLst>
                                        <p:tav tm="0">
                                          <p:val>
                                            <p:fltVal val="0"/>
                                          </p:val>
                                        </p:tav>
                                        <p:tav tm="100000">
                                          <p:val>
                                            <p:strVal val="#ppt_h"/>
                                          </p:val>
                                        </p:tav>
                                      </p:tavLst>
                                    </p:anim>
                                    <p:animEffect transition="in" filter="fade">
                                      <p:cBhvr>
                                        <p:cTn id="243" dur="500"/>
                                        <p:tgtEl>
                                          <p:spTgt spid="5"/>
                                        </p:tgtEl>
                                      </p:cBhvr>
                                    </p:animEffect>
                                  </p:childTnLst>
                                </p:cTn>
                              </p:par>
                            </p:childTnLst>
                          </p:cTn>
                        </p:par>
                        <p:par>
                          <p:cTn id="244" fill="hold">
                            <p:stCondLst>
                              <p:cond delay="5000"/>
                            </p:stCondLst>
                            <p:childTnLst>
                              <p:par>
                                <p:cTn id="245" presetID="53" presetClass="entr" presetSubtype="16" fill="hold" grpId="0" nodeType="afterEffect">
                                  <p:stCondLst>
                                    <p:cond delay="750"/>
                                  </p:stCondLst>
                                  <p:childTnLst>
                                    <p:set>
                                      <p:cBhvr>
                                        <p:cTn id="246" dur="1" fill="hold">
                                          <p:stCondLst>
                                            <p:cond delay="0"/>
                                          </p:stCondLst>
                                        </p:cTn>
                                        <p:tgtEl>
                                          <p:spTgt spid="6"/>
                                        </p:tgtEl>
                                        <p:attrNameLst>
                                          <p:attrName>style.visibility</p:attrName>
                                        </p:attrNameLst>
                                      </p:cBhvr>
                                      <p:to>
                                        <p:strVal val="visible"/>
                                      </p:to>
                                    </p:set>
                                    <p:anim calcmode="lin" valueType="num">
                                      <p:cBhvr>
                                        <p:cTn id="247" dur="500" fill="hold"/>
                                        <p:tgtEl>
                                          <p:spTgt spid="6"/>
                                        </p:tgtEl>
                                        <p:attrNameLst>
                                          <p:attrName>ppt_w</p:attrName>
                                        </p:attrNameLst>
                                      </p:cBhvr>
                                      <p:tavLst>
                                        <p:tav tm="0">
                                          <p:val>
                                            <p:fltVal val="0"/>
                                          </p:val>
                                        </p:tav>
                                        <p:tav tm="100000">
                                          <p:val>
                                            <p:strVal val="#ppt_w"/>
                                          </p:val>
                                        </p:tav>
                                      </p:tavLst>
                                    </p:anim>
                                    <p:anim calcmode="lin" valueType="num">
                                      <p:cBhvr>
                                        <p:cTn id="248" dur="500" fill="hold"/>
                                        <p:tgtEl>
                                          <p:spTgt spid="6"/>
                                        </p:tgtEl>
                                        <p:attrNameLst>
                                          <p:attrName>ppt_h</p:attrName>
                                        </p:attrNameLst>
                                      </p:cBhvr>
                                      <p:tavLst>
                                        <p:tav tm="0">
                                          <p:val>
                                            <p:fltVal val="0"/>
                                          </p:val>
                                        </p:tav>
                                        <p:tav tm="100000">
                                          <p:val>
                                            <p:strVal val="#ppt_h"/>
                                          </p:val>
                                        </p:tav>
                                      </p:tavLst>
                                    </p:anim>
                                    <p:animEffect transition="in" filter="fade">
                                      <p:cBhvr>
                                        <p:cTn id="2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7" grpId="0" animBg="1"/>
      <p:bldP spid="7" grpId="1" animBg="1"/>
      <p:bldP spid="7" grpId="2" animBg="1"/>
      <p:bldP spid="7" grpId="3" animBg="1"/>
      <p:bldP spid="7" grpId="4" animBg="1"/>
      <p:bldP spid="7" grpId="5" animBg="1"/>
      <p:bldP spid="7" grpId="6" animBg="1"/>
      <p:bldP spid="7" grpId="7" animBg="1"/>
      <p:bldP spid="7" grpId="8" animBg="1"/>
      <p:bldP spid="7" grpId="9" animBg="1"/>
      <p:bldP spid="7" grpId="10" animBg="1"/>
      <p:bldP spid="7" grpId="11" animBg="1"/>
      <p:bldP spid="7" grpId="12" animBg="1"/>
      <p:bldP spid="7" grpId="13" animBg="1"/>
      <p:bldP spid="7" grpId="14" animBg="1"/>
      <p:bldP spid="7" grpId="15" animBg="1"/>
      <p:bldP spid="7" grpId="16" animBg="1"/>
      <p:bldP spid="7" grpId="17" animBg="1"/>
      <p:bldP spid="7" grpId="18" animBg="1"/>
      <p:bldP spid="8" grpId="0" animBg="1"/>
      <p:bldP spid="8" grpId="1" animBg="1"/>
      <p:bldP spid="17" grpId="0" animBg="1"/>
      <p:bldP spid="93" grpId="0" animBg="1"/>
      <p:bldP spid="94" grpId="0" animBg="1"/>
      <p:bldP spid="97" grpId="0" animBg="1"/>
      <p:bldP spid="97"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05" grpId="0" animBg="1"/>
      <p:bldP spid="105" grpId="1" animBg="1"/>
      <p:bldP spid="106" grpId="0" animBg="1"/>
      <p:bldP spid="106" grpId="1" animBg="1"/>
      <p:bldP spid="107" grpId="0" animBg="1"/>
      <p:bldP spid="110" grpId="0"/>
      <p:bldP spid="5" grpId="0" animBg="1"/>
      <p:bldP spid="6" grpId="0" animBg="1"/>
      <p:bldP spid="95" grpId="0" animBg="1"/>
      <p:bldP spid="95" grpId="1" animBg="1"/>
      <p:bldP spid="95" grpId="2" animBg="1"/>
      <p:bldP spid="95" grpId="3" animBg="1"/>
      <p:bldP spid="95" grpId="4" animBg="1"/>
      <p:bldP spid="95" grpId="5" animBg="1"/>
      <p:bldP spid="95" grpId="6" animBg="1"/>
      <p:bldP spid="95" grpId="7" animBg="1"/>
      <p:bldP spid="95" grpId="8" animBg="1"/>
      <p:bldP spid="95" grpId="9" animBg="1"/>
      <p:bldP spid="95" grpId="10" animBg="1"/>
      <p:bldP spid="95" grpId="11" animBg="1"/>
      <p:bldP spid="95" grpId="12" animBg="1"/>
      <p:bldP spid="95" grpId="13" animBg="1"/>
      <p:bldP spid="95" grpId="14" animBg="1"/>
      <p:bldP spid="95" grpId="15" animBg="1"/>
      <p:bldP spid="95" grpId="16" animBg="1"/>
      <p:bldP spid="95" grpId="17" animBg="1"/>
      <p:bldP spid="96" grpId="0" animBg="1"/>
      <p:bldP spid="1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Forme libre 183"/>
          <p:cNvSpPr/>
          <p:nvPr/>
        </p:nvSpPr>
        <p:spPr>
          <a:xfrm>
            <a:off x="3801453" y="5401340"/>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190552" y="751557"/>
            <a:ext cx="3153005" cy="400110"/>
          </a:xfrm>
          <a:prstGeom prst="rect">
            <a:avLst/>
          </a:prstGeom>
        </p:spPr>
        <p:txBody>
          <a:bodyPr wrap="square">
            <a:spAutoFit/>
          </a:bodyPr>
          <a:lstStyle/>
          <a:p>
            <a:r>
              <a:rPr lang="fr-FR" sz="2000" b="1" u="sng" dirty="0" smtClean="0">
                <a:latin typeface="Arial" pitchFamily="34" charset="0"/>
                <a:cs typeface="Arial" pitchFamily="34" charset="0"/>
              </a:rPr>
              <a:t>Mesures hors tension:</a:t>
            </a:r>
            <a:endParaRPr lang="fr-FR" sz="1600" b="1" dirty="0">
              <a:latin typeface="Arial" pitchFamily="34" charset="0"/>
              <a:cs typeface="Arial" pitchFamily="34" charset="0"/>
            </a:endParaRPr>
          </a:p>
        </p:txBody>
      </p:sp>
      <p:sp>
        <p:nvSpPr>
          <p:cNvPr id="65" name="Rectangle 64"/>
          <p:cNvSpPr/>
          <p:nvPr/>
        </p:nvSpPr>
        <p:spPr>
          <a:xfrm>
            <a:off x="415293" y="1247442"/>
            <a:ext cx="5106994" cy="2800767"/>
          </a:xfrm>
          <a:prstGeom prst="rect">
            <a:avLst/>
          </a:prstGeom>
        </p:spPr>
        <p:txBody>
          <a:bodyPr wrap="square">
            <a:spAutoFit/>
          </a:bodyPr>
          <a:lstStyle/>
          <a:p>
            <a:pPr algn="just"/>
            <a:r>
              <a:rPr lang="fr-FR" sz="1600" b="1" dirty="0" smtClean="0">
                <a:latin typeface="Arial" pitchFamily="34" charset="0"/>
                <a:cs typeface="Arial" pitchFamily="34" charset="0"/>
              </a:rPr>
              <a:t>Les mesures </a:t>
            </a:r>
            <a:r>
              <a:rPr lang="fr-FR" sz="1600" b="1" dirty="0" smtClean="0">
                <a:latin typeface="Arial" pitchFamily="34" charset="0"/>
                <a:cs typeface="Arial" pitchFamily="34" charset="0"/>
              </a:rPr>
              <a:t>hors tension « Ohmmètre » ne sont pa</a:t>
            </a:r>
            <a:r>
              <a:rPr lang="fr-FR" sz="1600" b="1" dirty="0" smtClean="0">
                <a:latin typeface="Arial" pitchFamily="34" charset="0"/>
                <a:cs typeface="Arial" pitchFamily="34" charset="0"/>
              </a:rPr>
              <a:t>s utilisées de manière systématique. Il est très difficile de pouvoir tester un système avec cette méthode, car le risque de retour, de bouclage, par un élément se situant plus loin dans le schéma est très important.</a:t>
            </a:r>
          </a:p>
          <a:p>
            <a:pPr algn="just"/>
            <a:r>
              <a:rPr lang="fr-FR" sz="1600" b="1" dirty="0" smtClean="0">
                <a:latin typeface="Arial" pitchFamily="34" charset="0"/>
                <a:cs typeface="Arial" pitchFamily="34" charset="0"/>
              </a:rPr>
              <a:t>Dans le cas par exemple, d’une chaine d’information, ou d’un câble qui relie un ou plusieurs fin de courses, il peut être très efficace.</a:t>
            </a:r>
          </a:p>
          <a:p>
            <a:pPr algn="just"/>
            <a:r>
              <a:rPr lang="fr-FR" sz="1600" b="1" dirty="0" smtClean="0">
                <a:latin typeface="Arial" pitchFamily="34" charset="0"/>
                <a:cs typeface="Arial" pitchFamily="34" charset="0"/>
              </a:rPr>
              <a:t>Il faudra prendre soin de débrancher un des fils testés pour éviter tout risque de bouclage.</a:t>
            </a:r>
            <a:endParaRPr lang="fr-FR" sz="1600" b="1" dirty="0" smtClean="0">
              <a:latin typeface="Arial" pitchFamily="34" charset="0"/>
              <a:cs typeface="Arial" pitchFamily="34" charset="0"/>
            </a:endParaRPr>
          </a:p>
        </p:txBody>
      </p:sp>
      <p:sp>
        <p:nvSpPr>
          <p:cNvPr id="152" name="Forme libre 151"/>
          <p:cNvSpPr/>
          <p:nvPr/>
        </p:nvSpPr>
        <p:spPr>
          <a:xfrm>
            <a:off x="3524250" y="6076950"/>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nvGrpSpPr>
        <p:grpSpPr>
          <a:xfrm>
            <a:off x="8311901" y="4579189"/>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nvGrpSpPr>
        <p:grpSpPr>
          <a:xfrm>
            <a:off x="4105635" y="2061271"/>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nvGrpSpPr>
        <p:grpSpPr>
          <a:xfrm>
            <a:off x="8308771" y="4548936"/>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7" name="ZoneTexte 176"/>
          <p:cNvSpPr txBox="1"/>
          <p:nvPr/>
        </p:nvSpPr>
        <p:spPr>
          <a:xfrm>
            <a:off x="1305578" y="4144489"/>
            <a:ext cx="1663212" cy="369332"/>
          </a:xfrm>
          <a:prstGeom prst="rect">
            <a:avLst/>
          </a:prstGeom>
          <a:solidFill>
            <a:srgbClr val="22FD17"/>
          </a:solidFill>
        </p:spPr>
        <p:txBody>
          <a:bodyPr wrap="none" rtlCol="0">
            <a:spAutoFit/>
          </a:bodyPr>
          <a:lstStyle/>
          <a:p>
            <a:r>
              <a:rPr lang="fr-FR" dirty="0" smtClean="0"/>
              <a:t>Liaison correcte</a:t>
            </a:r>
            <a:endParaRPr lang="fr-FR" dirty="0"/>
          </a:p>
        </p:txBody>
      </p:sp>
      <p:sp>
        <p:nvSpPr>
          <p:cNvPr id="178" name="Rectangle 177"/>
          <p:cNvSpPr/>
          <p:nvPr/>
        </p:nvSpPr>
        <p:spPr>
          <a:xfrm>
            <a:off x="2137184" y="6457890"/>
            <a:ext cx="5659437" cy="400110"/>
          </a:xfrm>
          <a:prstGeom prst="rect">
            <a:avLst/>
          </a:prstGeom>
        </p:spPr>
        <p:txBody>
          <a:bodyPr wrap="square">
            <a:spAutoFit/>
          </a:bodyPr>
          <a:lstStyle/>
          <a:p>
            <a:r>
              <a:rPr lang="fr-FR" sz="2000" b="1" u="sng" dirty="0" smtClean="0">
                <a:latin typeface="Arial" pitchFamily="34" charset="0"/>
                <a:cs typeface="Arial" pitchFamily="34" charset="0"/>
              </a:rPr>
              <a:t>Uniquement après consignation du système:</a:t>
            </a:r>
            <a:endParaRPr lang="fr-FR" sz="1600" b="1" dirty="0">
              <a:latin typeface="Arial" pitchFamily="34" charset="0"/>
              <a:cs typeface="Arial" pitchFamily="34" charset="0"/>
            </a:endParaRPr>
          </a:p>
        </p:txBody>
      </p:sp>
      <p:grpSp>
        <p:nvGrpSpPr>
          <p:cNvPr id="185" name="Groupe 184"/>
          <p:cNvGrpSpPr/>
          <p:nvPr/>
        </p:nvGrpSpPr>
        <p:grpSpPr>
          <a:xfrm>
            <a:off x="2948127" y="4163443"/>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nvGrpSpPr>
        <p:grpSpPr>
          <a:xfrm>
            <a:off x="395534" y="4411330"/>
            <a:ext cx="1840097" cy="2348880"/>
            <a:chOff x="395534" y="441133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a:t>
              </a:r>
              <a:r>
                <a:rPr lang="fr-FR" dirty="0" smtClean="0"/>
                <a:t>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nvSpPr>
        <p:spPr>
          <a:xfrm>
            <a:off x="1683327" y="6037909"/>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nvSpPr>
        <p:spPr>
          <a:xfrm>
            <a:off x="1891145" y="5392882"/>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8054171" y="5887134"/>
            <a:ext cx="1069524" cy="646331"/>
          </a:xfrm>
          <a:prstGeom prst="rect">
            <a:avLst/>
          </a:prstGeom>
        </p:spPr>
        <p:txBody>
          <a:bodyPr wrap="none">
            <a:spAutoFit/>
          </a:bodyPr>
          <a:lstStyle/>
          <a:p>
            <a:r>
              <a:rPr lang="fr-FR" b="1" dirty="0" smtClean="0">
                <a:latin typeface="Arial" pitchFamily="34" charset="0"/>
                <a:cs typeface="Arial" pitchFamily="34" charset="0"/>
              </a:rPr>
              <a:t>Cliquez </a:t>
            </a:r>
            <a:br>
              <a:rPr lang="fr-FR" b="1" dirty="0" smtClean="0">
                <a:latin typeface="Arial" pitchFamily="34" charset="0"/>
                <a:cs typeface="Arial" pitchFamily="34" charset="0"/>
              </a:rPr>
            </a:br>
            <a:r>
              <a:rPr lang="fr-FR" b="1" dirty="0" smtClean="0">
                <a:latin typeface="Arial" pitchFamily="34" charset="0"/>
                <a:cs typeface="Arial" pitchFamily="34" charset="0"/>
              </a:rPr>
              <a:t>sur </a:t>
            </a:r>
            <a:r>
              <a:rPr lang="fr-FR" b="1" dirty="0" err="1" smtClean="0">
                <a:latin typeface="Arial" pitchFamily="34" charset="0"/>
                <a:cs typeface="Arial" pitchFamily="34" charset="0"/>
              </a:rPr>
              <a:t>Fdc</a:t>
            </a:r>
            <a:endParaRPr lang="fr-FR" dirty="0"/>
          </a:p>
        </p:txBody>
      </p:sp>
      <p:sp>
        <p:nvSpPr>
          <p:cNvPr id="95" name="ZoneTexte 94"/>
          <p:cNvSpPr txBox="1"/>
          <p:nvPr/>
        </p:nvSpPr>
        <p:spPr>
          <a:xfrm rot="21049589">
            <a:off x="771974" y="4699842"/>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0000</a:t>
            </a:r>
            <a:endParaRPr lang="fr-FR" dirty="0"/>
          </a:p>
        </p:txBody>
      </p:sp>
      <p:sp>
        <p:nvSpPr>
          <p:cNvPr id="188" name="Rectangle 187"/>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189" name="Rectangle 188"/>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190" name="Rectangle 189"/>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191" name="Rectangle 190"/>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
        <p:nvSpPr>
          <p:cNvPr id="192" name="Rectangle 191"/>
          <p:cNvSpPr/>
          <p:nvPr/>
        </p:nvSpPr>
        <p:spPr>
          <a:xfrm>
            <a:off x="7380312" y="1062663"/>
            <a:ext cx="1152128" cy="307777"/>
          </a:xfrm>
          <a:prstGeom prst="rect">
            <a:avLst/>
          </a:prstGeom>
        </p:spPr>
        <p:txBody>
          <a:bodyPr wrap="square">
            <a:spAutoFit/>
          </a:bodyPr>
          <a:lstStyle/>
          <a:p>
            <a:r>
              <a:rPr lang="fr-FR" sz="1400" b="1" u="sng" dirty="0">
                <a:latin typeface="Arial" pitchFamily="34" charset="0"/>
                <a:cs typeface="Arial" pitchFamily="34" charset="0"/>
              </a:rPr>
              <a:t>V</a:t>
            </a:r>
            <a:r>
              <a:rPr lang="fr-FR" sz="1400" b="1" u="sng" dirty="0" smtClean="0">
                <a:latin typeface="Arial" pitchFamily="34" charset="0"/>
                <a:cs typeface="Arial" pitchFamily="34" charset="0"/>
              </a:rPr>
              <a:t>: Test :</a:t>
            </a:r>
            <a:endParaRPr lang="fr-FR" sz="1400" b="1" dirty="0">
              <a:latin typeface="Arial" pitchFamily="34" charset="0"/>
              <a:cs typeface="Arial" pitchFamily="34" charset="0"/>
            </a:endParaRPr>
          </a:p>
        </p:txBody>
      </p:sp>
    </p:spTree>
    <p:extLst>
      <p:ext uri="{BB962C8B-B14F-4D97-AF65-F5344CB8AC3E}">
        <p14:creationId xmlns:p14="http://schemas.microsoft.com/office/powerpoint/2010/main" val="3850877508"/>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7400"/>
                            </p:stCondLst>
                            <p:childTnLst>
                              <p:par>
                                <p:cTn id="13" presetID="53" presetClass="entr" presetSubtype="16" fill="hold" nodeType="afterEffect">
                                  <p:stCondLst>
                                    <p:cond delay="0"/>
                                  </p:stCondLst>
                                  <p:childTnLst>
                                    <p:set>
                                      <p:cBhvr>
                                        <p:cTn id="14" dur="1" fill="hold">
                                          <p:stCondLst>
                                            <p:cond delay="0"/>
                                          </p:stCondLst>
                                        </p:cTn>
                                        <p:tgtEl>
                                          <p:spTgt spid="159"/>
                                        </p:tgtEl>
                                        <p:attrNameLst>
                                          <p:attrName>style.visibility</p:attrName>
                                        </p:attrNameLst>
                                      </p:cBhvr>
                                      <p:to>
                                        <p:strVal val="visible"/>
                                      </p:to>
                                    </p:set>
                                    <p:anim calcmode="lin" valueType="num">
                                      <p:cBhvr>
                                        <p:cTn id="15" dur="500" fill="hold"/>
                                        <p:tgtEl>
                                          <p:spTgt spid="159"/>
                                        </p:tgtEl>
                                        <p:attrNameLst>
                                          <p:attrName>ppt_w</p:attrName>
                                        </p:attrNameLst>
                                      </p:cBhvr>
                                      <p:tavLst>
                                        <p:tav tm="0">
                                          <p:val>
                                            <p:fltVal val="0"/>
                                          </p:val>
                                        </p:tav>
                                        <p:tav tm="100000">
                                          <p:val>
                                            <p:strVal val="#ppt_w"/>
                                          </p:val>
                                        </p:tav>
                                      </p:tavLst>
                                    </p:anim>
                                    <p:anim calcmode="lin" valueType="num">
                                      <p:cBhvr>
                                        <p:cTn id="16" dur="500" fill="hold"/>
                                        <p:tgtEl>
                                          <p:spTgt spid="159"/>
                                        </p:tgtEl>
                                        <p:attrNameLst>
                                          <p:attrName>ppt_h</p:attrName>
                                        </p:attrNameLst>
                                      </p:cBhvr>
                                      <p:tavLst>
                                        <p:tav tm="0">
                                          <p:val>
                                            <p:fltVal val="0"/>
                                          </p:val>
                                        </p:tav>
                                        <p:tav tm="100000">
                                          <p:val>
                                            <p:strVal val="#ppt_h"/>
                                          </p:val>
                                        </p:tav>
                                      </p:tavLst>
                                    </p:anim>
                                    <p:animEffect transition="in" filter="fade">
                                      <p:cBhvr>
                                        <p:cTn id="17" dur="500"/>
                                        <p:tgtEl>
                                          <p:spTgt spid="159"/>
                                        </p:tgtEl>
                                      </p:cBhvr>
                                    </p:animEffect>
                                  </p:childTnLst>
                                </p:cTn>
                              </p:par>
                            </p:childTnLst>
                          </p:cTn>
                        </p:par>
                        <p:par>
                          <p:cTn id="18" fill="hold">
                            <p:stCondLst>
                              <p:cond delay="7900"/>
                            </p:stCondLst>
                            <p:childTnLst>
                              <p:par>
                                <p:cTn id="19" presetID="53" presetClass="entr" presetSubtype="16" fill="hold" nodeType="afterEffect">
                                  <p:stCondLst>
                                    <p:cond delay="0"/>
                                  </p:stCondLst>
                                  <p:childTnLst>
                                    <p:set>
                                      <p:cBhvr>
                                        <p:cTn id="20" dur="1" fill="hold">
                                          <p:stCondLst>
                                            <p:cond delay="0"/>
                                          </p:stCondLst>
                                        </p:cTn>
                                        <p:tgtEl>
                                          <p:spTgt spid="185"/>
                                        </p:tgtEl>
                                        <p:attrNameLst>
                                          <p:attrName>style.visibility</p:attrName>
                                        </p:attrNameLst>
                                      </p:cBhvr>
                                      <p:to>
                                        <p:strVal val="visible"/>
                                      </p:to>
                                    </p:set>
                                    <p:anim calcmode="lin" valueType="num">
                                      <p:cBhvr>
                                        <p:cTn id="21" dur="500" fill="hold"/>
                                        <p:tgtEl>
                                          <p:spTgt spid="185"/>
                                        </p:tgtEl>
                                        <p:attrNameLst>
                                          <p:attrName>ppt_w</p:attrName>
                                        </p:attrNameLst>
                                      </p:cBhvr>
                                      <p:tavLst>
                                        <p:tav tm="0">
                                          <p:val>
                                            <p:fltVal val="0"/>
                                          </p:val>
                                        </p:tav>
                                        <p:tav tm="100000">
                                          <p:val>
                                            <p:strVal val="#ppt_w"/>
                                          </p:val>
                                        </p:tav>
                                      </p:tavLst>
                                    </p:anim>
                                    <p:anim calcmode="lin" valueType="num">
                                      <p:cBhvr>
                                        <p:cTn id="22" dur="500" fill="hold"/>
                                        <p:tgtEl>
                                          <p:spTgt spid="185"/>
                                        </p:tgtEl>
                                        <p:attrNameLst>
                                          <p:attrName>ppt_h</p:attrName>
                                        </p:attrNameLst>
                                      </p:cBhvr>
                                      <p:tavLst>
                                        <p:tav tm="0">
                                          <p:val>
                                            <p:fltVal val="0"/>
                                          </p:val>
                                        </p:tav>
                                        <p:tav tm="100000">
                                          <p:val>
                                            <p:strVal val="#ppt_h"/>
                                          </p:val>
                                        </p:tav>
                                      </p:tavLst>
                                    </p:anim>
                                    <p:animEffect transition="in" filter="fade">
                                      <p:cBhvr>
                                        <p:cTn id="23" dur="500"/>
                                        <p:tgtEl>
                                          <p:spTgt spid="185"/>
                                        </p:tgtEl>
                                      </p:cBhvr>
                                    </p:animEffect>
                                  </p:childTnLst>
                                </p:cTn>
                              </p:par>
                            </p:childTnLst>
                          </p:cTn>
                        </p:par>
                        <p:par>
                          <p:cTn id="24" fill="hold">
                            <p:stCondLst>
                              <p:cond delay="8400"/>
                            </p:stCondLst>
                            <p:childTnLst>
                              <p:par>
                                <p:cTn id="25" presetID="22" presetClass="entr" presetSubtype="8" fill="hold" grpId="0" nodeType="afterEffect">
                                  <p:stCondLst>
                                    <p:cond delay="0"/>
                                  </p:stCondLst>
                                  <p:childTnLst>
                                    <p:set>
                                      <p:cBhvr>
                                        <p:cTn id="26" dur="1" fill="hold">
                                          <p:stCondLst>
                                            <p:cond delay="0"/>
                                          </p:stCondLst>
                                        </p:cTn>
                                        <p:tgtEl>
                                          <p:spTgt spid="184"/>
                                        </p:tgtEl>
                                        <p:attrNameLst>
                                          <p:attrName>style.visibility</p:attrName>
                                        </p:attrNameLst>
                                      </p:cBhvr>
                                      <p:to>
                                        <p:strVal val="visible"/>
                                      </p:to>
                                    </p:set>
                                    <p:animEffect transition="in" filter="wipe(left)">
                                      <p:cBhvr>
                                        <p:cTn id="27" dur="500"/>
                                        <p:tgtEl>
                                          <p:spTgt spid="184"/>
                                        </p:tgtEl>
                                      </p:cBhvr>
                                    </p:animEffect>
                                  </p:childTnLst>
                                </p:cTn>
                              </p:par>
                            </p:childTnLst>
                          </p:cTn>
                        </p:par>
                        <p:par>
                          <p:cTn id="28" fill="hold">
                            <p:stCondLst>
                              <p:cond delay="8900"/>
                            </p:stCondLst>
                            <p:childTnLst>
                              <p:par>
                                <p:cTn id="29" presetID="22" presetClass="entr" presetSubtype="8" fill="hold" nodeType="afterEffect">
                                  <p:stCondLst>
                                    <p:cond delay="0"/>
                                  </p:stCondLst>
                                  <p:childTnLst>
                                    <p:set>
                                      <p:cBhvr>
                                        <p:cTn id="30" dur="1" fill="hold">
                                          <p:stCondLst>
                                            <p:cond delay="0"/>
                                          </p:stCondLst>
                                        </p:cTn>
                                        <p:tgtEl>
                                          <p:spTgt spid="186"/>
                                        </p:tgtEl>
                                        <p:attrNameLst>
                                          <p:attrName>style.visibility</p:attrName>
                                        </p:attrNameLst>
                                      </p:cBhvr>
                                      <p:to>
                                        <p:strVal val="visible"/>
                                      </p:to>
                                    </p:set>
                                    <p:animEffect transition="in" filter="wipe(left)">
                                      <p:cBhvr>
                                        <p:cTn id="31" dur="500"/>
                                        <p:tgtEl>
                                          <p:spTgt spid="186"/>
                                        </p:tgtEl>
                                      </p:cBhvr>
                                    </p:animEffect>
                                  </p:childTnLst>
                                </p:cTn>
                              </p:par>
                            </p:childTnLst>
                          </p:cTn>
                        </p:par>
                        <p:par>
                          <p:cTn id="32" fill="hold">
                            <p:stCondLst>
                              <p:cond delay="9400"/>
                            </p:stCondLst>
                            <p:childTnLst>
                              <p:par>
                                <p:cTn id="33" presetID="53" presetClass="entr" presetSubtype="16" fill="hold" nodeType="afterEffect">
                                  <p:stCondLst>
                                    <p:cond delay="0"/>
                                  </p:stCondLst>
                                  <p:childTnLst>
                                    <p:set>
                                      <p:cBhvr>
                                        <p:cTn id="34" dur="1" fill="hold">
                                          <p:stCondLst>
                                            <p:cond delay="0"/>
                                          </p:stCondLst>
                                        </p:cTn>
                                        <p:tgtEl>
                                          <p:spTgt spid="182"/>
                                        </p:tgtEl>
                                        <p:attrNameLst>
                                          <p:attrName>style.visibility</p:attrName>
                                        </p:attrNameLst>
                                      </p:cBhvr>
                                      <p:to>
                                        <p:strVal val="visible"/>
                                      </p:to>
                                    </p:set>
                                    <p:anim calcmode="lin" valueType="num">
                                      <p:cBhvr>
                                        <p:cTn id="35" dur="500" fill="hold"/>
                                        <p:tgtEl>
                                          <p:spTgt spid="182"/>
                                        </p:tgtEl>
                                        <p:attrNameLst>
                                          <p:attrName>ppt_w</p:attrName>
                                        </p:attrNameLst>
                                      </p:cBhvr>
                                      <p:tavLst>
                                        <p:tav tm="0">
                                          <p:val>
                                            <p:fltVal val="0"/>
                                          </p:val>
                                        </p:tav>
                                        <p:tav tm="100000">
                                          <p:val>
                                            <p:strVal val="#ppt_w"/>
                                          </p:val>
                                        </p:tav>
                                      </p:tavLst>
                                    </p:anim>
                                    <p:anim calcmode="lin" valueType="num">
                                      <p:cBhvr>
                                        <p:cTn id="36" dur="500" fill="hold"/>
                                        <p:tgtEl>
                                          <p:spTgt spid="182"/>
                                        </p:tgtEl>
                                        <p:attrNameLst>
                                          <p:attrName>ppt_h</p:attrName>
                                        </p:attrNameLst>
                                      </p:cBhvr>
                                      <p:tavLst>
                                        <p:tav tm="0">
                                          <p:val>
                                            <p:fltVal val="0"/>
                                          </p:val>
                                        </p:tav>
                                        <p:tav tm="100000">
                                          <p:val>
                                            <p:strVal val="#ppt_h"/>
                                          </p:val>
                                        </p:tav>
                                      </p:tavLst>
                                    </p:anim>
                                    <p:animEffect transition="in" filter="fade">
                                      <p:cBhvr>
                                        <p:cTn id="37" dur="500"/>
                                        <p:tgtEl>
                                          <p:spTgt spid="18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xit" presetSubtype="1" fill="hold" grpId="1" nodeType="clickEffect">
                                  <p:stCondLst>
                                    <p:cond delay="750"/>
                                  </p:stCondLst>
                                  <p:childTnLst>
                                    <p:animEffect transition="out" filter="wipe(up)">
                                      <p:cBhvr>
                                        <p:cTn id="41" dur="500"/>
                                        <p:tgtEl>
                                          <p:spTgt spid="184"/>
                                        </p:tgtEl>
                                      </p:cBhvr>
                                    </p:animEffect>
                                    <p:set>
                                      <p:cBhvr>
                                        <p:cTn id="42" dur="1" fill="hold">
                                          <p:stCondLst>
                                            <p:cond delay="499"/>
                                          </p:stCondLst>
                                        </p:cTn>
                                        <p:tgtEl>
                                          <p:spTgt spid="184"/>
                                        </p:tgtEl>
                                        <p:attrNameLst>
                                          <p:attrName>style.visibility</p:attrName>
                                        </p:attrNameLst>
                                      </p:cBhvr>
                                      <p:to>
                                        <p:strVal val="hidden"/>
                                      </p:to>
                                    </p:set>
                                  </p:childTnLst>
                                </p:cTn>
                              </p:par>
                            </p:childTnLst>
                          </p:cTn>
                        </p:par>
                        <p:par>
                          <p:cTn id="43" fill="hold">
                            <p:stCondLst>
                              <p:cond delay="1250"/>
                            </p:stCondLst>
                            <p:childTnLst>
                              <p:par>
                                <p:cTn id="44" presetID="22" presetClass="entr" presetSubtype="2" fill="hold" grpId="0" nodeType="afterEffect">
                                  <p:stCondLst>
                                    <p:cond delay="750"/>
                                  </p:stCondLst>
                                  <p:childTnLst>
                                    <p:set>
                                      <p:cBhvr>
                                        <p:cTn id="45" dur="1" fill="hold">
                                          <p:stCondLst>
                                            <p:cond delay="0"/>
                                          </p:stCondLst>
                                        </p:cTn>
                                        <p:tgtEl>
                                          <p:spTgt spid="152"/>
                                        </p:tgtEl>
                                        <p:attrNameLst>
                                          <p:attrName>style.visibility</p:attrName>
                                        </p:attrNameLst>
                                      </p:cBhvr>
                                      <p:to>
                                        <p:strVal val="visible"/>
                                      </p:to>
                                    </p:set>
                                    <p:animEffect transition="in" filter="wipe(right)">
                                      <p:cBhvr>
                                        <p:cTn id="46" dur="500"/>
                                        <p:tgtEl>
                                          <p:spTgt spid="152"/>
                                        </p:tgtEl>
                                      </p:cBhvr>
                                    </p:animEffect>
                                  </p:childTnLst>
                                </p:cTn>
                              </p:par>
                            </p:childTnLst>
                          </p:cTn>
                        </p:par>
                        <p:par>
                          <p:cTn id="47" fill="hold">
                            <p:stCondLst>
                              <p:cond delay="2500"/>
                            </p:stCondLst>
                            <p:childTnLst>
                              <p:par>
                                <p:cTn id="48" presetID="22" presetClass="entr" presetSubtype="8" fill="hold" grpId="0" nodeType="afterEffect">
                                  <p:stCondLst>
                                    <p:cond delay="750"/>
                                  </p:stCondLst>
                                  <p:childTnLst>
                                    <p:set>
                                      <p:cBhvr>
                                        <p:cTn id="49" dur="1" fill="hold">
                                          <p:stCondLst>
                                            <p:cond delay="0"/>
                                          </p:stCondLst>
                                        </p:cTn>
                                        <p:tgtEl>
                                          <p:spTgt spid="162"/>
                                        </p:tgtEl>
                                        <p:attrNameLst>
                                          <p:attrName>style.visibility</p:attrName>
                                        </p:attrNameLst>
                                      </p:cBhvr>
                                      <p:to>
                                        <p:strVal val="visible"/>
                                      </p:to>
                                    </p:set>
                                    <p:animEffect transition="in" filter="wipe(left)">
                                      <p:cBhvr>
                                        <p:cTn id="50" dur="500"/>
                                        <p:tgtEl>
                                          <p:spTgt spid="162"/>
                                        </p:tgtEl>
                                      </p:cBhvr>
                                    </p:animEffect>
                                  </p:childTnLst>
                                </p:cTn>
                              </p:par>
                            </p:childTnLst>
                          </p:cTn>
                        </p:par>
                        <p:par>
                          <p:cTn id="51" fill="hold">
                            <p:stCondLst>
                              <p:cond delay="3750"/>
                            </p:stCondLst>
                            <p:childTnLst>
                              <p:par>
                                <p:cTn id="52" presetID="22" presetClass="entr" presetSubtype="8" fill="hold" grpId="0" nodeType="afterEffect">
                                  <p:stCondLst>
                                    <p:cond delay="750"/>
                                  </p:stCondLst>
                                  <p:childTnLst>
                                    <p:set>
                                      <p:cBhvr>
                                        <p:cTn id="53" dur="1" fill="hold">
                                          <p:stCondLst>
                                            <p:cond delay="0"/>
                                          </p:stCondLst>
                                        </p:cTn>
                                        <p:tgtEl>
                                          <p:spTgt spid="164"/>
                                        </p:tgtEl>
                                        <p:attrNameLst>
                                          <p:attrName>style.visibility</p:attrName>
                                        </p:attrNameLst>
                                      </p:cBhvr>
                                      <p:to>
                                        <p:strVal val="visible"/>
                                      </p:to>
                                    </p:set>
                                    <p:animEffect transition="in" filter="wipe(left)">
                                      <p:cBhvr>
                                        <p:cTn id="54" dur="500"/>
                                        <p:tgtEl>
                                          <p:spTgt spid="164"/>
                                        </p:tgtEl>
                                      </p:cBhvr>
                                    </p:animEffect>
                                  </p:childTnLst>
                                </p:cTn>
                              </p:par>
                            </p:childTnLst>
                          </p:cTn>
                        </p:par>
                        <p:par>
                          <p:cTn id="55" fill="hold">
                            <p:stCondLst>
                              <p:cond delay="5000"/>
                            </p:stCondLst>
                            <p:childTnLst>
                              <p:par>
                                <p:cTn id="56" presetID="10" presetClass="entr" presetSubtype="0" fill="hold" grpId="0" nodeType="afterEffect">
                                  <p:stCondLst>
                                    <p:cond delay="750"/>
                                  </p:stCondLst>
                                  <p:childTnLst>
                                    <p:set>
                                      <p:cBhvr>
                                        <p:cTn id="57" dur="1" fill="hold">
                                          <p:stCondLst>
                                            <p:cond delay="0"/>
                                          </p:stCondLst>
                                        </p:cTn>
                                        <p:tgtEl>
                                          <p:spTgt spid="95"/>
                                        </p:tgtEl>
                                        <p:attrNameLst>
                                          <p:attrName>style.visibility</p:attrName>
                                        </p:attrNameLst>
                                      </p:cBhvr>
                                      <p:to>
                                        <p:strVal val="visible"/>
                                      </p:to>
                                    </p:set>
                                    <p:animEffect transition="in" filter="fade">
                                      <p:cBhvr>
                                        <p:cTn id="58" dur="500"/>
                                        <p:tgtEl>
                                          <p:spTgt spid="95"/>
                                        </p:tgtEl>
                                      </p:cBhvr>
                                    </p:animEffect>
                                  </p:childTnLst>
                                </p:cTn>
                              </p:par>
                            </p:childTnLst>
                          </p:cTn>
                        </p:par>
                        <p:par>
                          <p:cTn id="59" fill="hold">
                            <p:stCondLst>
                              <p:cond delay="6250"/>
                            </p:stCondLst>
                            <p:childTnLst>
                              <p:par>
                                <p:cTn id="60" presetID="10" presetClass="entr" presetSubtype="0" fill="hold" grpId="0" nodeType="afterEffect">
                                  <p:stCondLst>
                                    <p:cond delay="750"/>
                                  </p:stCondLst>
                                  <p:childTnLst>
                                    <p:set>
                                      <p:cBhvr>
                                        <p:cTn id="61" dur="1" fill="hold">
                                          <p:stCondLst>
                                            <p:cond delay="0"/>
                                          </p:stCondLst>
                                        </p:cTn>
                                        <p:tgtEl>
                                          <p:spTgt spid="187"/>
                                        </p:tgtEl>
                                        <p:attrNameLst>
                                          <p:attrName>style.visibility</p:attrName>
                                        </p:attrNameLst>
                                      </p:cBhvr>
                                      <p:to>
                                        <p:strVal val="visible"/>
                                      </p:to>
                                    </p:set>
                                    <p:animEffect transition="in" filter="fade">
                                      <p:cBhvr>
                                        <p:cTn id="62" dur="500"/>
                                        <p:tgtEl>
                                          <p:spTgt spid="18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iterate type="wd">
                                    <p:tmPct val="10000"/>
                                  </p:iterate>
                                  <p:childTnLst>
                                    <p:set>
                                      <p:cBhvr>
                                        <p:cTn id="66" dur="1" fill="hold">
                                          <p:stCondLst>
                                            <p:cond delay="0"/>
                                          </p:stCondLst>
                                        </p:cTn>
                                        <p:tgtEl>
                                          <p:spTgt spid="177"/>
                                        </p:tgtEl>
                                        <p:attrNameLst>
                                          <p:attrName>style.visibility</p:attrName>
                                        </p:attrNameLst>
                                      </p:cBhvr>
                                      <p:to>
                                        <p:strVal val="visible"/>
                                      </p:to>
                                    </p:set>
                                    <p:animEffect transition="in" filter="fade">
                                      <p:cBhvr>
                                        <p:cTn id="67" dur="500"/>
                                        <p:tgtEl>
                                          <p:spTgt spid="177"/>
                                        </p:tgtEl>
                                      </p:cBhvr>
                                    </p:animEffect>
                                  </p:childTnLst>
                                </p:cTn>
                              </p:par>
                            </p:childTnLst>
                          </p:cTn>
                        </p:par>
                        <p:par>
                          <p:cTn id="68" fill="hold">
                            <p:stCondLst>
                              <p:cond delay="550"/>
                            </p:stCondLst>
                            <p:childTnLst>
                              <p:par>
                                <p:cTn id="69" presetID="10" presetClass="entr" presetSubtype="0" fill="hold" grpId="0" nodeType="afterEffect">
                                  <p:stCondLst>
                                    <p:cond delay="0"/>
                                  </p:stCondLst>
                                  <p:iterate type="wd">
                                    <p:tmPct val="10000"/>
                                  </p:iterate>
                                  <p:childTnLst>
                                    <p:set>
                                      <p:cBhvr>
                                        <p:cTn id="70" dur="1" fill="hold">
                                          <p:stCondLst>
                                            <p:cond delay="0"/>
                                          </p:stCondLst>
                                        </p:cTn>
                                        <p:tgtEl>
                                          <p:spTgt spid="178"/>
                                        </p:tgtEl>
                                        <p:attrNameLst>
                                          <p:attrName>style.visibility</p:attrName>
                                        </p:attrNameLst>
                                      </p:cBhvr>
                                      <p:to>
                                        <p:strVal val="visible"/>
                                      </p:to>
                                    </p:set>
                                    <p:animEffect transition="in" filter="fade">
                                      <p:cBhvr>
                                        <p:cTn id="71"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159"/>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65"/>
                                        </p:tgtEl>
                                        <p:attrNameLst>
                                          <p:attrName>style.visibility</p:attrName>
                                        </p:attrNameLst>
                                      </p:cBhvr>
                                      <p:to>
                                        <p:strVal val="visible"/>
                                      </p:to>
                                    </p:set>
                                  </p:childTnLst>
                                </p:cTn>
                              </p:par>
                              <p:par>
                                <p:cTn id="77" presetID="1" presetClass="exit" presetSubtype="0" fill="hold" nodeType="withEffect">
                                  <p:stCondLst>
                                    <p:cond delay="0"/>
                                  </p:stCondLst>
                                  <p:childTnLst>
                                    <p:set>
                                      <p:cBhvr>
                                        <p:cTn id="78" dur="1" fill="hold">
                                          <p:stCondLst>
                                            <p:cond delay="0"/>
                                          </p:stCondLst>
                                        </p:cTn>
                                        <p:tgtEl>
                                          <p:spTgt spid="15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81" restart="whenNotActive" fill="hold" evtFilter="cancelBubble" nodeType="interactiveSeq">
                <p:stCondLst>
                  <p:cond evt="onClick" delay="0">
                    <p:tgtEl>
                      <p:spTgt spid="165"/>
                    </p:tgtEl>
                  </p:cond>
                </p:stCondLst>
                <p:endSync evt="end" delay="0">
                  <p:rtn val="all"/>
                </p:endSync>
                <p:childTnLst>
                  <p:par>
                    <p:cTn id="82" fill="hold">
                      <p:stCondLst>
                        <p:cond delay="0"/>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159"/>
                                        </p:tgtEl>
                                        <p:attrNameLst>
                                          <p:attrName>style.visibility</p:attrName>
                                        </p:attrNameLst>
                                      </p:cBhvr>
                                      <p:to>
                                        <p:strVal val="visible"/>
                                      </p:to>
                                    </p:set>
                                  </p:childTnLst>
                                </p:cTn>
                              </p:par>
                              <p:par>
                                <p:cTn id="86" presetID="1" presetClass="exit" presetSubtype="0" fill="hold" nodeType="withEffect">
                                  <p:stCondLst>
                                    <p:cond delay="0"/>
                                  </p:stCondLst>
                                  <p:childTnLst>
                                    <p:set>
                                      <p:cBhvr>
                                        <p:cTn id="87" dur="1" fill="hold">
                                          <p:stCondLst>
                                            <p:cond delay="0"/>
                                          </p:stCondLst>
                                        </p:cTn>
                                        <p:tgtEl>
                                          <p:spTgt spid="165"/>
                                        </p:tgtEl>
                                        <p:attrNameLst>
                                          <p:attrName>style.visibility</p:attrName>
                                        </p:attrNameLst>
                                      </p:cBhvr>
                                      <p:to>
                                        <p:strVal val="hidden"/>
                                      </p:to>
                                    </p:set>
                                  </p:childTnLst>
                                </p:cTn>
                              </p:par>
                              <p:par>
                                <p:cTn id="88" presetID="1" presetClass="entr" presetSubtype="0" fill="hold" grpId="2" nodeType="withEffect">
                                  <p:stCondLst>
                                    <p:cond delay="0"/>
                                  </p:stCondLst>
                                  <p:childTnLst>
                                    <p:set>
                                      <p:cBhvr>
                                        <p:cTn id="89"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childTnLst>
        </p:cTn>
      </p:par>
    </p:tnLst>
    <p:bldLst>
      <p:bldP spid="184" grpId="0" animBg="1"/>
      <p:bldP spid="184" grpId="1" animBg="1"/>
      <p:bldP spid="14" grpId="0"/>
      <p:bldP spid="65" grpId="0"/>
      <p:bldP spid="152" grpId="0" animBg="1"/>
      <p:bldP spid="177" grpId="0" animBg="1"/>
      <p:bldP spid="178" grpId="0"/>
      <p:bldP spid="162" grpId="0" animBg="1"/>
      <p:bldP spid="164" grpId="0" animBg="1"/>
      <p:bldP spid="187" grpId="0"/>
      <p:bldP spid="95" grpId="0" animBg="1"/>
      <p:bldP spid="95" grpId="1" animBg="1"/>
      <p:bldP spid="95"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Forme libre 183"/>
          <p:cNvSpPr/>
          <p:nvPr/>
        </p:nvSpPr>
        <p:spPr>
          <a:xfrm>
            <a:off x="3801453" y="5401340"/>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190552" y="751557"/>
            <a:ext cx="3153005" cy="400110"/>
          </a:xfrm>
          <a:prstGeom prst="rect">
            <a:avLst/>
          </a:prstGeom>
        </p:spPr>
        <p:txBody>
          <a:bodyPr wrap="square">
            <a:spAutoFit/>
          </a:bodyPr>
          <a:lstStyle/>
          <a:p>
            <a:r>
              <a:rPr lang="fr-FR" sz="2000" b="1" u="sng" dirty="0" smtClean="0">
                <a:latin typeface="Arial" pitchFamily="34" charset="0"/>
                <a:cs typeface="Arial" pitchFamily="34" charset="0"/>
              </a:rPr>
              <a:t>Mesures hors tension:</a:t>
            </a:r>
            <a:endParaRPr lang="fr-FR" sz="1600" b="1" dirty="0">
              <a:latin typeface="Arial" pitchFamily="34" charset="0"/>
              <a:cs typeface="Arial" pitchFamily="34" charset="0"/>
            </a:endParaRPr>
          </a:p>
        </p:txBody>
      </p:sp>
      <p:sp>
        <p:nvSpPr>
          <p:cNvPr id="65" name="Rectangle 64"/>
          <p:cNvSpPr/>
          <p:nvPr/>
        </p:nvSpPr>
        <p:spPr>
          <a:xfrm>
            <a:off x="415293" y="1247442"/>
            <a:ext cx="5106994" cy="2800767"/>
          </a:xfrm>
          <a:prstGeom prst="rect">
            <a:avLst/>
          </a:prstGeom>
        </p:spPr>
        <p:txBody>
          <a:bodyPr wrap="square">
            <a:spAutoFit/>
          </a:bodyPr>
          <a:lstStyle/>
          <a:p>
            <a:pPr algn="just"/>
            <a:r>
              <a:rPr lang="fr-FR" sz="1600" b="1" dirty="0" smtClean="0">
                <a:latin typeface="Arial" pitchFamily="34" charset="0"/>
                <a:cs typeface="Arial" pitchFamily="34" charset="0"/>
              </a:rPr>
              <a:t>Les mesures </a:t>
            </a:r>
            <a:r>
              <a:rPr lang="fr-FR" sz="1600" b="1" dirty="0" smtClean="0">
                <a:latin typeface="Arial" pitchFamily="34" charset="0"/>
                <a:cs typeface="Arial" pitchFamily="34" charset="0"/>
              </a:rPr>
              <a:t>hors tension « Ohmmètre » ne sont pa</a:t>
            </a:r>
            <a:r>
              <a:rPr lang="fr-FR" sz="1600" b="1" dirty="0" smtClean="0">
                <a:latin typeface="Arial" pitchFamily="34" charset="0"/>
                <a:cs typeface="Arial" pitchFamily="34" charset="0"/>
              </a:rPr>
              <a:t>s utilisées de manière systématique. Il est très difficile de pouvoir tester un système avec cette méthode, car le risque de retour, de bouclage, par un élément se situant plus loin dans le schéma est très important.</a:t>
            </a:r>
          </a:p>
          <a:p>
            <a:pPr algn="just"/>
            <a:r>
              <a:rPr lang="fr-FR" sz="1600" b="1" dirty="0" smtClean="0">
                <a:latin typeface="Arial" pitchFamily="34" charset="0"/>
                <a:cs typeface="Arial" pitchFamily="34" charset="0"/>
              </a:rPr>
              <a:t>Dans le cas par exemple, d’une chaine d’information, ou d’un câble qui relie un ou plusieurs fin de course, il peut être très efficace.</a:t>
            </a:r>
          </a:p>
          <a:p>
            <a:pPr algn="just"/>
            <a:r>
              <a:rPr lang="fr-FR" sz="1600" b="1" dirty="0" smtClean="0">
                <a:latin typeface="Arial" pitchFamily="34" charset="0"/>
                <a:cs typeface="Arial" pitchFamily="34" charset="0"/>
              </a:rPr>
              <a:t>Il faudra prendre soin de débrancher un des fils testés pour éviter tout risque de bouclage.</a:t>
            </a:r>
            <a:endParaRPr lang="fr-FR" sz="1600" b="1" dirty="0" smtClean="0">
              <a:latin typeface="Arial" pitchFamily="34" charset="0"/>
              <a:cs typeface="Arial" pitchFamily="34" charset="0"/>
            </a:endParaRPr>
          </a:p>
        </p:txBody>
      </p:sp>
      <p:sp>
        <p:nvSpPr>
          <p:cNvPr id="152" name="Forme libre 151"/>
          <p:cNvSpPr/>
          <p:nvPr/>
        </p:nvSpPr>
        <p:spPr>
          <a:xfrm>
            <a:off x="3524250" y="6076950"/>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nvGrpSpPr>
        <p:grpSpPr>
          <a:xfrm>
            <a:off x="8311901" y="4579189"/>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nvGrpSpPr>
        <p:grpSpPr>
          <a:xfrm>
            <a:off x="4105635" y="2061271"/>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nvGrpSpPr>
        <p:grpSpPr>
          <a:xfrm>
            <a:off x="8308771" y="4548936"/>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Rectangle 177"/>
          <p:cNvSpPr/>
          <p:nvPr/>
        </p:nvSpPr>
        <p:spPr>
          <a:xfrm>
            <a:off x="2137184" y="6457890"/>
            <a:ext cx="5659437" cy="400110"/>
          </a:xfrm>
          <a:prstGeom prst="rect">
            <a:avLst/>
          </a:prstGeom>
        </p:spPr>
        <p:txBody>
          <a:bodyPr wrap="square">
            <a:spAutoFit/>
          </a:bodyPr>
          <a:lstStyle/>
          <a:p>
            <a:r>
              <a:rPr lang="fr-FR" sz="2000" b="1" u="sng" dirty="0" smtClean="0">
                <a:latin typeface="Arial" pitchFamily="34" charset="0"/>
                <a:cs typeface="Arial" pitchFamily="34" charset="0"/>
              </a:rPr>
              <a:t>Uniquement après consignation du système:</a:t>
            </a:r>
            <a:endParaRPr lang="fr-FR" sz="1600" b="1" dirty="0">
              <a:latin typeface="Arial" pitchFamily="34" charset="0"/>
              <a:cs typeface="Arial" pitchFamily="34" charset="0"/>
            </a:endParaRPr>
          </a:p>
        </p:txBody>
      </p:sp>
      <p:grpSp>
        <p:nvGrpSpPr>
          <p:cNvPr id="185" name="Groupe 184"/>
          <p:cNvGrpSpPr/>
          <p:nvPr/>
        </p:nvGrpSpPr>
        <p:grpSpPr>
          <a:xfrm>
            <a:off x="2948127" y="4163443"/>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nvGrpSpPr>
        <p:grpSpPr>
          <a:xfrm>
            <a:off x="395534" y="4411330"/>
            <a:ext cx="1840097" cy="2348880"/>
            <a:chOff x="395534" y="441133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a:t>
              </a:r>
              <a:r>
                <a:rPr lang="fr-FR" dirty="0" smtClean="0"/>
                <a:t>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nvSpPr>
        <p:spPr>
          <a:xfrm>
            <a:off x="1683327" y="6037909"/>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nvSpPr>
        <p:spPr>
          <a:xfrm>
            <a:off x="1891145" y="5392882"/>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8054171" y="5887134"/>
            <a:ext cx="1069524" cy="646331"/>
          </a:xfrm>
          <a:prstGeom prst="rect">
            <a:avLst/>
          </a:prstGeom>
        </p:spPr>
        <p:txBody>
          <a:bodyPr wrap="none">
            <a:spAutoFit/>
          </a:bodyPr>
          <a:lstStyle/>
          <a:p>
            <a:r>
              <a:rPr lang="fr-FR" b="1" dirty="0" smtClean="0">
                <a:latin typeface="Arial" pitchFamily="34" charset="0"/>
                <a:cs typeface="Arial" pitchFamily="34" charset="0"/>
              </a:rPr>
              <a:t>Cliquez </a:t>
            </a:r>
            <a:br>
              <a:rPr lang="fr-FR" b="1" dirty="0" smtClean="0">
                <a:latin typeface="Arial" pitchFamily="34" charset="0"/>
                <a:cs typeface="Arial" pitchFamily="34" charset="0"/>
              </a:rPr>
            </a:br>
            <a:r>
              <a:rPr lang="fr-FR" b="1" dirty="0" smtClean="0">
                <a:latin typeface="Arial" pitchFamily="34" charset="0"/>
                <a:cs typeface="Arial" pitchFamily="34" charset="0"/>
              </a:rPr>
              <a:t>sur </a:t>
            </a:r>
            <a:r>
              <a:rPr lang="fr-FR" b="1" dirty="0" err="1" smtClean="0">
                <a:latin typeface="Arial" pitchFamily="34" charset="0"/>
                <a:cs typeface="Arial" pitchFamily="34" charset="0"/>
              </a:rPr>
              <a:t>Fdc</a:t>
            </a:r>
            <a:endParaRPr lang="fr-FR" dirty="0"/>
          </a:p>
        </p:txBody>
      </p:sp>
      <p:sp>
        <p:nvSpPr>
          <p:cNvPr id="95" name="ZoneTexte 94"/>
          <p:cNvSpPr txBox="1"/>
          <p:nvPr/>
        </p:nvSpPr>
        <p:spPr>
          <a:xfrm rot="21049589">
            <a:off x="771974" y="4699842"/>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0000</a:t>
            </a:r>
            <a:endParaRPr lang="fr-FR" dirty="0"/>
          </a:p>
        </p:txBody>
      </p:sp>
      <p:sp>
        <p:nvSpPr>
          <p:cNvPr id="90" name="Éclair 89"/>
          <p:cNvSpPr/>
          <p:nvPr/>
        </p:nvSpPr>
        <p:spPr>
          <a:xfrm>
            <a:off x="5796136" y="3140968"/>
            <a:ext cx="528007" cy="504056"/>
          </a:xfrm>
          <a:prstGeom prst="lightningBolt">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Rectangle 91"/>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93" name="Rectangle 92"/>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94" name="Rectangle 93"/>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97" name="Rectangle 96"/>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
        <p:nvSpPr>
          <p:cNvPr id="100" name="Rectangle 99"/>
          <p:cNvSpPr/>
          <p:nvPr/>
        </p:nvSpPr>
        <p:spPr>
          <a:xfrm>
            <a:off x="7380312" y="1062663"/>
            <a:ext cx="1152128" cy="307777"/>
          </a:xfrm>
          <a:prstGeom prst="rect">
            <a:avLst/>
          </a:prstGeom>
        </p:spPr>
        <p:txBody>
          <a:bodyPr wrap="square">
            <a:spAutoFit/>
          </a:bodyPr>
          <a:lstStyle/>
          <a:p>
            <a:r>
              <a:rPr lang="fr-FR" sz="1400" b="1" u="sng" dirty="0">
                <a:latin typeface="Arial" pitchFamily="34" charset="0"/>
                <a:cs typeface="Arial" pitchFamily="34" charset="0"/>
              </a:rPr>
              <a:t>V</a:t>
            </a:r>
            <a:r>
              <a:rPr lang="fr-FR" sz="1400" b="1" u="sng" dirty="0" smtClean="0">
                <a:latin typeface="Arial" pitchFamily="34" charset="0"/>
                <a:cs typeface="Arial" pitchFamily="34" charset="0"/>
              </a:rPr>
              <a:t>: Test :</a:t>
            </a:r>
            <a:endParaRPr lang="fr-FR" sz="1400" b="1" dirty="0">
              <a:latin typeface="Arial" pitchFamily="34" charset="0"/>
              <a:cs typeface="Arial" pitchFamily="34" charset="0"/>
            </a:endParaRPr>
          </a:p>
        </p:txBody>
      </p:sp>
      <p:sp>
        <p:nvSpPr>
          <p:cNvPr id="102" name="ZoneTexte 101"/>
          <p:cNvSpPr txBox="1"/>
          <p:nvPr/>
        </p:nvSpPr>
        <p:spPr>
          <a:xfrm>
            <a:off x="6274913" y="2452813"/>
            <a:ext cx="1865704" cy="646331"/>
          </a:xfrm>
          <a:prstGeom prst="rect">
            <a:avLst/>
          </a:prstGeom>
          <a:solidFill>
            <a:srgbClr val="22FD17"/>
          </a:solidFill>
        </p:spPr>
        <p:txBody>
          <a:bodyPr wrap="none" rtlCol="0">
            <a:spAutoFit/>
          </a:bodyPr>
          <a:lstStyle/>
          <a:p>
            <a:r>
              <a:rPr lang="fr-FR" dirty="0" smtClean="0"/>
              <a:t>Câble écrasé….</a:t>
            </a:r>
          </a:p>
          <a:p>
            <a:r>
              <a:rPr lang="fr-FR" dirty="0" smtClean="0"/>
              <a:t>Fil en court circuit</a:t>
            </a:r>
            <a:endParaRPr lang="fr-FR" dirty="0"/>
          </a:p>
        </p:txBody>
      </p:sp>
    </p:spTree>
    <p:extLst>
      <p:ext uri="{BB962C8B-B14F-4D97-AF65-F5344CB8AC3E}">
        <p14:creationId xmlns:p14="http://schemas.microsoft.com/office/powerpoint/2010/main" val="402635291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500" fill="hold"/>
                                        <p:tgtEl>
                                          <p:spTgt spid="90"/>
                                        </p:tgtEl>
                                        <p:attrNameLst>
                                          <p:attrName>ppt_w</p:attrName>
                                        </p:attrNameLst>
                                      </p:cBhvr>
                                      <p:tavLst>
                                        <p:tav tm="0">
                                          <p:val>
                                            <p:fltVal val="0"/>
                                          </p:val>
                                        </p:tav>
                                        <p:tav tm="100000">
                                          <p:val>
                                            <p:strVal val="#ppt_w"/>
                                          </p:val>
                                        </p:tav>
                                      </p:tavLst>
                                    </p:anim>
                                    <p:anim calcmode="lin" valueType="num">
                                      <p:cBhvr>
                                        <p:cTn id="8" dur="500" fill="hold"/>
                                        <p:tgtEl>
                                          <p:spTgt spid="90"/>
                                        </p:tgtEl>
                                        <p:attrNameLst>
                                          <p:attrName>ppt_h</p:attrName>
                                        </p:attrNameLst>
                                      </p:cBhvr>
                                      <p:tavLst>
                                        <p:tav tm="0">
                                          <p:val>
                                            <p:fltVal val="0"/>
                                          </p:val>
                                        </p:tav>
                                        <p:tav tm="100000">
                                          <p:val>
                                            <p:strVal val="#ppt_h"/>
                                          </p:val>
                                        </p:tav>
                                      </p:tavLst>
                                    </p:anim>
                                    <p:animEffect transition="in" filter="fade">
                                      <p:cBhvr>
                                        <p:cTn id="9" dur="500"/>
                                        <p:tgtEl>
                                          <p:spTgt spid="90"/>
                                        </p:tgtEl>
                                      </p:cBhvr>
                                    </p:animEffect>
                                  </p:childTnLst>
                                </p:cTn>
                              </p:par>
                              <p:par>
                                <p:cTn id="10" presetID="1" presetClass="entr" presetSubtype="0" fill="hold" grpId="3" nodeType="withEffect">
                                  <p:stCondLst>
                                    <p:cond delay="0"/>
                                  </p:stCondLst>
                                  <p:childTnLst>
                                    <p:set>
                                      <p:cBhvr>
                                        <p:cTn id="11" dur="1" fill="hold">
                                          <p:stCondLst>
                                            <p:cond delay="0"/>
                                          </p:stCondLst>
                                        </p:cTn>
                                        <p:tgtEl>
                                          <p:spTgt spid="95"/>
                                        </p:tgtEl>
                                        <p:attrNameLst>
                                          <p:attrName>style.visibility</p:attrName>
                                        </p:attrNameLst>
                                      </p:cBhvr>
                                      <p:to>
                                        <p:strVal val="visible"/>
                                      </p:to>
                                    </p:se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159"/>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5"/>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23" restart="whenNotActive" fill="hold" evtFilter="cancelBubble" nodeType="interactiveSeq">
                <p:stCondLst>
                  <p:cond evt="onClick" delay="0">
                    <p:tgtEl>
                      <p:spTgt spid="165"/>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9"/>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165"/>
                                        </p:tgtEl>
                                        <p:attrNameLst>
                                          <p:attrName>style.visibility</p:attrName>
                                        </p:attrNameLst>
                                      </p:cBhvr>
                                      <p:to>
                                        <p:strVal val="hidden"/>
                                      </p:to>
                                    </p:set>
                                  </p:childTnLst>
                                </p:cTn>
                              </p:par>
                              <p:par>
                                <p:cTn id="30" presetID="1" presetClass="entr" presetSubtype="0" fill="hold" grpId="2" nodeType="withEffect">
                                  <p:stCondLst>
                                    <p:cond delay="0"/>
                                  </p:stCondLst>
                                  <p:childTnLst>
                                    <p:set>
                                      <p:cBhvr>
                                        <p:cTn id="31"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childTnLst>
        </p:cTn>
      </p:par>
    </p:tnLst>
    <p:bldLst>
      <p:bldP spid="95" grpId="2" animBg="1"/>
      <p:bldP spid="95" grpId="3" animBg="1"/>
      <p:bldP spid="90" grpId="0" animBg="1"/>
      <p:bldP spid="10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Forme libre 183"/>
          <p:cNvSpPr/>
          <p:nvPr/>
        </p:nvSpPr>
        <p:spPr>
          <a:xfrm>
            <a:off x="3801453" y="5401340"/>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190552" y="751557"/>
            <a:ext cx="3153005" cy="400110"/>
          </a:xfrm>
          <a:prstGeom prst="rect">
            <a:avLst/>
          </a:prstGeom>
        </p:spPr>
        <p:txBody>
          <a:bodyPr wrap="square">
            <a:spAutoFit/>
          </a:bodyPr>
          <a:lstStyle/>
          <a:p>
            <a:r>
              <a:rPr lang="fr-FR" sz="2000" b="1" u="sng" dirty="0" smtClean="0">
                <a:latin typeface="Arial" pitchFamily="34" charset="0"/>
                <a:cs typeface="Arial" pitchFamily="34" charset="0"/>
              </a:rPr>
              <a:t>Mesures hors tension:</a:t>
            </a:r>
            <a:endParaRPr lang="fr-FR" sz="1600" b="1" dirty="0">
              <a:latin typeface="Arial" pitchFamily="34" charset="0"/>
              <a:cs typeface="Arial" pitchFamily="34" charset="0"/>
            </a:endParaRPr>
          </a:p>
        </p:txBody>
      </p:sp>
      <p:sp>
        <p:nvSpPr>
          <p:cNvPr id="65" name="Rectangle 64"/>
          <p:cNvSpPr/>
          <p:nvPr/>
        </p:nvSpPr>
        <p:spPr>
          <a:xfrm>
            <a:off x="415293" y="1247442"/>
            <a:ext cx="5106994" cy="2800767"/>
          </a:xfrm>
          <a:prstGeom prst="rect">
            <a:avLst/>
          </a:prstGeom>
        </p:spPr>
        <p:txBody>
          <a:bodyPr wrap="square">
            <a:spAutoFit/>
          </a:bodyPr>
          <a:lstStyle/>
          <a:p>
            <a:pPr algn="just"/>
            <a:r>
              <a:rPr lang="fr-FR" sz="1600" b="1" dirty="0" smtClean="0">
                <a:latin typeface="Arial" pitchFamily="34" charset="0"/>
                <a:cs typeface="Arial" pitchFamily="34" charset="0"/>
              </a:rPr>
              <a:t>Les mesures </a:t>
            </a:r>
            <a:r>
              <a:rPr lang="fr-FR" sz="1600" b="1" dirty="0" smtClean="0">
                <a:latin typeface="Arial" pitchFamily="34" charset="0"/>
                <a:cs typeface="Arial" pitchFamily="34" charset="0"/>
              </a:rPr>
              <a:t>hors tension « Ohmmètre » ne sont pa</a:t>
            </a:r>
            <a:r>
              <a:rPr lang="fr-FR" sz="1600" b="1" dirty="0" smtClean="0">
                <a:latin typeface="Arial" pitchFamily="34" charset="0"/>
                <a:cs typeface="Arial" pitchFamily="34" charset="0"/>
              </a:rPr>
              <a:t>s utilisées de manière systématique. Il est très difficile de pouvoir tester un système avec cette méthode, car le risque de retour, de bouclage, par un élément se situant plus loin dans le schéma est très important.</a:t>
            </a:r>
          </a:p>
          <a:p>
            <a:pPr algn="just"/>
            <a:r>
              <a:rPr lang="fr-FR" sz="1600" b="1" dirty="0" smtClean="0">
                <a:latin typeface="Arial" pitchFamily="34" charset="0"/>
                <a:cs typeface="Arial" pitchFamily="34" charset="0"/>
              </a:rPr>
              <a:t>Dans le cas par exemple, d’une chaine d’information, ou d’un câble qui relie un ou plusieurs fin de course, il peut être très efficace.</a:t>
            </a:r>
          </a:p>
          <a:p>
            <a:pPr algn="just"/>
            <a:r>
              <a:rPr lang="fr-FR" sz="1600" b="1" dirty="0" smtClean="0">
                <a:latin typeface="Arial" pitchFamily="34" charset="0"/>
                <a:cs typeface="Arial" pitchFamily="34" charset="0"/>
              </a:rPr>
              <a:t>Il faudra prendre soin de débrancher un des fils testés pour éviter tout risque de bouclage.</a:t>
            </a:r>
            <a:endParaRPr lang="fr-FR" sz="1600" b="1" dirty="0" smtClean="0">
              <a:latin typeface="Arial" pitchFamily="34" charset="0"/>
              <a:cs typeface="Arial" pitchFamily="34" charset="0"/>
            </a:endParaRPr>
          </a:p>
        </p:txBody>
      </p:sp>
      <p:sp>
        <p:nvSpPr>
          <p:cNvPr id="152" name="Forme libre 151"/>
          <p:cNvSpPr/>
          <p:nvPr/>
        </p:nvSpPr>
        <p:spPr>
          <a:xfrm>
            <a:off x="3524250" y="6076950"/>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nvGrpSpPr>
        <p:grpSpPr>
          <a:xfrm>
            <a:off x="8311901" y="4579189"/>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nvGrpSpPr>
        <p:grpSpPr>
          <a:xfrm>
            <a:off x="4105635" y="2061271"/>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nvGrpSpPr>
        <p:grpSpPr>
          <a:xfrm>
            <a:off x="8308771" y="4548936"/>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Rectangle 177"/>
          <p:cNvSpPr/>
          <p:nvPr/>
        </p:nvSpPr>
        <p:spPr>
          <a:xfrm>
            <a:off x="2137184" y="6457890"/>
            <a:ext cx="5659437" cy="400110"/>
          </a:xfrm>
          <a:prstGeom prst="rect">
            <a:avLst/>
          </a:prstGeom>
        </p:spPr>
        <p:txBody>
          <a:bodyPr wrap="square">
            <a:spAutoFit/>
          </a:bodyPr>
          <a:lstStyle/>
          <a:p>
            <a:r>
              <a:rPr lang="fr-FR" sz="2000" b="1" u="sng" dirty="0" smtClean="0">
                <a:latin typeface="Arial" pitchFamily="34" charset="0"/>
                <a:cs typeface="Arial" pitchFamily="34" charset="0"/>
              </a:rPr>
              <a:t>Uniquement après consignation du système:</a:t>
            </a:r>
            <a:endParaRPr lang="fr-FR" sz="1600" b="1" dirty="0">
              <a:latin typeface="Arial" pitchFamily="34" charset="0"/>
              <a:cs typeface="Arial" pitchFamily="34" charset="0"/>
            </a:endParaRPr>
          </a:p>
        </p:txBody>
      </p:sp>
      <p:grpSp>
        <p:nvGrpSpPr>
          <p:cNvPr id="185" name="Groupe 184"/>
          <p:cNvGrpSpPr/>
          <p:nvPr/>
        </p:nvGrpSpPr>
        <p:grpSpPr>
          <a:xfrm>
            <a:off x="2948127" y="4163443"/>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nvGrpSpPr>
        <p:grpSpPr>
          <a:xfrm>
            <a:off x="395534" y="4411330"/>
            <a:ext cx="1840097" cy="2348880"/>
            <a:chOff x="395534" y="441133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a:t>
              </a:r>
              <a:r>
                <a:rPr lang="fr-FR" dirty="0" smtClean="0"/>
                <a:t>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nvSpPr>
        <p:spPr>
          <a:xfrm>
            <a:off x="1683327" y="6037909"/>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nvSpPr>
        <p:spPr>
          <a:xfrm>
            <a:off x="1891145" y="5392882"/>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8054171" y="5887134"/>
            <a:ext cx="1069524" cy="646331"/>
          </a:xfrm>
          <a:prstGeom prst="rect">
            <a:avLst/>
          </a:prstGeom>
        </p:spPr>
        <p:txBody>
          <a:bodyPr wrap="none">
            <a:spAutoFit/>
          </a:bodyPr>
          <a:lstStyle/>
          <a:p>
            <a:r>
              <a:rPr lang="fr-FR" b="1" dirty="0" smtClean="0">
                <a:latin typeface="Arial" pitchFamily="34" charset="0"/>
                <a:cs typeface="Arial" pitchFamily="34" charset="0"/>
              </a:rPr>
              <a:t>Cliquez </a:t>
            </a:r>
            <a:br>
              <a:rPr lang="fr-FR" b="1" dirty="0" smtClean="0">
                <a:latin typeface="Arial" pitchFamily="34" charset="0"/>
                <a:cs typeface="Arial" pitchFamily="34" charset="0"/>
              </a:rPr>
            </a:br>
            <a:r>
              <a:rPr lang="fr-FR" b="1" dirty="0" smtClean="0">
                <a:latin typeface="Arial" pitchFamily="34" charset="0"/>
                <a:cs typeface="Arial" pitchFamily="34" charset="0"/>
              </a:rPr>
              <a:t>sur </a:t>
            </a:r>
            <a:r>
              <a:rPr lang="fr-FR" b="1" dirty="0" err="1" smtClean="0">
                <a:latin typeface="Arial" pitchFamily="34" charset="0"/>
                <a:cs typeface="Arial" pitchFamily="34" charset="0"/>
              </a:rPr>
              <a:t>Fdc</a:t>
            </a:r>
            <a:endParaRPr lang="fr-FR" dirty="0"/>
          </a:p>
        </p:txBody>
      </p:sp>
      <p:sp>
        <p:nvSpPr>
          <p:cNvPr id="90" name="Éclair 89"/>
          <p:cNvSpPr/>
          <p:nvPr/>
        </p:nvSpPr>
        <p:spPr>
          <a:xfrm>
            <a:off x="5796136" y="3140968"/>
            <a:ext cx="528007" cy="504056"/>
          </a:xfrm>
          <a:prstGeom prst="lightningBolt">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ectangle 92"/>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94" name="Rectangle 93"/>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97" name="Rectangle 96"/>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100" name="Rectangle 99"/>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
        <p:nvSpPr>
          <p:cNvPr id="101" name="Rectangle 100"/>
          <p:cNvSpPr/>
          <p:nvPr/>
        </p:nvSpPr>
        <p:spPr>
          <a:xfrm>
            <a:off x="7380312" y="1062663"/>
            <a:ext cx="1152128" cy="307777"/>
          </a:xfrm>
          <a:prstGeom prst="rect">
            <a:avLst/>
          </a:prstGeom>
        </p:spPr>
        <p:txBody>
          <a:bodyPr wrap="square">
            <a:spAutoFit/>
          </a:bodyPr>
          <a:lstStyle/>
          <a:p>
            <a:r>
              <a:rPr lang="fr-FR" sz="1400" b="1" u="sng" dirty="0">
                <a:latin typeface="Arial" pitchFamily="34" charset="0"/>
                <a:cs typeface="Arial" pitchFamily="34" charset="0"/>
              </a:rPr>
              <a:t>V</a:t>
            </a:r>
            <a:r>
              <a:rPr lang="fr-FR" sz="1400" b="1" u="sng" dirty="0" smtClean="0">
                <a:latin typeface="Arial" pitchFamily="34" charset="0"/>
                <a:cs typeface="Arial" pitchFamily="34" charset="0"/>
              </a:rPr>
              <a:t>: Test :</a:t>
            </a:r>
            <a:endParaRPr lang="fr-FR" sz="1400" b="1" dirty="0">
              <a:latin typeface="Arial" pitchFamily="34" charset="0"/>
              <a:cs typeface="Arial" pitchFamily="34" charset="0"/>
            </a:endParaRPr>
          </a:p>
        </p:txBody>
      </p:sp>
      <p:sp>
        <p:nvSpPr>
          <p:cNvPr id="103" name="ZoneTexte 102"/>
          <p:cNvSpPr txBox="1"/>
          <p:nvPr/>
        </p:nvSpPr>
        <p:spPr>
          <a:xfrm>
            <a:off x="6274913" y="2647825"/>
            <a:ext cx="1781642" cy="646331"/>
          </a:xfrm>
          <a:prstGeom prst="rect">
            <a:avLst/>
          </a:prstGeom>
          <a:solidFill>
            <a:srgbClr val="22FD17"/>
          </a:solidFill>
        </p:spPr>
        <p:txBody>
          <a:bodyPr wrap="none" rtlCol="0">
            <a:spAutoFit/>
          </a:bodyPr>
          <a:lstStyle/>
          <a:p>
            <a:r>
              <a:rPr lang="fr-FR" dirty="0" smtClean="0"/>
              <a:t>Câble coupé </a:t>
            </a:r>
          </a:p>
          <a:p>
            <a:r>
              <a:rPr lang="fr-FR" dirty="0" smtClean="0"/>
              <a:t>Fil déconnecté,…</a:t>
            </a:r>
          </a:p>
        </p:txBody>
      </p:sp>
    </p:spTree>
    <p:extLst>
      <p:ext uri="{BB962C8B-B14F-4D97-AF65-F5344CB8AC3E}">
        <p14:creationId xmlns:p14="http://schemas.microsoft.com/office/powerpoint/2010/main" val="217105857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500" fill="hold"/>
                                        <p:tgtEl>
                                          <p:spTgt spid="90"/>
                                        </p:tgtEl>
                                        <p:attrNameLst>
                                          <p:attrName>ppt_w</p:attrName>
                                        </p:attrNameLst>
                                      </p:cBhvr>
                                      <p:tavLst>
                                        <p:tav tm="0">
                                          <p:val>
                                            <p:fltVal val="0"/>
                                          </p:val>
                                        </p:tav>
                                        <p:tav tm="100000">
                                          <p:val>
                                            <p:strVal val="#ppt_w"/>
                                          </p:val>
                                        </p:tav>
                                      </p:tavLst>
                                    </p:anim>
                                    <p:anim calcmode="lin" valueType="num">
                                      <p:cBhvr>
                                        <p:cTn id="8" dur="500" fill="hold"/>
                                        <p:tgtEl>
                                          <p:spTgt spid="90"/>
                                        </p:tgtEl>
                                        <p:attrNameLst>
                                          <p:attrName>ppt_h</p:attrName>
                                        </p:attrNameLst>
                                      </p:cBhvr>
                                      <p:tavLst>
                                        <p:tav tm="0">
                                          <p:val>
                                            <p:fltVal val="0"/>
                                          </p:val>
                                        </p:tav>
                                        <p:tav tm="100000">
                                          <p:val>
                                            <p:strVal val="#ppt_h"/>
                                          </p:val>
                                        </p:tav>
                                      </p:tavLst>
                                    </p:anim>
                                    <p:animEffect transition="in" filter="fade">
                                      <p:cBhvr>
                                        <p:cTn id="9" dur="500"/>
                                        <p:tgtEl>
                                          <p:spTgt spid="90"/>
                                        </p:tgtEl>
                                      </p:cBhvr>
                                    </p:animEffect>
                                  </p:childTnLst>
                                </p:cTn>
                              </p:par>
                            </p:childTnLst>
                          </p:cTn>
                        </p:par>
                        <p:par>
                          <p:cTn id="10" fill="hold">
                            <p:stCondLst>
                              <p:cond delay="500"/>
                            </p:stCondLst>
                            <p:childTnLst>
                              <p:par>
                                <p:cTn id="11" presetID="10" presetClass="entr" presetSubtype="0" fill="hold" grpId="0" nodeType="afterEffect">
                                  <p:stCondLst>
                                    <p:cond delay="75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5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5"/>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21" restart="whenNotActive" fill="hold" evtFilter="cancelBubble" nodeType="interactiveSeq">
                <p:stCondLst>
                  <p:cond evt="onClick" delay="0">
                    <p:tgtEl>
                      <p:spTgt spid="16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59"/>
                                        </p:tgtEl>
                                        <p:attrNameLst>
                                          <p:attrName>style.visibility</p:attrName>
                                        </p:attrNameLst>
                                      </p:cBhvr>
                                      <p:to>
                                        <p:strVal val="visible"/>
                                      </p:to>
                                    </p:set>
                                  </p:childTnLst>
                                </p:cTn>
                              </p:par>
                              <p:par>
                                <p:cTn id="26" presetID="1" presetClass="exit" presetSubtype="0" fill="hold" nodeType="withEffect">
                                  <p:stCondLst>
                                    <p:cond delay="0"/>
                                  </p:stCondLst>
                                  <p:childTnLst>
                                    <p:set>
                                      <p:cBhvr>
                                        <p:cTn id="27"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childTnLst>
        </p:cTn>
      </p:par>
    </p:tnLst>
    <p:bldLst>
      <p:bldP spid="90" grpId="0" animBg="1"/>
      <p:bldP spid="10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4" name="Rectangle 13"/>
          <p:cNvSpPr/>
          <p:nvPr/>
        </p:nvSpPr>
        <p:spPr>
          <a:xfrm>
            <a:off x="395536" y="1370217"/>
            <a:ext cx="3153005" cy="400110"/>
          </a:xfrm>
          <a:prstGeom prst="rect">
            <a:avLst/>
          </a:prstGeom>
        </p:spPr>
        <p:txBody>
          <a:bodyPr wrap="square">
            <a:spAutoFit/>
          </a:bodyPr>
          <a:lstStyle/>
          <a:p>
            <a:r>
              <a:rPr lang="fr-FR" sz="2000" b="1" u="sng" dirty="0" err="1" smtClean="0">
                <a:latin typeface="Arial" pitchFamily="34" charset="0"/>
                <a:cs typeface="Arial" pitchFamily="34" charset="0"/>
              </a:rPr>
              <a:t>VI:Dépannage</a:t>
            </a:r>
            <a:r>
              <a:rPr lang="fr-FR" sz="2000" b="1" u="sng" dirty="0" smtClean="0">
                <a:latin typeface="Arial" pitchFamily="34" charset="0"/>
                <a:cs typeface="Arial" pitchFamily="34" charset="0"/>
              </a:rPr>
              <a:t>:</a:t>
            </a:r>
            <a:endParaRPr lang="fr-FR" sz="1600" b="1" dirty="0">
              <a:latin typeface="Arial" pitchFamily="34" charset="0"/>
              <a:cs typeface="Arial" pitchFamily="34" charset="0"/>
            </a:endParaRPr>
          </a:p>
        </p:txBody>
      </p:sp>
      <p:sp>
        <p:nvSpPr>
          <p:cNvPr id="65" name="Rectangle 64"/>
          <p:cNvSpPr/>
          <p:nvPr/>
        </p:nvSpPr>
        <p:spPr>
          <a:xfrm>
            <a:off x="611560" y="2204864"/>
            <a:ext cx="7992888" cy="2092881"/>
          </a:xfrm>
          <a:prstGeom prst="rect">
            <a:avLst/>
          </a:prstGeom>
        </p:spPr>
        <p:txBody>
          <a:bodyPr wrap="square">
            <a:spAutoFit/>
          </a:bodyPr>
          <a:lstStyle/>
          <a:p>
            <a:pPr algn="just"/>
            <a:r>
              <a:rPr lang="fr-FR" sz="1600" b="1" dirty="0" smtClean="0">
                <a:latin typeface="Arial" pitchFamily="34" charset="0"/>
                <a:cs typeface="Arial" pitchFamily="34" charset="0"/>
              </a:rPr>
              <a:t>La panne est « localisée ». On sait maintenant où elle se situe. </a:t>
            </a:r>
          </a:p>
          <a:p>
            <a:pPr algn="just"/>
            <a:r>
              <a:rPr lang="fr-FR" b="1" dirty="0" smtClean="0">
                <a:latin typeface="Arial" pitchFamily="34" charset="0"/>
                <a:cs typeface="Arial" pitchFamily="34" charset="0"/>
              </a:rPr>
              <a:t>Le système sera consigné </a:t>
            </a:r>
            <a:r>
              <a:rPr lang="fr-FR" sz="1600" b="1" dirty="0" smtClean="0">
                <a:latin typeface="Arial" pitchFamily="34" charset="0"/>
                <a:cs typeface="Arial" pitchFamily="34" charset="0"/>
              </a:rPr>
              <a:t>, s’il ne l’était pas déjà pour des tests hors tension puis en toute sécurité, on va pouvoir réparer, en ayant toujours l’attention sur ce qui à pu causer le dysfonctionnement et la possibilité que cela se reproduise (vis desserrée, on regarde les autres….).</a:t>
            </a:r>
          </a:p>
          <a:p>
            <a:pPr algn="just"/>
            <a:endParaRPr lang="fr-FR" sz="1600" b="1" dirty="0" smtClean="0">
              <a:latin typeface="Arial" pitchFamily="34" charset="0"/>
              <a:cs typeface="Arial" pitchFamily="34" charset="0"/>
            </a:endParaRPr>
          </a:p>
          <a:p>
            <a:pPr algn="just"/>
            <a:r>
              <a:rPr lang="fr-FR" sz="1600" b="1" dirty="0" smtClean="0">
                <a:latin typeface="Arial" pitchFamily="34" charset="0"/>
                <a:cs typeface="Arial" pitchFamily="34" charset="0"/>
              </a:rPr>
              <a:t>Au niveau du compte rendu, on notera l’explication de la phase consignation, les particularités, et les dernières vérifications « fil à fil ».</a:t>
            </a:r>
          </a:p>
        </p:txBody>
      </p:sp>
      <p:sp>
        <p:nvSpPr>
          <p:cNvPr id="82" name="Rectangle 81"/>
          <p:cNvSpPr/>
          <p:nvPr/>
        </p:nvSpPr>
        <p:spPr>
          <a:xfrm>
            <a:off x="651601" y="4830108"/>
            <a:ext cx="7912806" cy="830997"/>
          </a:xfrm>
          <a:prstGeom prst="rect">
            <a:avLst/>
          </a:prstGeom>
        </p:spPr>
        <p:txBody>
          <a:bodyPr wrap="square">
            <a:spAutoFit/>
          </a:bodyPr>
          <a:lstStyle/>
          <a:p>
            <a:pPr algn="just"/>
            <a:r>
              <a:rPr lang="fr-FR" sz="1600" b="1" dirty="0" smtClean="0">
                <a:latin typeface="Arial" pitchFamily="34" charset="0"/>
                <a:cs typeface="Arial" pitchFamily="34" charset="0"/>
              </a:rPr>
              <a:t>Le dépannage effectué on reportera le lieu exact de la panne sur la partie du schéma électrique recopié en spécifiant la nature de la panne (fil coupé, composant défectueux……)</a:t>
            </a:r>
          </a:p>
        </p:txBody>
      </p:sp>
      <p:sp>
        <p:nvSpPr>
          <p:cNvPr id="83" name="Rectangle 82"/>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84" name="Rectangle 83"/>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85" name="Rectangle 84"/>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86" name="Rectangle 85"/>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
        <p:nvSpPr>
          <p:cNvPr id="87" name="Rectangle 86"/>
          <p:cNvSpPr/>
          <p:nvPr/>
        </p:nvSpPr>
        <p:spPr>
          <a:xfrm>
            <a:off x="7380312" y="1062663"/>
            <a:ext cx="1152128" cy="307777"/>
          </a:xfrm>
          <a:prstGeom prst="rect">
            <a:avLst/>
          </a:prstGeom>
        </p:spPr>
        <p:txBody>
          <a:bodyPr wrap="square">
            <a:spAutoFit/>
          </a:bodyPr>
          <a:lstStyle/>
          <a:p>
            <a:r>
              <a:rPr lang="fr-FR" sz="1400" b="1" u="sng" dirty="0">
                <a:latin typeface="Arial" pitchFamily="34" charset="0"/>
                <a:cs typeface="Arial" pitchFamily="34" charset="0"/>
              </a:rPr>
              <a:t>V</a:t>
            </a:r>
            <a:r>
              <a:rPr lang="fr-FR" sz="1400" b="1" u="sng" dirty="0" smtClean="0">
                <a:latin typeface="Arial" pitchFamily="34" charset="0"/>
                <a:cs typeface="Arial" pitchFamily="34" charset="0"/>
              </a:rPr>
              <a:t>: Test :</a:t>
            </a:r>
            <a:endParaRPr lang="fr-FR" sz="1400" b="1" dirty="0">
              <a:latin typeface="Arial" pitchFamily="34" charset="0"/>
              <a:cs typeface="Arial" pitchFamily="34" charset="0"/>
            </a:endParaRPr>
          </a:p>
        </p:txBody>
      </p:sp>
    </p:spTree>
    <p:extLst>
      <p:ext uri="{BB962C8B-B14F-4D97-AF65-F5344CB8AC3E}">
        <p14:creationId xmlns:p14="http://schemas.microsoft.com/office/powerpoint/2010/main" val="94624873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5650"/>
                            </p:stCondLst>
                            <p:childTnLst>
                              <p:par>
                                <p:cTn id="13" presetID="10" presetClass="entr" presetSubtype="0" fill="hold" grpId="0" nodeType="afterEffect">
                                  <p:stCondLst>
                                    <p:cond delay="1750"/>
                                  </p:stCondLst>
                                  <p:iterate type="wd">
                                    <p:tmPct val="10000"/>
                                  </p:iterate>
                                  <p:childTnLst>
                                    <p:set>
                                      <p:cBhvr>
                                        <p:cTn id="14" dur="1" fill="hold">
                                          <p:stCondLst>
                                            <p:cond delay="0"/>
                                          </p:stCondLst>
                                        </p:cTn>
                                        <p:tgtEl>
                                          <p:spTgt spid="82"/>
                                        </p:tgtEl>
                                        <p:attrNameLst>
                                          <p:attrName>style.visibility</p:attrName>
                                        </p:attrNameLst>
                                      </p:cBhvr>
                                      <p:to>
                                        <p:strVal val="visible"/>
                                      </p:to>
                                    </p:set>
                                    <p:animEffect transition="in" filter="fade">
                                      <p:cBhvr>
                                        <p:cTn id="15"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8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3" name="Rectangle 12"/>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15" name="Rectangle 14"/>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14" name="Rectangle 13"/>
          <p:cNvSpPr/>
          <p:nvPr/>
        </p:nvSpPr>
        <p:spPr>
          <a:xfrm>
            <a:off x="395536" y="1370217"/>
            <a:ext cx="3153005" cy="400110"/>
          </a:xfrm>
          <a:prstGeom prst="rect">
            <a:avLst/>
          </a:prstGeom>
        </p:spPr>
        <p:txBody>
          <a:bodyPr wrap="square">
            <a:spAutoFit/>
          </a:bodyPr>
          <a:lstStyle/>
          <a:p>
            <a:r>
              <a:rPr lang="fr-FR" sz="2000" b="1" u="sng" dirty="0" err="1" smtClean="0">
                <a:latin typeface="Arial" pitchFamily="34" charset="0"/>
                <a:cs typeface="Arial" pitchFamily="34" charset="0"/>
              </a:rPr>
              <a:t>VII:Conclusion</a:t>
            </a:r>
            <a:r>
              <a:rPr lang="fr-FR" sz="2000" b="1" u="sng" dirty="0" smtClean="0">
                <a:latin typeface="Arial" pitchFamily="34" charset="0"/>
                <a:cs typeface="Arial" pitchFamily="34" charset="0"/>
              </a:rPr>
              <a:t>:</a:t>
            </a:r>
            <a:endParaRPr lang="fr-FR" sz="1600" b="1" dirty="0">
              <a:latin typeface="Arial" pitchFamily="34" charset="0"/>
              <a:cs typeface="Arial" pitchFamily="34" charset="0"/>
            </a:endParaRPr>
          </a:p>
        </p:txBody>
      </p:sp>
      <p:sp>
        <p:nvSpPr>
          <p:cNvPr id="65" name="Rectangle 64"/>
          <p:cNvSpPr/>
          <p:nvPr/>
        </p:nvSpPr>
        <p:spPr>
          <a:xfrm>
            <a:off x="899164" y="2708920"/>
            <a:ext cx="7147161" cy="2062103"/>
          </a:xfrm>
          <a:prstGeom prst="rect">
            <a:avLst/>
          </a:prstGeom>
        </p:spPr>
        <p:txBody>
          <a:bodyPr wrap="square">
            <a:spAutoFit/>
          </a:bodyPr>
          <a:lstStyle/>
          <a:p>
            <a:pPr algn="just"/>
            <a:r>
              <a:rPr lang="fr-FR" sz="1600" b="1" dirty="0" smtClean="0">
                <a:latin typeface="Arial" pitchFamily="34" charset="0"/>
                <a:cs typeface="Arial" pitchFamily="34" charset="0"/>
              </a:rPr>
              <a:t>Remise en service du système après déconsignation et essai de tous les modes de marches.</a:t>
            </a:r>
          </a:p>
          <a:p>
            <a:pPr algn="just"/>
            <a:endParaRPr lang="fr-FR" sz="1600" b="1" dirty="0" smtClean="0">
              <a:latin typeface="Arial" pitchFamily="34" charset="0"/>
              <a:cs typeface="Arial" pitchFamily="34" charset="0"/>
            </a:endParaRPr>
          </a:p>
          <a:p>
            <a:pPr algn="just"/>
            <a:r>
              <a:rPr lang="fr-FR" sz="1600" b="1" dirty="0" smtClean="0">
                <a:latin typeface="Arial" pitchFamily="34" charset="0"/>
                <a:cs typeface="Arial" pitchFamily="34" charset="0"/>
              </a:rPr>
              <a:t>Inspection visuelle du système globalement et signalisation de tout ce qui pourrait amener un dysfonctionnement futur, une situation dangereuse….</a:t>
            </a:r>
          </a:p>
          <a:p>
            <a:pPr algn="just"/>
            <a:endParaRPr lang="fr-FR" sz="1600" b="1" dirty="0" smtClean="0">
              <a:latin typeface="Arial" pitchFamily="34" charset="0"/>
              <a:cs typeface="Arial" pitchFamily="34" charset="0"/>
            </a:endParaRPr>
          </a:p>
          <a:p>
            <a:pPr algn="ctr"/>
            <a:r>
              <a:rPr lang="fr-FR" sz="1600" b="1" dirty="0" smtClean="0">
                <a:latin typeface="Arial" pitchFamily="34" charset="0"/>
                <a:cs typeface="Arial" pitchFamily="34" charset="0"/>
              </a:rPr>
              <a:t>Constat de bon fonctionnement global</a:t>
            </a:r>
          </a:p>
        </p:txBody>
      </p:sp>
      <p:sp>
        <p:nvSpPr>
          <p:cNvPr id="66" name="Rectangle 65"/>
          <p:cNvSpPr/>
          <p:nvPr/>
        </p:nvSpPr>
        <p:spPr>
          <a:xfrm>
            <a:off x="7380312" y="804302"/>
            <a:ext cx="2520280" cy="307777"/>
          </a:xfrm>
          <a:prstGeom prst="rect">
            <a:avLst/>
          </a:prstGeom>
        </p:spPr>
        <p:txBody>
          <a:bodyPr wrap="square">
            <a:spAutoFit/>
          </a:bodyPr>
          <a:lstStyle/>
          <a:p>
            <a:r>
              <a:rPr lang="fr-FR" sz="1400" b="1" u="sng" dirty="0" smtClean="0">
                <a:latin typeface="Arial" pitchFamily="34" charset="0"/>
                <a:cs typeface="Arial" pitchFamily="34" charset="0"/>
              </a:rPr>
              <a:t>IV: Tableau de test:</a:t>
            </a:r>
            <a:endParaRPr lang="fr-FR" sz="1400" b="1" dirty="0">
              <a:latin typeface="Arial" pitchFamily="34" charset="0"/>
              <a:cs typeface="Arial" pitchFamily="34" charset="0"/>
            </a:endParaRPr>
          </a:p>
        </p:txBody>
      </p:sp>
      <p:sp>
        <p:nvSpPr>
          <p:cNvPr id="113" name="Rectangle 112"/>
          <p:cNvSpPr/>
          <p:nvPr/>
        </p:nvSpPr>
        <p:spPr>
          <a:xfrm>
            <a:off x="7380312" y="1062663"/>
            <a:ext cx="1152128" cy="307777"/>
          </a:xfrm>
          <a:prstGeom prst="rect">
            <a:avLst/>
          </a:prstGeom>
        </p:spPr>
        <p:txBody>
          <a:bodyPr wrap="square">
            <a:spAutoFit/>
          </a:bodyPr>
          <a:lstStyle/>
          <a:p>
            <a:r>
              <a:rPr lang="fr-FR" sz="1400" b="1" u="sng" dirty="0">
                <a:latin typeface="Arial" pitchFamily="34" charset="0"/>
                <a:cs typeface="Arial" pitchFamily="34" charset="0"/>
              </a:rPr>
              <a:t>V</a:t>
            </a:r>
            <a:r>
              <a:rPr lang="fr-FR" sz="1400" b="1" u="sng" dirty="0" smtClean="0">
                <a:latin typeface="Arial" pitchFamily="34" charset="0"/>
                <a:cs typeface="Arial" pitchFamily="34" charset="0"/>
              </a:rPr>
              <a:t>: Test :</a:t>
            </a:r>
            <a:endParaRPr lang="fr-FR" sz="1400" b="1" dirty="0">
              <a:latin typeface="Arial" pitchFamily="34" charset="0"/>
              <a:cs typeface="Arial" pitchFamily="34" charset="0"/>
            </a:endParaRPr>
          </a:p>
        </p:txBody>
      </p:sp>
      <p:sp>
        <p:nvSpPr>
          <p:cNvPr id="16" name="Rectangle 15"/>
          <p:cNvSpPr/>
          <p:nvPr/>
        </p:nvSpPr>
        <p:spPr>
          <a:xfrm>
            <a:off x="7380312" y="1321023"/>
            <a:ext cx="2000877" cy="307777"/>
          </a:xfrm>
          <a:prstGeom prst="rect">
            <a:avLst/>
          </a:prstGeom>
        </p:spPr>
        <p:txBody>
          <a:bodyPr wrap="square">
            <a:spAutoFit/>
          </a:bodyPr>
          <a:lstStyle/>
          <a:p>
            <a:r>
              <a:rPr lang="fr-FR" sz="1400" b="1" u="sng" dirty="0" smtClean="0">
                <a:latin typeface="Arial" pitchFamily="34" charset="0"/>
                <a:cs typeface="Arial" pitchFamily="34" charset="0"/>
              </a:rPr>
              <a:t>VI: Dépannage:</a:t>
            </a:r>
            <a:endParaRPr lang="fr-FR" sz="1400" b="1" dirty="0">
              <a:latin typeface="Arial" pitchFamily="34" charset="0"/>
              <a:cs typeface="Arial" pitchFamily="34" charset="0"/>
            </a:endParaRPr>
          </a:p>
        </p:txBody>
      </p:sp>
    </p:spTree>
    <p:extLst>
      <p:ext uri="{BB962C8B-B14F-4D97-AF65-F5344CB8AC3E}">
        <p14:creationId xmlns:p14="http://schemas.microsoft.com/office/powerpoint/2010/main" val="1753286202"/>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11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24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52" y="2204864"/>
            <a:ext cx="8928992" cy="1200329"/>
          </a:xfrm>
          <a:prstGeom prst="rect">
            <a:avLst/>
          </a:prstGeom>
        </p:spPr>
        <p:txBody>
          <a:bodyPr wrap="square">
            <a:spAutoFit/>
          </a:bodyPr>
          <a:lstStyle/>
          <a:p>
            <a:r>
              <a:rPr lang="fr-FR" b="1" dirty="0"/>
              <a:t>Cette maintenance va pouvoir s’effectuer </a:t>
            </a:r>
            <a:r>
              <a:rPr lang="fr-FR" b="1" dirty="0" smtClean="0"/>
              <a:t>:</a:t>
            </a:r>
            <a:endParaRPr lang="fr-FR" b="1" dirty="0"/>
          </a:p>
          <a:p>
            <a:pPr marL="285750" indent="-285750">
              <a:buFontTx/>
              <a:buChar char="-"/>
            </a:pPr>
            <a:r>
              <a:rPr lang="fr-FR" b="1" dirty="0"/>
              <a:t>« sur site » </a:t>
            </a:r>
            <a:r>
              <a:rPr lang="fr-FR" dirty="0"/>
              <a:t>: sur le lieu </a:t>
            </a:r>
            <a:r>
              <a:rPr lang="fr-FR" dirty="0" smtClean="0"/>
              <a:t>d’utilisation, </a:t>
            </a:r>
            <a:r>
              <a:rPr lang="fr-FR" b="1" dirty="0" smtClean="0"/>
              <a:t>«</a:t>
            </a:r>
            <a:r>
              <a:rPr lang="fr-FR" b="1" dirty="0"/>
              <a:t> en ligne » </a:t>
            </a:r>
            <a:r>
              <a:rPr lang="fr-FR" dirty="0"/>
              <a:t>(le système continue à produire).</a:t>
            </a:r>
          </a:p>
          <a:p>
            <a:pPr marL="285750" indent="-285750">
              <a:buFontTx/>
              <a:buChar char="-"/>
            </a:pPr>
            <a:r>
              <a:rPr lang="fr-FR" dirty="0"/>
              <a:t>Par </a:t>
            </a:r>
            <a:r>
              <a:rPr lang="fr-FR" b="1" dirty="0"/>
              <a:t>« Télémaintenance » </a:t>
            </a:r>
            <a:r>
              <a:rPr lang="fr-FR" dirty="0"/>
              <a:t>avec un équipement prévoyant le diagnostique à distance.</a:t>
            </a:r>
          </a:p>
          <a:p>
            <a:pPr marL="285750" indent="-285750">
              <a:buFontTx/>
              <a:buChar char="-"/>
            </a:pPr>
            <a:r>
              <a:rPr lang="fr-FR" dirty="0"/>
              <a:t>En </a:t>
            </a:r>
            <a:r>
              <a:rPr lang="fr-FR" b="1" dirty="0"/>
              <a:t>« </a:t>
            </a:r>
            <a:r>
              <a:rPr lang="fr-FR" b="1" dirty="0" err="1"/>
              <a:t>Automaintenance</a:t>
            </a:r>
            <a:r>
              <a:rPr lang="fr-FR" b="1" dirty="0"/>
              <a:t> » </a:t>
            </a:r>
            <a:r>
              <a:rPr lang="fr-FR" dirty="0"/>
              <a:t>quand elle sera gérée directement par le conducteur du système</a:t>
            </a:r>
            <a:r>
              <a:rPr lang="fr-FR" dirty="0" smtClean="0"/>
              <a:t>.</a:t>
            </a:r>
            <a:endParaRPr lang="fr-FR" dirty="0"/>
          </a:p>
        </p:txBody>
      </p:sp>
      <p:sp>
        <p:nvSpPr>
          <p:cNvPr id="10" name="Rectangle 9"/>
          <p:cNvSpPr/>
          <p:nvPr/>
        </p:nvSpPr>
        <p:spPr>
          <a:xfrm>
            <a:off x="123156" y="3645024"/>
            <a:ext cx="8928992" cy="1477328"/>
          </a:xfrm>
          <a:prstGeom prst="rect">
            <a:avLst/>
          </a:prstGeom>
        </p:spPr>
        <p:txBody>
          <a:bodyPr wrap="square">
            <a:spAutoFit/>
          </a:bodyPr>
          <a:lstStyle/>
          <a:p>
            <a:r>
              <a:rPr lang="fr-FR" b="1" dirty="0" smtClean="0"/>
              <a:t>On </a:t>
            </a:r>
            <a:r>
              <a:rPr lang="fr-FR" b="1" dirty="0"/>
              <a:t>définit ensuite des « niveaux de maintenance » de 1 à 5 </a:t>
            </a:r>
            <a:r>
              <a:rPr lang="fr-FR" b="1" dirty="0" smtClean="0"/>
              <a:t>:</a:t>
            </a:r>
          </a:p>
          <a:p>
            <a:pPr marL="285750" indent="-285750">
              <a:buFontTx/>
              <a:buChar char="-"/>
            </a:pPr>
            <a:r>
              <a:rPr lang="fr-FR" dirty="0" smtClean="0"/>
              <a:t>De </a:t>
            </a:r>
            <a:r>
              <a:rPr lang="fr-FR" dirty="0"/>
              <a:t>la maintenance la plus </a:t>
            </a:r>
            <a:r>
              <a:rPr lang="fr-FR" dirty="0" smtClean="0"/>
              <a:t>simple, « niveau 1 »</a:t>
            </a:r>
            <a:r>
              <a:rPr lang="fr-FR" dirty="0"/>
              <a:t> </a:t>
            </a:r>
            <a:r>
              <a:rPr lang="fr-FR" dirty="0" smtClean="0"/>
              <a:t>ne </a:t>
            </a:r>
            <a:r>
              <a:rPr lang="fr-FR" dirty="0"/>
              <a:t>nécessitant pas de connaissances </a:t>
            </a:r>
            <a:r>
              <a:rPr lang="fr-FR" dirty="0" smtClean="0"/>
              <a:t>spécifiques, réalisée par l’opérateur sur le système </a:t>
            </a:r>
            <a:r>
              <a:rPr lang="fr-FR" dirty="0"/>
              <a:t>, </a:t>
            </a:r>
            <a:endParaRPr lang="fr-FR" dirty="0" smtClean="0"/>
          </a:p>
          <a:p>
            <a:pPr marL="285750" indent="-285750">
              <a:buFontTx/>
              <a:buChar char="-"/>
            </a:pPr>
            <a:r>
              <a:rPr lang="fr-FR" dirty="0" smtClean="0"/>
              <a:t>Au </a:t>
            </a:r>
            <a:r>
              <a:rPr lang="fr-FR" dirty="0"/>
              <a:t>niveau 5 nécessitant l’intervention </a:t>
            </a:r>
            <a:r>
              <a:rPr lang="fr-FR" dirty="0" smtClean="0"/>
              <a:t>de </a:t>
            </a:r>
            <a:r>
              <a:rPr lang="fr-FR" dirty="0"/>
              <a:t>techniciens spécialisés et formés sur le système (constructeur ou autre</a:t>
            </a:r>
            <a:r>
              <a:rPr lang="fr-FR" dirty="0" smtClean="0"/>
              <a:t>).</a:t>
            </a:r>
            <a:endParaRPr lang="fr-FR" dirty="0"/>
          </a:p>
        </p:txBody>
      </p:sp>
      <p:sp>
        <p:nvSpPr>
          <p:cNvPr id="3" name="ZoneTexte 2"/>
          <p:cNvSpPr txBox="1"/>
          <p:nvPr/>
        </p:nvSpPr>
        <p:spPr>
          <a:xfrm>
            <a:off x="1043608" y="5445224"/>
            <a:ext cx="7380547" cy="1200329"/>
          </a:xfrm>
          <a:prstGeom prst="rect">
            <a:avLst/>
          </a:prstGeom>
          <a:noFill/>
        </p:spPr>
        <p:txBody>
          <a:bodyPr wrap="none" rtlCol="0">
            <a:spAutoFit/>
          </a:bodyPr>
          <a:lstStyle/>
          <a:p>
            <a:pPr algn="ctr"/>
            <a:r>
              <a:rPr lang="fr-FR" dirty="0" smtClean="0"/>
              <a:t>Pour les opérations de dépannage: « Maintenance corrective » </a:t>
            </a:r>
          </a:p>
          <a:p>
            <a:pPr algn="ctr"/>
            <a:r>
              <a:rPr lang="fr-FR" dirty="0" smtClean="0"/>
              <a:t>Il faut être </a:t>
            </a:r>
            <a:r>
              <a:rPr lang="fr-FR" b="1" dirty="0" smtClean="0"/>
              <a:t>Habilité au niveau BR</a:t>
            </a:r>
            <a:r>
              <a:rPr lang="fr-FR" dirty="0" smtClean="0"/>
              <a:t>, ce qui implique le respect absolu des règles</a:t>
            </a:r>
          </a:p>
          <a:p>
            <a:pPr algn="ctr"/>
            <a:r>
              <a:rPr lang="fr-FR" dirty="0" smtClean="0"/>
              <a:t> de sécurité, de manière à assurer sa propre sécurité </a:t>
            </a:r>
            <a:br>
              <a:rPr lang="fr-FR" dirty="0" smtClean="0"/>
            </a:br>
            <a:r>
              <a:rPr lang="fr-FR" dirty="0" smtClean="0"/>
              <a:t>et la sécurité des personnes environnantes.</a:t>
            </a:r>
            <a:endParaRPr lang="fr-FR" dirty="0"/>
          </a:p>
        </p:txBody>
      </p:sp>
      <p:grpSp>
        <p:nvGrpSpPr>
          <p:cNvPr id="11" name="Groupe 10"/>
          <p:cNvGrpSpPr/>
          <p:nvPr/>
        </p:nvGrpSpPr>
        <p:grpSpPr>
          <a:xfrm>
            <a:off x="1981719" y="252140"/>
            <a:ext cx="4776589" cy="1600736"/>
            <a:chOff x="1163304" y="646465"/>
            <a:chExt cx="4812988" cy="1600736"/>
          </a:xfrm>
        </p:grpSpPr>
        <p:sp>
          <p:nvSpPr>
            <p:cNvPr id="12" name="ZoneTexte 11"/>
            <p:cNvSpPr txBox="1"/>
            <p:nvPr/>
          </p:nvSpPr>
          <p:spPr>
            <a:xfrm>
              <a:off x="1223764" y="677541"/>
              <a:ext cx="4752528" cy="1569660"/>
            </a:xfrm>
            <a:prstGeom prst="rect">
              <a:avLst/>
            </a:prstGeom>
            <a:noFill/>
          </p:spPr>
          <p:txBody>
            <a:bodyPr wrap="square" rtlCol="0">
              <a:spAutoFit/>
            </a:bodyPr>
            <a:lstStyle/>
            <a:p>
              <a:pPr algn="ctr"/>
              <a:r>
                <a:rPr lang="fr-FR" sz="4800" b="1" dirty="0" smtClean="0">
                  <a:solidFill>
                    <a:schemeClr val="accent6">
                      <a:lumMod val="60000"/>
                      <a:lumOff val="40000"/>
                    </a:schemeClr>
                  </a:solidFill>
                  <a:latin typeface="+mj-lt"/>
                  <a:cs typeface="Arial" pitchFamily="34" charset="0"/>
                </a:rPr>
                <a:t>La Maintenance &amp; Le dépannage</a:t>
              </a:r>
              <a:endParaRPr lang="fr-FR" sz="4800" b="1" dirty="0">
                <a:solidFill>
                  <a:schemeClr val="accent6">
                    <a:lumMod val="60000"/>
                    <a:lumOff val="40000"/>
                  </a:schemeClr>
                </a:solidFill>
                <a:latin typeface="+mj-lt"/>
                <a:cs typeface="Arial" pitchFamily="34" charset="0"/>
              </a:endParaRPr>
            </a:p>
          </p:txBody>
        </p:sp>
        <p:sp>
          <p:nvSpPr>
            <p:cNvPr id="13" name="ZoneTexte 12"/>
            <p:cNvSpPr txBox="1"/>
            <p:nvPr/>
          </p:nvSpPr>
          <p:spPr>
            <a:xfrm>
              <a:off x="1163304" y="646465"/>
              <a:ext cx="4752528" cy="1569660"/>
            </a:xfrm>
            <a:prstGeom prst="rect">
              <a:avLst/>
            </a:prstGeom>
            <a:noFill/>
          </p:spPr>
          <p:txBody>
            <a:bodyPr wrap="square" rtlCol="0">
              <a:spAutoFit/>
            </a:bodyPr>
            <a:lstStyle/>
            <a:p>
              <a:pPr algn="ctr"/>
              <a:r>
                <a:rPr lang="fr-FR" sz="4800" b="1" dirty="0" smtClean="0">
                  <a:latin typeface="+mj-lt"/>
                  <a:cs typeface="Arial" pitchFamily="34" charset="0"/>
                </a:rPr>
                <a:t>La Maintenance &amp; Le dépannage</a:t>
              </a:r>
              <a:endParaRPr lang="fr-FR" sz="4800" b="1" dirty="0">
                <a:latin typeface="+mj-lt"/>
                <a:cs typeface="Arial" pitchFamily="34" charset="0"/>
              </a:endParaRPr>
            </a:p>
          </p:txBody>
        </p:sp>
      </p:grpSp>
    </p:spTree>
    <p:extLst>
      <p:ext uri="{BB962C8B-B14F-4D97-AF65-F5344CB8AC3E}">
        <p14:creationId xmlns:p14="http://schemas.microsoft.com/office/powerpoint/2010/main" val="8321177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42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85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0"/>
          <p:cNvSpPr>
            <a:spLocks noChangeArrowheads="1"/>
          </p:cNvSpPr>
          <p:nvPr/>
        </p:nvSpPr>
        <p:spPr bwMode="auto">
          <a:xfrm>
            <a:off x="5508104" y="2132856"/>
            <a:ext cx="2015927" cy="1159596"/>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DEFAUT SECURITE</a:t>
            </a:r>
          </a:p>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DES BIENS ET PERSONNES</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24"/>
          <p:cNvSpPr>
            <a:spLocks noChangeArrowheads="1"/>
          </p:cNvSpPr>
          <p:nvPr/>
        </p:nvSpPr>
        <p:spPr bwMode="auto">
          <a:xfrm>
            <a:off x="3554388" y="3068960"/>
            <a:ext cx="1868092" cy="990600"/>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SURCONSOM-</a:t>
            </a:r>
          </a:p>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MATION</a:t>
            </a:r>
          </a:p>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ENERGETIQUE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grpSp>
        <p:nvGrpSpPr>
          <p:cNvPr id="28" name="Groupe 27"/>
          <p:cNvGrpSpPr/>
          <p:nvPr/>
        </p:nvGrpSpPr>
        <p:grpSpPr>
          <a:xfrm>
            <a:off x="231339" y="229274"/>
            <a:ext cx="8805156" cy="869099"/>
            <a:chOff x="231339" y="229274"/>
            <a:chExt cx="8805156" cy="869099"/>
          </a:xfrm>
        </p:grpSpPr>
        <p:sp>
          <p:nvSpPr>
            <p:cNvPr id="6" name="ZoneTexte 5"/>
            <p:cNvSpPr txBox="1"/>
            <p:nvPr/>
          </p:nvSpPr>
          <p:spPr>
            <a:xfrm>
              <a:off x="290772" y="267376"/>
              <a:ext cx="8745723" cy="830997"/>
            </a:xfrm>
            <a:prstGeom prst="rect">
              <a:avLst/>
            </a:prstGeom>
            <a:noFill/>
          </p:spPr>
          <p:txBody>
            <a:bodyPr wrap="square" rtlCol="0">
              <a:spAutoFit/>
            </a:bodyPr>
            <a:lstStyle/>
            <a:p>
              <a:pPr algn="ctr"/>
              <a:r>
                <a:rPr lang="fr-FR" sz="4800" b="1" dirty="0" smtClean="0">
                  <a:solidFill>
                    <a:schemeClr val="accent6">
                      <a:lumMod val="60000"/>
                      <a:lumOff val="40000"/>
                    </a:schemeClr>
                  </a:solidFill>
                  <a:latin typeface="+mj-lt"/>
                  <a:cs typeface="Arial" pitchFamily="34" charset="0"/>
                </a:rPr>
                <a:t>Le dépannage</a:t>
              </a:r>
              <a:endParaRPr lang="fr-FR" sz="4800" b="1" dirty="0">
                <a:solidFill>
                  <a:schemeClr val="accent6">
                    <a:lumMod val="60000"/>
                    <a:lumOff val="40000"/>
                  </a:schemeClr>
                </a:solidFill>
                <a:latin typeface="+mj-lt"/>
                <a:cs typeface="Arial" pitchFamily="34" charset="0"/>
              </a:endParaRPr>
            </a:p>
          </p:txBody>
        </p:sp>
        <p:sp>
          <p:nvSpPr>
            <p:cNvPr id="7" name="ZoneTexte 6"/>
            <p:cNvSpPr txBox="1"/>
            <p:nvPr/>
          </p:nvSpPr>
          <p:spPr>
            <a:xfrm>
              <a:off x="231339" y="229274"/>
              <a:ext cx="8745723" cy="830997"/>
            </a:xfrm>
            <a:prstGeom prst="rect">
              <a:avLst/>
            </a:prstGeom>
            <a:noFill/>
          </p:spPr>
          <p:txBody>
            <a:bodyPr wrap="square" rtlCol="0">
              <a:spAutoFit/>
            </a:bodyPr>
            <a:lstStyle/>
            <a:p>
              <a:pPr algn="ctr"/>
              <a:r>
                <a:rPr lang="fr-FR" sz="4800" b="1" dirty="0" smtClean="0">
                  <a:latin typeface="+mj-lt"/>
                  <a:cs typeface="Arial" pitchFamily="34" charset="0"/>
                </a:rPr>
                <a:t>Le dépannage</a:t>
              </a:r>
              <a:endParaRPr lang="fr-FR" sz="4800" b="1" dirty="0">
                <a:latin typeface="+mj-lt"/>
                <a:cs typeface="Arial" pitchFamily="34" charset="0"/>
              </a:endParaRPr>
            </a:p>
          </p:txBody>
        </p:sp>
      </p:grpSp>
      <p:sp>
        <p:nvSpPr>
          <p:cNvPr id="8" name="Rectangle 7"/>
          <p:cNvSpPr/>
          <p:nvPr/>
        </p:nvSpPr>
        <p:spPr>
          <a:xfrm>
            <a:off x="0" y="1264858"/>
            <a:ext cx="9144000" cy="646331"/>
          </a:xfrm>
          <a:prstGeom prst="rect">
            <a:avLst/>
          </a:prstGeom>
        </p:spPr>
        <p:txBody>
          <a:bodyPr wrap="square">
            <a:spAutoFit/>
          </a:bodyPr>
          <a:lstStyle/>
          <a:p>
            <a:pPr algn="ctr"/>
            <a:r>
              <a:rPr lang="fr-FR" b="1" dirty="0" smtClean="0">
                <a:latin typeface="Arial" pitchFamily="34" charset="0"/>
                <a:cs typeface="Arial" pitchFamily="34" charset="0"/>
              </a:rPr>
              <a:t>Pour agir de manière efficace lors d’une opération de dépannage, il faut bien comprendre les différents type de dysfonctionnements que l’on peut  rencontrer. </a:t>
            </a:r>
          </a:p>
        </p:txBody>
      </p:sp>
      <p:sp>
        <p:nvSpPr>
          <p:cNvPr id="9" name="Rectangle 25"/>
          <p:cNvSpPr>
            <a:spLocks noChangeArrowheads="1"/>
          </p:cNvSpPr>
          <p:nvPr/>
        </p:nvSpPr>
        <p:spPr bwMode="auto">
          <a:xfrm>
            <a:off x="1763688" y="3665261"/>
            <a:ext cx="1790700"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RALENTISSEMENT CADENCE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26"/>
          <p:cNvSpPr>
            <a:spLocks noChangeArrowheads="1"/>
          </p:cNvSpPr>
          <p:nvPr/>
        </p:nvSpPr>
        <p:spPr bwMode="auto">
          <a:xfrm>
            <a:off x="683568" y="4506760"/>
            <a:ext cx="1638300"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PROCESSUS INTERROMPU</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11" name="Rectangle 27"/>
          <p:cNvSpPr>
            <a:spLocks noChangeArrowheads="1"/>
          </p:cNvSpPr>
          <p:nvPr/>
        </p:nvSpPr>
        <p:spPr bwMode="auto">
          <a:xfrm>
            <a:off x="0" y="5348507"/>
            <a:ext cx="1217936" cy="88582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NON</a:t>
            </a:r>
          </a:p>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QUALITE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20" name="Rectangle 19"/>
          <p:cNvSpPr/>
          <p:nvPr/>
        </p:nvSpPr>
        <p:spPr>
          <a:xfrm>
            <a:off x="266430" y="2383720"/>
            <a:ext cx="4572000" cy="1477328"/>
          </a:xfrm>
          <a:prstGeom prst="rect">
            <a:avLst/>
          </a:prstGeom>
        </p:spPr>
        <p:txBody>
          <a:bodyPr wrap="square">
            <a:spAutoFit/>
          </a:bodyPr>
          <a:lstStyle/>
          <a:p>
            <a:r>
              <a:rPr lang="fr-FR" b="1" dirty="0" smtClean="0">
                <a:latin typeface="Arial" pitchFamily="34" charset="0"/>
                <a:cs typeface="Arial" pitchFamily="34" charset="0"/>
              </a:rPr>
              <a:t>Quels sont les effets produits, comment organiser son intervention, </a:t>
            </a:r>
            <a:br>
              <a:rPr lang="fr-FR" b="1" dirty="0" smtClean="0">
                <a:latin typeface="Arial" pitchFamily="34" charset="0"/>
                <a:cs typeface="Arial" pitchFamily="34" charset="0"/>
              </a:rPr>
            </a:br>
            <a:r>
              <a:rPr lang="fr-FR" b="1" dirty="0" smtClean="0">
                <a:latin typeface="Arial" pitchFamily="34" charset="0"/>
                <a:cs typeface="Arial" pitchFamily="34" charset="0"/>
              </a:rPr>
              <a:t>sa réflexion, pour être </a:t>
            </a:r>
            <a:br>
              <a:rPr lang="fr-FR" b="1" dirty="0" smtClean="0">
                <a:latin typeface="Arial" pitchFamily="34" charset="0"/>
                <a:cs typeface="Arial" pitchFamily="34" charset="0"/>
              </a:rPr>
            </a:br>
            <a:r>
              <a:rPr lang="fr-FR" b="1" dirty="0" smtClean="0">
                <a:latin typeface="Arial" pitchFamily="34" charset="0"/>
                <a:cs typeface="Arial" pitchFamily="34" charset="0"/>
              </a:rPr>
              <a:t>sur de dépanner </a:t>
            </a:r>
            <a:br>
              <a:rPr lang="fr-FR" b="1" dirty="0" smtClean="0">
                <a:latin typeface="Arial" pitchFamily="34" charset="0"/>
                <a:cs typeface="Arial" pitchFamily="34" charset="0"/>
              </a:rPr>
            </a:br>
            <a:r>
              <a:rPr lang="fr-FR" b="1" dirty="0" smtClean="0">
                <a:latin typeface="Arial" pitchFamily="34" charset="0"/>
                <a:cs typeface="Arial" pitchFamily="34" charset="0"/>
              </a:rPr>
              <a:t>le système.</a:t>
            </a:r>
            <a:endParaRPr lang="fr-FR" dirty="0">
              <a:latin typeface="Arial" pitchFamily="34" charset="0"/>
              <a:cs typeface="Arial" pitchFamily="34" charset="0"/>
            </a:endParaRPr>
          </a:p>
        </p:txBody>
      </p:sp>
      <p:sp>
        <p:nvSpPr>
          <p:cNvPr id="22" name="Rectangle 21"/>
          <p:cNvSpPr/>
          <p:nvPr/>
        </p:nvSpPr>
        <p:spPr>
          <a:xfrm>
            <a:off x="6444208" y="6292363"/>
            <a:ext cx="1745991" cy="523220"/>
          </a:xfrm>
          <a:prstGeom prst="rect">
            <a:avLst/>
          </a:prstGeom>
        </p:spPr>
        <p:txBody>
          <a:bodyPr wrap="none">
            <a:spAutoFit/>
          </a:bodyPr>
          <a:lstStyle/>
          <a:p>
            <a:r>
              <a:rPr lang="fr-FR" sz="2800" b="1" dirty="0">
                <a:latin typeface="Arial" pitchFamily="34" charset="0"/>
                <a:cs typeface="Arial" pitchFamily="34" charset="0"/>
              </a:rPr>
              <a:t>les </a:t>
            </a:r>
            <a:r>
              <a:rPr lang="fr-FR" sz="2800" b="1" dirty="0" smtClean="0">
                <a:latin typeface="Arial" pitchFamily="34" charset="0"/>
                <a:cs typeface="Arial" pitchFamily="34" charset="0"/>
              </a:rPr>
              <a:t>effets</a:t>
            </a:r>
            <a:endParaRPr lang="fr-FR" sz="2800" dirty="0"/>
          </a:p>
        </p:txBody>
      </p:sp>
      <p:sp>
        <p:nvSpPr>
          <p:cNvPr id="23" name="ZoneTexte 22"/>
          <p:cNvSpPr txBox="1"/>
          <p:nvPr/>
        </p:nvSpPr>
        <p:spPr>
          <a:xfrm rot="407689">
            <a:off x="1500074" y="5934547"/>
            <a:ext cx="4108625" cy="338554"/>
          </a:xfrm>
          <a:prstGeom prst="rect">
            <a:avLst/>
          </a:prstGeom>
          <a:noFill/>
        </p:spPr>
        <p:txBody>
          <a:bodyPr wrap="none" rtlCol="0">
            <a:spAutoFit/>
          </a:bodyPr>
          <a:lstStyle/>
          <a:p>
            <a:r>
              <a:rPr lang="fr-FR" sz="1600" b="1" dirty="0" smtClean="0"/>
              <a:t>Le système ne produit plus la qualité attendue</a:t>
            </a:r>
            <a:endParaRPr lang="fr-FR" sz="1600" b="1" dirty="0"/>
          </a:p>
        </p:txBody>
      </p:sp>
      <p:sp>
        <p:nvSpPr>
          <p:cNvPr id="24" name="ZoneTexte 23"/>
          <p:cNvSpPr txBox="1"/>
          <p:nvPr/>
        </p:nvSpPr>
        <p:spPr>
          <a:xfrm rot="1074403">
            <a:off x="2264844" y="5523405"/>
            <a:ext cx="4447179" cy="338554"/>
          </a:xfrm>
          <a:prstGeom prst="rect">
            <a:avLst/>
          </a:prstGeom>
          <a:noFill/>
        </p:spPr>
        <p:txBody>
          <a:bodyPr wrap="none" rtlCol="0">
            <a:spAutoFit/>
          </a:bodyPr>
          <a:lstStyle/>
          <a:p>
            <a:r>
              <a:rPr lang="fr-FR" sz="1600" b="1" dirty="0" smtClean="0"/>
              <a:t>Le système est totalement ou partiellement arrêté</a:t>
            </a:r>
            <a:endParaRPr lang="fr-FR" sz="1600" b="1" dirty="0"/>
          </a:p>
        </p:txBody>
      </p:sp>
      <p:sp>
        <p:nvSpPr>
          <p:cNvPr id="25" name="ZoneTexte 24"/>
          <p:cNvSpPr txBox="1"/>
          <p:nvPr/>
        </p:nvSpPr>
        <p:spPr>
          <a:xfrm rot="1684585">
            <a:off x="3240890" y="5169570"/>
            <a:ext cx="4363182" cy="338554"/>
          </a:xfrm>
          <a:prstGeom prst="rect">
            <a:avLst/>
          </a:prstGeom>
          <a:noFill/>
        </p:spPr>
        <p:txBody>
          <a:bodyPr wrap="none" rtlCol="0">
            <a:spAutoFit/>
          </a:bodyPr>
          <a:lstStyle/>
          <a:p>
            <a:r>
              <a:rPr lang="fr-FR" sz="1600" b="1" dirty="0" smtClean="0"/>
              <a:t>Le système ne produit plus à la cadence attendue</a:t>
            </a:r>
            <a:endParaRPr lang="fr-FR" sz="1600" b="1" dirty="0"/>
          </a:p>
        </p:txBody>
      </p:sp>
      <p:sp>
        <p:nvSpPr>
          <p:cNvPr id="26" name="ZoneTexte 25"/>
          <p:cNvSpPr txBox="1"/>
          <p:nvPr/>
        </p:nvSpPr>
        <p:spPr>
          <a:xfrm rot="2641518">
            <a:off x="4880402" y="4953722"/>
            <a:ext cx="3339440" cy="338554"/>
          </a:xfrm>
          <a:prstGeom prst="rect">
            <a:avLst/>
          </a:prstGeom>
          <a:noFill/>
        </p:spPr>
        <p:txBody>
          <a:bodyPr wrap="none" rtlCol="0">
            <a:spAutoFit/>
          </a:bodyPr>
          <a:lstStyle/>
          <a:p>
            <a:r>
              <a:rPr lang="fr-FR" sz="1600" b="1" dirty="0" smtClean="0"/>
              <a:t>Le système consomme trop d’énergie</a:t>
            </a:r>
            <a:endParaRPr lang="fr-FR" sz="1600" b="1" dirty="0"/>
          </a:p>
        </p:txBody>
      </p:sp>
      <p:sp>
        <p:nvSpPr>
          <p:cNvPr id="27" name="ZoneTexte 26"/>
          <p:cNvSpPr txBox="1"/>
          <p:nvPr/>
        </p:nvSpPr>
        <p:spPr>
          <a:xfrm rot="4858828">
            <a:off x="6072202" y="4630939"/>
            <a:ext cx="3179717" cy="338554"/>
          </a:xfrm>
          <a:prstGeom prst="rect">
            <a:avLst/>
          </a:prstGeom>
          <a:noFill/>
        </p:spPr>
        <p:txBody>
          <a:bodyPr wrap="none" rtlCol="0">
            <a:spAutoFit/>
          </a:bodyPr>
          <a:lstStyle/>
          <a:p>
            <a:r>
              <a:rPr lang="fr-FR" sz="1600" b="1" dirty="0" smtClean="0"/>
              <a:t>Le système n’assure plus la sécurité</a:t>
            </a:r>
            <a:endParaRPr lang="fr-FR" sz="1600" b="1" dirty="0"/>
          </a:p>
        </p:txBody>
      </p:sp>
    </p:spTree>
    <p:extLst>
      <p:ext uri="{BB962C8B-B14F-4D97-AF65-F5344CB8AC3E}">
        <p14:creationId xmlns:p14="http://schemas.microsoft.com/office/powerpoint/2010/main" val="254523598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iterate type="wd">
                                    <p:tmPct val="1000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3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500"/>
                            </p:stCondLst>
                            <p:childTnLst>
                              <p:par>
                                <p:cTn id="22" presetID="53" presetClass="entr" presetSubtype="16" fill="hold" grpId="0" nodeType="afterEffect">
                                  <p:stCondLst>
                                    <p:cond delay="75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par>
                          <p:cTn id="27" fill="hold">
                            <p:stCondLst>
                              <p:cond delay="1750"/>
                            </p:stCondLst>
                            <p:childTnLst>
                              <p:par>
                                <p:cTn id="28" presetID="22" presetClass="entr" presetSubtype="8" fill="hold" grpId="0" nodeType="afterEffect">
                                  <p:stCondLst>
                                    <p:cond delay="75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par>
                          <p:cTn id="31" fill="hold">
                            <p:stCondLst>
                              <p:cond delay="3000"/>
                            </p:stCondLst>
                            <p:childTnLst>
                              <p:par>
                                <p:cTn id="32" presetID="53" presetClass="entr" presetSubtype="16" fill="hold" grpId="0" nodeType="afterEffect">
                                  <p:stCondLst>
                                    <p:cond delay="75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par>
                          <p:cTn id="37" fill="hold">
                            <p:stCondLst>
                              <p:cond delay="4250"/>
                            </p:stCondLst>
                            <p:childTnLst>
                              <p:par>
                                <p:cTn id="38" presetID="22" presetClass="entr" presetSubtype="8" fill="hold" grpId="0" nodeType="afterEffect">
                                  <p:stCondLst>
                                    <p:cond delay="750"/>
                                  </p:stCondLst>
                                  <p:childTnLst>
                                    <p:set>
                                      <p:cBhvr>
                                        <p:cTn id="39" dur="1" fill="hold">
                                          <p:stCondLst>
                                            <p:cond delay="0"/>
                                          </p:stCondLst>
                                        </p:cTn>
                                        <p:tgtEl>
                                          <p:spTgt spid="24"/>
                                        </p:tgtEl>
                                        <p:attrNameLst>
                                          <p:attrName>style.visibility</p:attrName>
                                        </p:attrNameLst>
                                      </p:cBhvr>
                                      <p:to>
                                        <p:strVal val="visible"/>
                                      </p:to>
                                    </p:set>
                                    <p:animEffect transition="in" filter="wipe(left)">
                                      <p:cBhvr>
                                        <p:cTn id="40" dur="500"/>
                                        <p:tgtEl>
                                          <p:spTgt spid="24"/>
                                        </p:tgtEl>
                                      </p:cBhvr>
                                    </p:animEffect>
                                  </p:childTnLst>
                                </p:cTn>
                              </p:par>
                            </p:childTnLst>
                          </p:cTn>
                        </p:par>
                        <p:par>
                          <p:cTn id="41" fill="hold">
                            <p:stCondLst>
                              <p:cond delay="5500"/>
                            </p:stCondLst>
                            <p:childTnLst>
                              <p:par>
                                <p:cTn id="42" presetID="53" presetClass="entr" presetSubtype="16" fill="hold" grpId="0" nodeType="afterEffect">
                                  <p:stCondLst>
                                    <p:cond delay="75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animEffect transition="in" filter="fade">
                                      <p:cBhvr>
                                        <p:cTn id="46" dur="500"/>
                                        <p:tgtEl>
                                          <p:spTgt spid="9"/>
                                        </p:tgtEl>
                                      </p:cBhvr>
                                    </p:animEffect>
                                  </p:childTnLst>
                                </p:cTn>
                              </p:par>
                            </p:childTnLst>
                          </p:cTn>
                        </p:par>
                        <p:par>
                          <p:cTn id="47" fill="hold">
                            <p:stCondLst>
                              <p:cond delay="6750"/>
                            </p:stCondLst>
                            <p:childTnLst>
                              <p:par>
                                <p:cTn id="48" presetID="22" presetClass="entr" presetSubtype="8" fill="hold" grpId="0" nodeType="afterEffect">
                                  <p:stCondLst>
                                    <p:cond delay="75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childTnLst>
                          </p:cTn>
                        </p:par>
                        <p:par>
                          <p:cTn id="51" fill="hold">
                            <p:stCondLst>
                              <p:cond delay="8000"/>
                            </p:stCondLst>
                            <p:childTnLst>
                              <p:par>
                                <p:cTn id="52" presetID="53" presetClass="entr" presetSubtype="16" fill="hold" grpId="0" nodeType="afterEffect">
                                  <p:stCondLst>
                                    <p:cond delay="75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fltVal val="0"/>
                                          </p:val>
                                        </p:tav>
                                        <p:tav tm="100000">
                                          <p:val>
                                            <p:strVal val="#ppt_h"/>
                                          </p:val>
                                        </p:tav>
                                      </p:tavLst>
                                    </p:anim>
                                    <p:animEffect transition="in" filter="fade">
                                      <p:cBhvr>
                                        <p:cTn id="56" dur="500"/>
                                        <p:tgtEl>
                                          <p:spTgt spid="12"/>
                                        </p:tgtEl>
                                      </p:cBhvr>
                                    </p:animEffect>
                                  </p:childTnLst>
                                </p:cTn>
                              </p:par>
                            </p:childTnLst>
                          </p:cTn>
                        </p:par>
                        <p:par>
                          <p:cTn id="57" fill="hold">
                            <p:stCondLst>
                              <p:cond delay="9250"/>
                            </p:stCondLst>
                            <p:childTnLst>
                              <p:par>
                                <p:cTn id="58" presetID="22" presetClass="entr" presetSubtype="8" fill="hold" grpId="0" nodeType="afterEffect">
                                  <p:stCondLst>
                                    <p:cond delay="750"/>
                                  </p:stCondLst>
                                  <p:childTnLst>
                                    <p:set>
                                      <p:cBhvr>
                                        <p:cTn id="59" dur="1" fill="hold">
                                          <p:stCondLst>
                                            <p:cond delay="0"/>
                                          </p:stCondLst>
                                        </p:cTn>
                                        <p:tgtEl>
                                          <p:spTgt spid="26"/>
                                        </p:tgtEl>
                                        <p:attrNameLst>
                                          <p:attrName>style.visibility</p:attrName>
                                        </p:attrNameLst>
                                      </p:cBhvr>
                                      <p:to>
                                        <p:strVal val="visible"/>
                                      </p:to>
                                    </p:set>
                                    <p:animEffect transition="in" filter="wipe(left)">
                                      <p:cBhvr>
                                        <p:cTn id="60" dur="500"/>
                                        <p:tgtEl>
                                          <p:spTgt spid="26"/>
                                        </p:tgtEl>
                                      </p:cBhvr>
                                    </p:animEffect>
                                  </p:childTnLst>
                                </p:cTn>
                              </p:par>
                            </p:childTnLst>
                          </p:cTn>
                        </p:par>
                        <p:par>
                          <p:cTn id="61" fill="hold">
                            <p:stCondLst>
                              <p:cond delay="10500"/>
                            </p:stCondLst>
                            <p:childTnLst>
                              <p:par>
                                <p:cTn id="62" presetID="53" presetClass="entr" presetSubtype="16" fill="hold" grpId="0" nodeType="afterEffect">
                                  <p:stCondLst>
                                    <p:cond delay="75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par>
                          <p:cTn id="67" fill="hold">
                            <p:stCondLst>
                              <p:cond delay="11750"/>
                            </p:stCondLst>
                            <p:childTnLst>
                              <p:par>
                                <p:cTn id="68" presetID="22" presetClass="entr" presetSubtype="1" fill="hold" grpId="0" nodeType="afterEffect">
                                  <p:stCondLst>
                                    <p:cond delay="750"/>
                                  </p:stCondLst>
                                  <p:childTnLst>
                                    <p:set>
                                      <p:cBhvr>
                                        <p:cTn id="69" dur="1" fill="hold">
                                          <p:stCondLst>
                                            <p:cond delay="0"/>
                                          </p:stCondLst>
                                        </p:cTn>
                                        <p:tgtEl>
                                          <p:spTgt spid="27"/>
                                        </p:tgtEl>
                                        <p:attrNameLst>
                                          <p:attrName>style.visibility</p:attrName>
                                        </p:attrNameLst>
                                      </p:cBhvr>
                                      <p:to>
                                        <p:strVal val="visible"/>
                                      </p:to>
                                    </p:set>
                                    <p:animEffect transition="in" filter="wipe(up)">
                                      <p:cBhvr>
                                        <p:cTn id="7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P spid="8" grpId="0"/>
      <p:bldP spid="9" grpId="0" animBg="1"/>
      <p:bldP spid="10" grpId="0" animBg="1"/>
      <p:bldP spid="11" grpId="0" animBg="1"/>
      <p:bldP spid="20" grpId="0"/>
      <p:bldP spid="22" grpId="0"/>
      <p:bldP spid="23" grpId="0"/>
      <p:bldP spid="24" grpId="0"/>
      <p:bldP spid="25" grpId="0"/>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0"/>
          <p:cNvSpPr>
            <a:spLocks noChangeArrowheads="1"/>
          </p:cNvSpPr>
          <p:nvPr/>
        </p:nvSpPr>
        <p:spPr bwMode="auto">
          <a:xfrm>
            <a:off x="85663" y="5653780"/>
            <a:ext cx="2015927" cy="1159596"/>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DEFAUT SECURITE</a:t>
            </a:r>
          </a:p>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DES BIENS ET PERSONNES</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24"/>
          <p:cNvSpPr>
            <a:spLocks noChangeArrowheads="1"/>
          </p:cNvSpPr>
          <p:nvPr/>
        </p:nvSpPr>
        <p:spPr bwMode="auto">
          <a:xfrm>
            <a:off x="159580" y="4630026"/>
            <a:ext cx="1868092" cy="990600"/>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SURCONSOM-</a:t>
            </a:r>
          </a:p>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MATION</a:t>
            </a:r>
          </a:p>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ENERGETIQUE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6" name="ZoneTexte 5"/>
          <p:cNvSpPr txBox="1"/>
          <p:nvPr/>
        </p:nvSpPr>
        <p:spPr>
          <a:xfrm>
            <a:off x="290772" y="267376"/>
            <a:ext cx="8745723" cy="830997"/>
          </a:xfrm>
          <a:prstGeom prst="rect">
            <a:avLst/>
          </a:prstGeom>
          <a:noFill/>
        </p:spPr>
        <p:txBody>
          <a:bodyPr wrap="square" rtlCol="0">
            <a:spAutoFit/>
          </a:bodyPr>
          <a:lstStyle/>
          <a:p>
            <a:pPr algn="ctr"/>
            <a:r>
              <a:rPr lang="fr-FR" sz="4800" b="1" dirty="0" smtClean="0">
                <a:solidFill>
                  <a:schemeClr val="accent6">
                    <a:lumMod val="60000"/>
                    <a:lumOff val="40000"/>
                  </a:schemeClr>
                </a:solidFill>
                <a:latin typeface="+mj-lt"/>
                <a:cs typeface="Arial" pitchFamily="34" charset="0"/>
              </a:rPr>
              <a:t>Le dépannage</a:t>
            </a:r>
            <a:endParaRPr lang="fr-FR" sz="4800" b="1" dirty="0">
              <a:solidFill>
                <a:schemeClr val="accent6">
                  <a:lumMod val="60000"/>
                  <a:lumOff val="40000"/>
                </a:schemeClr>
              </a:solidFill>
              <a:latin typeface="+mj-lt"/>
              <a:cs typeface="Arial" pitchFamily="34" charset="0"/>
            </a:endParaRPr>
          </a:p>
        </p:txBody>
      </p:sp>
      <p:sp>
        <p:nvSpPr>
          <p:cNvPr id="7" name="ZoneTexte 6"/>
          <p:cNvSpPr txBox="1"/>
          <p:nvPr/>
        </p:nvSpPr>
        <p:spPr>
          <a:xfrm>
            <a:off x="231339" y="229274"/>
            <a:ext cx="8745723" cy="830997"/>
          </a:xfrm>
          <a:prstGeom prst="rect">
            <a:avLst/>
          </a:prstGeom>
          <a:noFill/>
        </p:spPr>
        <p:txBody>
          <a:bodyPr wrap="square" rtlCol="0">
            <a:spAutoFit/>
          </a:bodyPr>
          <a:lstStyle/>
          <a:p>
            <a:pPr algn="ctr"/>
            <a:r>
              <a:rPr lang="fr-FR" sz="4800" b="1" dirty="0" smtClean="0">
                <a:latin typeface="+mj-lt"/>
                <a:cs typeface="Arial" pitchFamily="34" charset="0"/>
              </a:rPr>
              <a:t>Le dépannage</a:t>
            </a:r>
            <a:endParaRPr lang="fr-FR" sz="4800" b="1" dirty="0">
              <a:latin typeface="+mj-lt"/>
              <a:cs typeface="Arial" pitchFamily="34" charset="0"/>
            </a:endParaRPr>
          </a:p>
        </p:txBody>
      </p:sp>
      <p:sp>
        <p:nvSpPr>
          <p:cNvPr id="8" name="Rectangle 7"/>
          <p:cNvSpPr/>
          <p:nvPr/>
        </p:nvSpPr>
        <p:spPr>
          <a:xfrm>
            <a:off x="0" y="1264858"/>
            <a:ext cx="9144000" cy="646331"/>
          </a:xfrm>
          <a:prstGeom prst="rect">
            <a:avLst/>
          </a:prstGeom>
        </p:spPr>
        <p:txBody>
          <a:bodyPr wrap="square">
            <a:spAutoFit/>
          </a:bodyPr>
          <a:lstStyle/>
          <a:p>
            <a:pPr algn="ctr"/>
            <a:r>
              <a:rPr lang="fr-FR" b="1" dirty="0" smtClean="0">
                <a:latin typeface="Arial" pitchFamily="34" charset="0"/>
                <a:cs typeface="Arial" pitchFamily="34" charset="0"/>
              </a:rPr>
              <a:t>Dans la phase du constat de la panne, on devra observer de manière plus précise les éléments </a:t>
            </a:r>
            <a:r>
              <a:rPr lang="fr-FR" b="1" dirty="0" smtClean="0">
                <a:latin typeface="Arial" pitchFamily="34" charset="0"/>
                <a:cs typeface="Arial" pitchFamily="34" charset="0"/>
              </a:rPr>
              <a:t>produisant </a:t>
            </a:r>
            <a:r>
              <a:rPr lang="fr-FR" b="1" dirty="0" smtClean="0">
                <a:latin typeface="Arial" pitchFamily="34" charset="0"/>
                <a:cs typeface="Arial" pitchFamily="34" charset="0"/>
              </a:rPr>
              <a:t>les effets précédents.</a:t>
            </a:r>
          </a:p>
        </p:txBody>
      </p:sp>
      <p:sp>
        <p:nvSpPr>
          <p:cNvPr id="9" name="Rectangle 25"/>
          <p:cNvSpPr>
            <a:spLocks noChangeArrowheads="1"/>
          </p:cNvSpPr>
          <p:nvPr/>
        </p:nvSpPr>
        <p:spPr bwMode="auto">
          <a:xfrm>
            <a:off x="198276" y="3730097"/>
            <a:ext cx="1790700"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RALENTISSEMENT CADENCE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26"/>
          <p:cNvSpPr>
            <a:spLocks noChangeArrowheads="1"/>
          </p:cNvSpPr>
          <p:nvPr/>
        </p:nvSpPr>
        <p:spPr bwMode="auto">
          <a:xfrm>
            <a:off x="274476" y="2830168"/>
            <a:ext cx="1638300"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PROCESSUS INTERROMPU</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11" name="Rectangle 27"/>
          <p:cNvSpPr>
            <a:spLocks noChangeArrowheads="1"/>
          </p:cNvSpPr>
          <p:nvPr/>
        </p:nvSpPr>
        <p:spPr bwMode="auto">
          <a:xfrm>
            <a:off x="484658" y="1911189"/>
            <a:ext cx="1217936" cy="88582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NON</a:t>
            </a:r>
          </a:p>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Arial" pitchFamily="34" charset="0"/>
                <a:cs typeface="Arial" pitchFamily="34" charset="0"/>
              </a:rPr>
              <a:t>QUALITE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sp>
        <p:nvSpPr>
          <p:cNvPr id="29" name="Rectangle 10"/>
          <p:cNvSpPr>
            <a:spLocks noChangeArrowheads="1"/>
          </p:cNvSpPr>
          <p:nvPr/>
        </p:nvSpPr>
        <p:spPr bwMode="auto">
          <a:xfrm>
            <a:off x="4067944" y="2797014"/>
            <a:ext cx="4254946" cy="2892141"/>
          </a:xfrm>
          <a:prstGeom prst="roundRect">
            <a:avLst>
              <a:gd name="adj" fmla="val 16667"/>
            </a:avLst>
          </a:prstGeom>
          <a:gradFill rotWithShape="0">
            <a:gsLst>
              <a:gs pos="0">
                <a:schemeClr val="accent4">
                  <a:lumMod val="60000"/>
                  <a:lumOff val="40000"/>
                </a:schemeClr>
              </a:gs>
              <a:gs pos="100000">
                <a:schemeClr val="accent4">
                  <a:lumMod val="50000"/>
                </a:schemeClr>
              </a:gs>
            </a:gsLst>
            <a:path path="shape">
              <a:fillToRect l="50000" t="50000" r="50000" b="50000"/>
            </a:path>
          </a:gradFill>
          <a:ln w="24765">
            <a:round/>
            <a:headEnd/>
            <a:tailEnd/>
          </a:ln>
          <a:effectLst>
            <a:glow rad="101600">
              <a:schemeClr val="accent2">
                <a:lumMod val="75000"/>
                <a:alpha val="40000"/>
              </a:schemeClr>
            </a:glow>
            <a:softEdge rad="63500"/>
          </a:effectLst>
          <a:scene3d>
            <a:camera prst="legacyPerspectiveTopRight"/>
            <a:lightRig rig="legacyFlat3" dir="b"/>
          </a:scene3d>
          <a:sp3d extrusionH="887400" prstMaterial="legacyMatte">
            <a:bevelT w="13500" h="13500" prst="angle"/>
            <a:bevelB w="13500" h="13500" prst="angle"/>
            <a:extrusionClr>
              <a:schemeClr val="accent4">
                <a:lumMod val="60000"/>
                <a:lumOff val="40000"/>
              </a:schemeClr>
            </a:extrusionClr>
          </a:sp3d>
          <a:extLst>
            <a:ext uri="{53640926-AAD7-44D8-BBD7-CCE9431645EC}">
              <a14:shadowObscured xmlns:a14="http://schemas.microsoft.com/office/drawing/2010/main" val="1"/>
            </a:ext>
          </a:extLst>
        </p:spPr>
        <p:txBody>
          <a:bodyPr anchor="ctr" anchorCtr="0"/>
          <a:lstStyle/>
          <a:p>
            <a:pPr algn="ctr">
              <a:defRPr sz="1000"/>
            </a:pPr>
            <a:r>
              <a:rPr lang="fr-FR" sz="1900" b="1" dirty="0" smtClean="0">
                <a:solidFill>
                  <a:srgbClr val="FFFFFF"/>
                </a:solidFill>
                <a:effectLst>
                  <a:outerShdw blurRad="38100" dist="38100" dir="2700000" algn="tl">
                    <a:srgbClr val="000000">
                      <a:alpha val="43137"/>
                    </a:srgbClr>
                  </a:outerShdw>
                </a:effectLst>
                <a:latin typeface="Arial" pitchFamily="34" charset="0"/>
                <a:cs typeface="Arial" pitchFamily="34" charset="0"/>
              </a:rPr>
              <a:t>Quelle partie du système </a:t>
            </a:r>
            <a:r>
              <a:rPr lang="fr-FR" sz="1900" b="1" dirty="0" smtClean="0">
                <a:solidFill>
                  <a:srgbClr val="FFFFFF"/>
                </a:solidFill>
                <a:effectLst>
                  <a:outerShdw blurRad="38100" dist="38100" dir="2700000" algn="tl">
                    <a:srgbClr val="000000">
                      <a:alpha val="43137"/>
                    </a:srgbClr>
                  </a:outerShdw>
                </a:effectLst>
                <a:latin typeface="Arial" pitchFamily="34" charset="0"/>
                <a:cs typeface="Arial" pitchFamily="34" charset="0"/>
              </a:rPr>
              <a:t>crée  </a:t>
            </a:r>
            <a:r>
              <a:rPr lang="fr-FR" sz="1900" b="1" dirty="0" smtClean="0">
                <a:solidFill>
                  <a:srgbClr val="FFFFFF"/>
                </a:solidFill>
                <a:effectLst>
                  <a:outerShdw blurRad="38100" dist="38100" dir="2700000" algn="tl">
                    <a:srgbClr val="000000">
                      <a:alpha val="43137"/>
                    </a:srgbClr>
                  </a:outerShdw>
                </a:effectLst>
                <a:latin typeface="Arial" pitchFamily="34" charset="0"/>
                <a:cs typeface="Arial" pitchFamily="34" charset="0"/>
              </a:rPr>
              <a:t>le défaut ?</a:t>
            </a:r>
          </a:p>
          <a:p>
            <a:pPr algn="ctr">
              <a:defRPr sz="1000"/>
            </a:pPr>
            <a:r>
              <a:rPr lang="fr-FR" sz="1900" b="1" dirty="0" smtClean="0">
                <a:solidFill>
                  <a:srgbClr val="FFFFFF"/>
                </a:solidFill>
                <a:effectLst>
                  <a:outerShdw blurRad="38100" dist="38100" dir="2700000" algn="tl">
                    <a:srgbClr val="000000">
                      <a:alpha val="43137"/>
                    </a:srgbClr>
                  </a:outerShdw>
                </a:effectLst>
                <a:latin typeface="Arial" pitchFamily="34" charset="0"/>
                <a:cs typeface="Arial" pitchFamily="34" charset="0"/>
              </a:rPr>
              <a:t>Analyse du défaut, ce qui est attendu comme fonctionnement, l’embouteillage </a:t>
            </a:r>
            <a:r>
              <a:rPr lang="fr-FR" sz="1900" b="1" dirty="0" smtClean="0">
                <a:solidFill>
                  <a:srgbClr val="FFFFFF"/>
                </a:solidFill>
                <a:effectLst>
                  <a:outerShdw blurRad="38100" dist="38100" dir="2700000" algn="tl">
                    <a:srgbClr val="000000">
                      <a:alpha val="43137"/>
                    </a:srgbClr>
                  </a:outerShdw>
                </a:effectLst>
                <a:latin typeface="Arial" pitchFamily="34" charset="0"/>
                <a:cs typeface="Arial" pitchFamily="34" charset="0"/>
              </a:rPr>
              <a:t>créé </a:t>
            </a:r>
            <a:r>
              <a:rPr lang="fr-FR" sz="1900" b="1" dirty="0" smtClean="0">
                <a:solidFill>
                  <a:srgbClr val="FFFFFF"/>
                </a:solidFill>
                <a:effectLst>
                  <a:outerShdw blurRad="38100" dist="38100" dir="2700000" algn="tl">
                    <a:srgbClr val="000000">
                      <a:alpha val="43137"/>
                    </a:srgbClr>
                  </a:outerShdw>
                </a:effectLst>
                <a:latin typeface="Arial" pitchFamily="34" charset="0"/>
                <a:cs typeface="Arial" pitchFamily="34" charset="0"/>
              </a:rPr>
              <a:t>par un ralentissement, les disjoncteurs qui déclenchent …</a:t>
            </a:r>
            <a:endParaRPr lang="fr-FR" sz="1900" dirty="0">
              <a:effectLst>
                <a:outerShdw blurRad="38100" dist="38100" dir="2700000" algn="tl">
                  <a:srgbClr val="000000">
                    <a:alpha val="43137"/>
                  </a:srgbClr>
                </a:outerShdw>
              </a:effectLst>
              <a:latin typeface="Arial" pitchFamily="34" charset="0"/>
              <a:cs typeface="Arial" pitchFamily="34" charset="0"/>
            </a:endParaRPr>
          </a:p>
        </p:txBody>
      </p:sp>
      <p:cxnSp>
        <p:nvCxnSpPr>
          <p:cNvPr id="3" name="Connecteur droit avec flèche 2"/>
          <p:cNvCxnSpPr/>
          <p:nvPr/>
        </p:nvCxnSpPr>
        <p:spPr>
          <a:xfrm>
            <a:off x="1856916" y="2354101"/>
            <a:ext cx="2067012" cy="714859"/>
          </a:xfrm>
          <a:prstGeom prst="straightConnector1">
            <a:avLst/>
          </a:prstGeom>
          <a:ln w="76200">
            <a:solidFill>
              <a:srgbClr val="7030A0"/>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a:off x="2101590" y="3140968"/>
            <a:ext cx="1822338" cy="432048"/>
          </a:xfrm>
          <a:prstGeom prst="straightConnector1">
            <a:avLst/>
          </a:prstGeom>
          <a:ln w="76200">
            <a:solidFill>
              <a:srgbClr val="7030A0"/>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2195736" y="3945359"/>
            <a:ext cx="1728192" cy="170429"/>
          </a:xfrm>
          <a:prstGeom prst="straightConnector1">
            <a:avLst/>
          </a:prstGeom>
          <a:ln w="76200">
            <a:solidFill>
              <a:srgbClr val="7030A0"/>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flipV="1">
            <a:off x="2195736" y="4653136"/>
            <a:ext cx="1748696" cy="216024"/>
          </a:xfrm>
          <a:prstGeom prst="straightConnector1">
            <a:avLst/>
          </a:prstGeom>
          <a:ln w="76200">
            <a:solidFill>
              <a:srgbClr val="7030A0"/>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flipV="1">
            <a:off x="2280379" y="5229200"/>
            <a:ext cx="1664053" cy="693677"/>
          </a:xfrm>
          <a:prstGeom prst="straightConnector1">
            <a:avLst/>
          </a:prstGeom>
          <a:ln w="76200">
            <a:solidFill>
              <a:srgbClr val="7030A0"/>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12784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8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3150"/>
                            </p:stCondLst>
                            <p:childTnLst>
                              <p:par>
                                <p:cTn id="13" presetID="22" presetClass="entr" presetSubtype="8"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41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5450"/>
                            </p:stCondLst>
                            <p:childTnLst>
                              <p:par>
                                <p:cTn id="21" presetID="22" presetClass="entr" presetSubtype="8" fill="hold" nodeType="afterEffect">
                                  <p:stCondLst>
                                    <p:cond delay="50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500"/>
                                        <p:tgtEl>
                                          <p:spTgt spid="31"/>
                                        </p:tgtEl>
                                      </p:cBhvr>
                                    </p:animEffect>
                                  </p:childTnLst>
                                </p:cTn>
                              </p:par>
                            </p:childTnLst>
                          </p:cTn>
                        </p:par>
                        <p:par>
                          <p:cTn id="24" fill="hold">
                            <p:stCondLst>
                              <p:cond delay="64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7750"/>
                            </p:stCondLst>
                            <p:childTnLst>
                              <p:par>
                                <p:cTn id="29" presetID="22" presetClass="entr" presetSubtype="8" fill="hold" nodeType="afterEffect">
                                  <p:stCondLst>
                                    <p:cond delay="50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500"/>
                                        <p:tgtEl>
                                          <p:spTgt spid="32"/>
                                        </p:tgtEl>
                                      </p:cBhvr>
                                    </p:animEffect>
                                  </p:childTnLst>
                                </p:cTn>
                              </p:par>
                            </p:childTnLst>
                          </p:cTn>
                        </p:par>
                        <p:par>
                          <p:cTn id="32" fill="hold">
                            <p:stCondLst>
                              <p:cond delay="8750"/>
                            </p:stCondLst>
                            <p:childTnLst>
                              <p:par>
                                <p:cTn id="33" presetID="10" presetClass="entr" presetSubtype="0" fill="hold" grpId="0" nodeType="afterEffect">
                                  <p:stCondLst>
                                    <p:cond delay="750"/>
                                  </p:stCondLst>
                                  <p:iterate type="wd">
                                    <p:tmPct val="10000"/>
                                  </p:iterate>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10100"/>
                            </p:stCondLst>
                            <p:childTnLst>
                              <p:par>
                                <p:cTn id="37" presetID="22" presetClass="entr" presetSubtype="8" fill="hold" nodeType="afterEffect">
                                  <p:stCondLst>
                                    <p:cond delay="50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500"/>
                                        <p:tgtEl>
                                          <p:spTgt spid="33"/>
                                        </p:tgtEl>
                                      </p:cBhvr>
                                    </p:animEffect>
                                  </p:childTnLst>
                                </p:cTn>
                              </p:par>
                            </p:childTnLst>
                          </p:cTn>
                        </p:par>
                        <p:par>
                          <p:cTn id="40" fill="hold">
                            <p:stCondLst>
                              <p:cond delay="11100"/>
                            </p:stCondLst>
                            <p:childTnLst>
                              <p:par>
                                <p:cTn id="41" presetID="10" presetClass="entr" presetSubtype="0" fill="hold" grpId="0" nodeType="afterEffect">
                                  <p:stCondLst>
                                    <p:cond delay="750"/>
                                  </p:stCondLst>
                                  <p:iterate type="wd">
                                    <p:tmPct val="10000"/>
                                  </p:iterate>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12600"/>
                            </p:stCondLst>
                            <p:childTnLst>
                              <p:par>
                                <p:cTn id="45" presetID="22" presetClass="entr" presetSubtype="8" fill="hold" nodeType="afterEffect">
                                  <p:stCondLst>
                                    <p:cond delay="50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childTnLst>
                          </p:cTn>
                        </p:par>
                        <p:par>
                          <p:cTn id="48" fill="hold">
                            <p:stCondLst>
                              <p:cond delay="1360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P spid="8" grpId="0"/>
      <p:bldP spid="9" grpId="0" animBg="1"/>
      <p:bldP spid="10" grpId="0" animBg="1"/>
      <p:bldP spid="11"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31339" y="229274"/>
            <a:ext cx="8805156" cy="869099"/>
            <a:chOff x="231339" y="229274"/>
            <a:chExt cx="8805156" cy="869099"/>
          </a:xfrm>
        </p:grpSpPr>
        <p:sp>
          <p:nvSpPr>
            <p:cNvPr id="5" name="ZoneTexte 4"/>
            <p:cNvSpPr txBox="1"/>
            <p:nvPr/>
          </p:nvSpPr>
          <p:spPr>
            <a:xfrm>
              <a:off x="290772" y="267376"/>
              <a:ext cx="8745723" cy="830997"/>
            </a:xfrm>
            <a:prstGeom prst="rect">
              <a:avLst/>
            </a:prstGeom>
            <a:noFill/>
          </p:spPr>
          <p:txBody>
            <a:bodyPr wrap="square" rtlCol="0">
              <a:spAutoFit/>
            </a:bodyPr>
            <a:lstStyle/>
            <a:p>
              <a:pPr algn="ctr"/>
              <a:r>
                <a:rPr lang="fr-FR" sz="4800" b="1" dirty="0" smtClean="0">
                  <a:solidFill>
                    <a:schemeClr val="accent6">
                      <a:lumMod val="60000"/>
                      <a:lumOff val="40000"/>
                    </a:schemeClr>
                  </a:solidFill>
                  <a:latin typeface="+mj-lt"/>
                  <a:cs typeface="Arial" pitchFamily="34" charset="0"/>
                </a:rPr>
                <a:t>Le dépannage</a:t>
              </a:r>
              <a:endParaRPr lang="fr-FR" sz="4800" b="1" dirty="0">
                <a:solidFill>
                  <a:schemeClr val="accent6">
                    <a:lumMod val="60000"/>
                    <a:lumOff val="40000"/>
                  </a:schemeClr>
                </a:solidFill>
                <a:latin typeface="+mj-lt"/>
                <a:cs typeface="Arial" pitchFamily="34" charset="0"/>
              </a:endParaRPr>
            </a:p>
          </p:txBody>
        </p:sp>
        <p:sp>
          <p:nvSpPr>
            <p:cNvPr id="6" name="ZoneTexte 5"/>
            <p:cNvSpPr txBox="1"/>
            <p:nvPr/>
          </p:nvSpPr>
          <p:spPr>
            <a:xfrm>
              <a:off x="231339" y="229274"/>
              <a:ext cx="8745723" cy="830997"/>
            </a:xfrm>
            <a:prstGeom prst="rect">
              <a:avLst/>
            </a:prstGeom>
            <a:noFill/>
          </p:spPr>
          <p:txBody>
            <a:bodyPr wrap="square" rtlCol="0">
              <a:spAutoFit/>
            </a:bodyPr>
            <a:lstStyle/>
            <a:p>
              <a:pPr algn="ctr"/>
              <a:r>
                <a:rPr lang="fr-FR" sz="4800" b="1" dirty="0" smtClean="0">
                  <a:latin typeface="+mj-lt"/>
                  <a:cs typeface="Arial" pitchFamily="34" charset="0"/>
                </a:rPr>
                <a:t>Le dépannage</a:t>
              </a:r>
              <a:endParaRPr lang="fr-FR" sz="4800" b="1" dirty="0">
                <a:latin typeface="+mj-lt"/>
                <a:cs typeface="Arial" pitchFamily="34" charset="0"/>
              </a:endParaRPr>
            </a:p>
          </p:txBody>
        </p:sp>
      </p:grpSp>
      <p:sp>
        <p:nvSpPr>
          <p:cNvPr id="10" name="Rectangle 9"/>
          <p:cNvSpPr/>
          <p:nvPr/>
        </p:nvSpPr>
        <p:spPr>
          <a:xfrm>
            <a:off x="25" y="2276872"/>
            <a:ext cx="9144000" cy="2031325"/>
          </a:xfrm>
          <a:prstGeom prst="rect">
            <a:avLst/>
          </a:prstGeom>
        </p:spPr>
        <p:txBody>
          <a:bodyPr wrap="square">
            <a:spAutoFit/>
          </a:bodyPr>
          <a:lstStyle/>
          <a:p>
            <a:pPr algn="ctr"/>
            <a:r>
              <a:rPr lang="fr-FR" b="1" dirty="0" smtClean="0">
                <a:latin typeface="Arial" pitchFamily="34" charset="0"/>
                <a:cs typeface="Arial" pitchFamily="34" charset="0"/>
              </a:rPr>
              <a:t>Le constat sera établit après la partie observation du système.</a:t>
            </a:r>
          </a:p>
          <a:p>
            <a:pPr algn="ctr"/>
            <a:r>
              <a:rPr lang="fr-FR" b="1" dirty="0" smtClean="0">
                <a:latin typeface="Arial" pitchFamily="34" charset="0"/>
                <a:cs typeface="Arial" pitchFamily="34" charset="0"/>
              </a:rPr>
              <a:t>Il décrira de manière précise ce qui à été vu, et de manière plus globale ce qui relève des faits, et des circonstances dans lesquels ces faits sont apparus.</a:t>
            </a:r>
          </a:p>
          <a:p>
            <a:pPr algn="ctr"/>
            <a:r>
              <a:rPr lang="fr-FR" dirty="0" smtClean="0">
                <a:latin typeface="Arial" pitchFamily="34" charset="0"/>
                <a:cs typeface="Arial" pitchFamily="34" charset="0"/>
              </a:rPr>
              <a:t>Ex: Dans la phase de mise en service……</a:t>
            </a:r>
          </a:p>
          <a:p>
            <a:pPr algn="ctr"/>
            <a:r>
              <a:rPr lang="fr-FR" dirty="0" smtClean="0">
                <a:latin typeface="Arial" pitchFamily="34" charset="0"/>
                <a:cs typeface="Arial" pitchFamily="34" charset="0"/>
              </a:rPr>
              <a:t>En fonctionnement en mode « Manuel », « Auto »….</a:t>
            </a:r>
          </a:p>
          <a:p>
            <a:pPr algn="ctr"/>
            <a:r>
              <a:rPr lang="fr-FR" b="1" dirty="0" smtClean="0">
                <a:latin typeface="Arial" pitchFamily="34" charset="0"/>
                <a:cs typeface="Arial" pitchFamily="34" charset="0"/>
              </a:rPr>
              <a:t>Il faut décrire les circonstances liées à la défaillance.</a:t>
            </a:r>
          </a:p>
          <a:p>
            <a:pPr algn="ctr"/>
            <a:r>
              <a:rPr lang="fr-FR" b="1" dirty="0" smtClean="0">
                <a:latin typeface="Arial" pitchFamily="34" charset="0"/>
                <a:cs typeface="Arial" pitchFamily="34" charset="0"/>
              </a:rPr>
              <a:t>Il faut exclure à ce stade les opinions, les pronostiques, je pense que c’est….</a:t>
            </a:r>
          </a:p>
        </p:txBody>
      </p:sp>
      <p:sp>
        <p:nvSpPr>
          <p:cNvPr id="11" name="Rectangle 10"/>
          <p:cNvSpPr/>
          <p:nvPr/>
        </p:nvSpPr>
        <p:spPr>
          <a:xfrm>
            <a:off x="213133" y="1748715"/>
            <a:ext cx="2413163" cy="400110"/>
          </a:xfrm>
          <a:prstGeom prst="rect">
            <a:avLst/>
          </a:prstGeom>
        </p:spPr>
        <p:txBody>
          <a:bodyPr wrap="square">
            <a:spAutoFit/>
          </a:bodyPr>
          <a:lstStyle/>
          <a:p>
            <a:r>
              <a:rPr lang="fr-FR" sz="2000" b="1" u="sng" dirty="0" smtClean="0">
                <a:latin typeface="Arial" pitchFamily="34" charset="0"/>
                <a:cs typeface="Arial" pitchFamily="34" charset="0"/>
              </a:rPr>
              <a:t>I: Le constat:</a:t>
            </a:r>
            <a:endParaRPr lang="fr-FR" sz="2000" b="1" u="sng" dirty="0">
              <a:latin typeface="Arial" pitchFamily="34" charset="0"/>
              <a:cs typeface="Arial" pitchFamily="34" charset="0"/>
            </a:endParaRPr>
          </a:p>
        </p:txBody>
      </p:sp>
      <p:sp>
        <p:nvSpPr>
          <p:cNvPr id="12" name="Rectangle 11"/>
          <p:cNvSpPr/>
          <p:nvPr/>
        </p:nvSpPr>
        <p:spPr>
          <a:xfrm>
            <a:off x="36984" y="1116580"/>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3" name="Rectangle 12"/>
          <p:cNvSpPr/>
          <p:nvPr/>
        </p:nvSpPr>
        <p:spPr>
          <a:xfrm>
            <a:off x="231827" y="4581128"/>
            <a:ext cx="2413163" cy="400110"/>
          </a:xfrm>
          <a:prstGeom prst="rect">
            <a:avLst/>
          </a:prstGeom>
        </p:spPr>
        <p:txBody>
          <a:bodyPr wrap="square">
            <a:spAutoFit/>
          </a:bodyPr>
          <a:lstStyle/>
          <a:p>
            <a:r>
              <a:rPr lang="fr-FR" sz="2000" b="1" u="sng" dirty="0" smtClean="0">
                <a:latin typeface="Arial" pitchFamily="34" charset="0"/>
                <a:cs typeface="Arial" pitchFamily="34" charset="0"/>
              </a:rPr>
              <a:t>II: L’analyse:</a:t>
            </a:r>
            <a:endParaRPr lang="fr-FR" sz="2000" b="1" u="sng" dirty="0">
              <a:latin typeface="Arial" pitchFamily="34" charset="0"/>
              <a:cs typeface="Arial" pitchFamily="34" charset="0"/>
            </a:endParaRPr>
          </a:p>
        </p:txBody>
      </p:sp>
      <p:sp>
        <p:nvSpPr>
          <p:cNvPr id="14" name="Rectangle 13"/>
          <p:cNvSpPr/>
          <p:nvPr/>
        </p:nvSpPr>
        <p:spPr>
          <a:xfrm>
            <a:off x="-34627" y="5048016"/>
            <a:ext cx="9144000" cy="1477328"/>
          </a:xfrm>
          <a:prstGeom prst="rect">
            <a:avLst/>
          </a:prstGeom>
        </p:spPr>
        <p:txBody>
          <a:bodyPr wrap="square">
            <a:spAutoFit/>
          </a:bodyPr>
          <a:lstStyle/>
          <a:p>
            <a:pPr algn="ctr"/>
            <a:r>
              <a:rPr lang="fr-FR" b="1" dirty="0" smtClean="0">
                <a:latin typeface="Arial" pitchFamily="34" charset="0"/>
                <a:cs typeface="Arial" pitchFamily="34" charset="0"/>
              </a:rPr>
              <a:t>En fonction de l’observation précédente, de la connaissance que l’on à du système et des documents techniques (schéma électrique, ….), on va rétrécir le champ d’investigation en précisant s’il s'agit d’une </a:t>
            </a:r>
            <a:r>
              <a:rPr lang="fr-FR" b="1" u="sng" dirty="0" smtClean="0">
                <a:latin typeface="Arial" pitchFamily="34" charset="0"/>
                <a:cs typeface="Arial" pitchFamily="34" charset="0"/>
              </a:rPr>
              <a:t>panne fonctionnelle </a:t>
            </a:r>
            <a:r>
              <a:rPr lang="fr-FR" b="1" dirty="0" smtClean="0">
                <a:latin typeface="Arial" pitchFamily="34" charset="0"/>
                <a:cs typeface="Arial" pitchFamily="34" charset="0"/>
              </a:rPr>
              <a:t>ou d’une </a:t>
            </a:r>
            <a:r>
              <a:rPr lang="fr-FR" b="1" u="sng" dirty="0" smtClean="0">
                <a:latin typeface="Arial" pitchFamily="34" charset="0"/>
                <a:cs typeface="Arial" pitchFamily="34" charset="0"/>
              </a:rPr>
              <a:t>panne générale</a:t>
            </a:r>
            <a:r>
              <a:rPr lang="fr-FR" b="1" dirty="0" smtClean="0">
                <a:latin typeface="Arial" pitchFamily="34" charset="0"/>
                <a:cs typeface="Arial" pitchFamily="34" charset="0"/>
              </a:rPr>
              <a:t>. On précisera aussi la partie du système en cause dans le dysfonctionnement.</a:t>
            </a:r>
          </a:p>
        </p:txBody>
      </p:sp>
    </p:spTree>
    <p:extLst>
      <p:ext uri="{BB962C8B-B14F-4D97-AF65-F5344CB8AC3E}">
        <p14:creationId xmlns:p14="http://schemas.microsoft.com/office/powerpoint/2010/main" val="92329737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29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8600"/>
                            </p:stCondLst>
                            <p:childTnLst>
                              <p:par>
                                <p:cTn id="17" presetID="10" presetClass="entr" presetSubtype="0" fill="hold" grpId="0" nodeType="afterEffect">
                                  <p:stCondLst>
                                    <p:cond delay="1500"/>
                                  </p:stCondLst>
                                  <p:iterate type="wd">
                                    <p:tmPct val="10000"/>
                                  </p:iterate>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1075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31339" y="229274"/>
            <a:ext cx="8805156" cy="869099"/>
            <a:chOff x="231339" y="229274"/>
            <a:chExt cx="8805156" cy="869099"/>
          </a:xfrm>
        </p:grpSpPr>
        <p:sp>
          <p:nvSpPr>
            <p:cNvPr id="5" name="ZoneTexte 4"/>
            <p:cNvSpPr txBox="1"/>
            <p:nvPr/>
          </p:nvSpPr>
          <p:spPr>
            <a:xfrm>
              <a:off x="290772" y="267376"/>
              <a:ext cx="8745723" cy="830997"/>
            </a:xfrm>
            <a:prstGeom prst="rect">
              <a:avLst/>
            </a:prstGeom>
            <a:noFill/>
          </p:spPr>
          <p:txBody>
            <a:bodyPr wrap="square" rtlCol="0">
              <a:spAutoFit/>
            </a:bodyPr>
            <a:lstStyle/>
            <a:p>
              <a:pPr algn="ctr"/>
              <a:r>
                <a:rPr lang="fr-FR" sz="4800" b="1" dirty="0" smtClean="0">
                  <a:solidFill>
                    <a:schemeClr val="accent6">
                      <a:lumMod val="60000"/>
                      <a:lumOff val="40000"/>
                    </a:schemeClr>
                  </a:solidFill>
                  <a:latin typeface="+mj-lt"/>
                  <a:cs typeface="Arial" pitchFamily="34" charset="0"/>
                </a:rPr>
                <a:t>Le dépannage</a:t>
              </a:r>
              <a:endParaRPr lang="fr-FR" sz="4800" b="1" dirty="0">
                <a:solidFill>
                  <a:schemeClr val="accent6">
                    <a:lumMod val="60000"/>
                    <a:lumOff val="40000"/>
                  </a:schemeClr>
                </a:solidFill>
                <a:latin typeface="+mj-lt"/>
                <a:cs typeface="Arial" pitchFamily="34" charset="0"/>
              </a:endParaRPr>
            </a:p>
          </p:txBody>
        </p:sp>
        <p:sp>
          <p:nvSpPr>
            <p:cNvPr id="6" name="ZoneTexte 5"/>
            <p:cNvSpPr txBox="1"/>
            <p:nvPr/>
          </p:nvSpPr>
          <p:spPr>
            <a:xfrm>
              <a:off x="231339" y="229274"/>
              <a:ext cx="8745723" cy="830997"/>
            </a:xfrm>
            <a:prstGeom prst="rect">
              <a:avLst/>
            </a:prstGeom>
            <a:noFill/>
          </p:spPr>
          <p:txBody>
            <a:bodyPr wrap="square" rtlCol="0">
              <a:spAutoFit/>
            </a:bodyPr>
            <a:lstStyle/>
            <a:p>
              <a:pPr algn="ctr"/>
              <a:r>
                <a:rPr lang="fr-FR" sz="4800" b="1" dirty="0" smtClean="0">
                  <a:latin typeface="+mj-lt"/>
                  <a:cs typeface="Arial" pitchFamily="34" charset="0"/>
                </a:rPr>
                <a:t>Le dépannage</a:t>
              </a:r>
              <a:endParaRPr lang="fr-FR" sz="4800" b="1" dirty="0">
                <a:latin typeface="+mj-lt"/>
                <a:cs typeface="Arial" pitchFamily="34" charset="0"/>
              </a:endParaRPr>
            </a:p>
          </p:txBody>
        </p:sp>
      </p:grpSp>
      <p:sp>
        <p:nvSpPr>
          <p:cNvPr id="12" name="Rectangle 11"/>
          <p:cNvSpPr/>
          <p:nvPr/>
        </p:nvSpPr>
        <p:spPr>
          <a:xfrm>
            <a:off x="36984" y="1116580"/>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3" name="Rectangle 12"/>
          <p:cNvSpPr/>
          <p:nvPr/>
        </p:nvSpPr>
        <p:spPr>
          <a:xfrm>
            <a:off x="70605" y="1844824"/>
            <a:ext cx="2413163" cy="400110"/>
          </a:xfrm>
          <a:prstGeom prst="rect">
            <a:avLst/>
          </a:prstGeom>
        </p:spPr>
        <p:txBody>
          <a:bodyPr wrap="square">
            <a:spAutoFit/>
          </a:bodyPr>
          <a:lstStyle/>
          <a:p>
            <a:r>
              <a:rPr lang="fr-FR" sz="2000" b="1" u="sng" dirty="0" smtClean="0">
                <a:latin typeface="Arial" pitchFamily="34" charset="0"/>
                <a:cs typeface="Arial" pitchFamily="34" charset="0"/>
              </a:rPr>
              <a:t>II: L’analyse:</a:t>
            </a:r>
            <a:endParaRPr lang="fr-FR" sz="2000" b="1" u="sng" dirty="0">
              <a:latin typeface="Arial" pitchFamily="34" charset="0"/>
              <a:cs typeface="Arial" pitchFamily="34" charset="0"/>
            </a:endParaRPr>
          </a:p>
        </p:txBody>
      </p:sp>
      <p:sp>
        <p:nvSpPr>
          <p:cNvPr id="14" name="Rectangle 13"/>
          <p:cNvSpPr/>
          <p:nvPr/>
        </p:nvSpPr>
        <p:spPr>
          <a:xfrm>
            <a:off x="-68882" y="2316942"/>
            <a:ext cx="9144000" cy="1569660"/>
          </a:xfrm>
          <a:prstGeom prst="rect">
            <a:avLst/>
          </a:prstGeom>
        </p:spPr>
        <p:txBody>
          <a:bodyPr wrap="square">
            <a:spAutoFit/>
          </a:bodyPr>
          <a:lstStyle/>
          <a:p>
            <a:pPr algn="ctr"/>
            <a:r>
              <a:rPr lang="fr-FR" sz="1600" b="1" dirty="0">
                <a:latin typeface="Arial" pitchFamily="34" charset="0"/>
                <a:cs typeface="Arial" pitchFamily="34" charset="0"/>
              </a:rPr>
              <a:t> </a:t>
            </a:r>
            <a:r>
              <a:rPr lang="fr-FR" sz="1600" b="1" dirty="0" smtClean="0">
                <a:latin typeface="Arial" pitchFamily="34" charset="0"/>
                <a:cs typeface="Arial" pitchFamily="34" charset="0"/>
              </a:rPr>
              <a:t>  </a:t>
            </a:r>
            <a:r>
              <a:rPr lang="fr-FR" sz="1600" b="1" u="sng" dirty="0" smtClean="0">
                <a:latin typeface="Arial" pitchFamily="34" charset="0"/>
                <a:cs typeface="Arial" pitchFamily="34" charset="0"/>
              </a:rPr>
              <a:t>Panne </a:t>
            </a:r>
            <a:r>
              <a:rPr lang="fr-FR" sz="1600" b="1" u="sng" dirty="0" smtClean="0">
                <a:latin typeface="Arial" pitchFamily="34" charset="0"/>
                <a:cs typeface="Arial" pitchFamily="34" charset="0"/>
              </a:rPr>
              <a:t>fonctionnelle:</a:t>
            </a:r>
            <a:r>
              <a:rPr lang="fr-FR" sz="1600" b="1" dirty="0" smtClean="0">
                <a:latin typeface="Arial" pitchFamily="34" charset="0"/>
                <a:cs typeface="Arial" pitchFamily="34" charset="0"/>
              </a:rPr>
              <a:t> Défaillance ou une seule fonction </a:t>
            </a:r>
            <a:r>
              <a:rPr lang="fr-FR" sz="1600" b="1" dirty="0" smtClean="0">
                <a:latin typeface="Arial" pitchFamily="34" charset="0"/>
                <a:cs typeface="Arial" pitchFamily="34" charset="0"/>
              </a:rPr>
              <a:t>de base du </a:t>
            </a:r>
            <a:r>
              <a:rPr lang="fr-FR" sz="1600" b="1" dirty="0" smtClean="0">
                <a:latin typeface="Arial" pitchFamily="34" charset="0"/>
                <a:cs typeface="Arial" pitchFamily="34" charset="0"/>
              </a:rPr>
              <a:t>système est en cause. </a:t>
            </a:r>
            <a:r>
              <a:rPr lang="fr-FR" sz="1600" b="1" dirty="0" smtClean="0">
                <a:latin typeface="Arial" pitchFamily="34" charset="0"/>
                <a:cs typeface="Arial" pitchFamily="34" charset="0"/>
              </a:rPr>
              <a:t>		Le reste </a:t>
            </a:r>
            <a:r>
              <a:rPr lang="fr-FR" sz="1600" b="1" dirty="0" smtClean="0">
                <a:latin typeface="Arial" pitchFamily="34" charset="0"/>
                <a:cs typeface="Arial" pitchFamily="34" charset="0"/>
              </a:rPr>
              <a:t>du système peut alors fonctionner, sauf si la fonction défaillante est </a:t>
            </a:r>
            <a:r>
              <a:rPr lang="fr-FR" sz="1600" b="1" dirty="0" smtClean="0">
                <a:latin typeface="Arial" pitchFamily="34" charset="0"/>
                <a:cs typeface="Arial" pitchFamily="34" charset="0"/>
              </a:rPr>
              <a:t>nécessaire à la réalisation d’opérations.</a:t>
            </a:r>
          </a:p>
          <a:p>
            <a:pPr algn="ctr"/>
            <a:endParaRPr lang="fr-FR" sz="1600" b="1" dirty="0">
              <a:latin typeface="Arial" pitchFamily="34" charset="0"/>
              <a:cs typeface="Arial" pitchFamily="34" charset="0"/>
            </a:endParaRPr>
          </a:p>
          <a:p>
            <a:pPr algn="ctr"/>
            <a:r>
              <a:rPr lang="fr-FR" sz="1600" b="1" u="sng" dirty="0" smtClean="0">
                <a:latin typeface="Arial" pitchFamily="34" charset="0"/>
                <a:cs typeface="Arial" pitchFamily="34" charset="0"/>
              </a:rPr>
              <a:t>Panne </a:t>
            </a:r>
            <a:r>
              <a:rPr lang="fr-FR" sz="1600" b="1" u="sng" dirty="0" smtClean="0">
                <a:latin typeface="Arial" pitchFamily="34" charset="0"/>
                <a:cs typeface="Arial" pitchFamily="34" charset="0"/>
              </a:rPr>
              <a:t>générale</a:t>
            </a:r>
            <a:r>
              <a:rPr lang="fr-FR" sz="1600" b="1" dirty="0" smtClean="0">
                <a:latin typeface="Arial" pitchFamily="34" charset="0"/>
                <a:cs typeface="Arial" pitchFamily="34" charset="0"/>
              </a:rPr>
              <a:t>: Le système </a:t>
            </a:r>
            <a:r>
              <a:rPr lang="fr-FR" sz="1600" b="1" dirty="0" smtClean="0">
                <a:latin typeface="Arial" pitchFamily="34" charset="0"/>
                <a:cs typeface="Arial" pitchFamily="34" charset="0"/>
              </a:rPr>
              <a:t>dans son intégralité, </a:t>
            </a:r>
            <a:r>
              <a:rPr lang="fr-FR" sz="1600" b="1" dirty="0" smtClean="0">
                <a:latin typeface="Arial" pitchFamily="34" charset="0"/>
                <a:cs typeface="Arial" pitchFamily="34" charset="0"/>
              </a:rPr>
              <a:t>ou </a:t>
            </a:r>
            <a:r>
              <a:rPr lang="fr-FR" sz="1600" b="1" dirty="0" smtClean="0">
                <a:latin typeface="Arial" pitchFamily="34" charset="0"/>
                <a:cs typeface="Arial" pitchFamily="34" charset="0"/>
              </a:rPr>
              <a:t>une </a:t>
            </a:r>
            <a:r>
              <a:rPr lang="fr-FR" sz="1600" b="1" dirty="0" smtClean="0">
                <a:latin typeface="Arial" pitchFamily="34" charset="0"/>
                <a:cs typeface="Arial" pitchFamily="34" charset="0"/>
              </a:rPr>
              <a:t>partie, un mode de </a:t>
            </a:r>
            <a:r>
              <a:rPr lang="fr-FR" sz="1600" b="1" dirty="0" smtClean="0">
                <a:latin typeface="Arial" pitchFamily="34" charset="0"/>
                <a:cs typeface="Arial" pitchFamily="34" charset="0"/>
              </a:rPr>
              <a:t>marche, </a:t>
            </a:r>
            <a:r>
              <a:rPr lang="fr-FR" sz="1600" b="1" dirty="0" smtClean="0">
                <a:latin typeface="Arial" pitchFamily="34" charset="0"/>
                <a:cs typeface="Arial" pitchFamily="34" charset="0"/>
              </a:rPr>
              <a:t>ne fonctionne pas.</a:t>
            </a:r>
          </a:p>
        </p:txBody>
      </p:sp>
      <p:sp>
        <p:nvSpPr>
          <p:cNvPr id="2" name="Rectangle 1"/>
          <p:cNvSpPr/>
          <p:nvPr/>
        </p:nvSpPr>
        <p:spPr>
          <a:xfrm>
            <a:off x="36983" y="4679265"/>
            <a:ext cx="8999511" cy="2062103"/>
          </a:xfrm>
          <a:prstGeom prst="rect">
            <a:avLst/>
          </a:prstGeom>
          <a:effectLst>
            <a:glow rad="228600">
              <a:schemeClr val="accent1">
                <a:satMod val="175000"/>
                <a:alpha val="40000"/>
              </a:schemeClr>
            </a:glow>
          </a:effectLst>
        </p:spPr>
        <p:txBody>
          <a:bodyPr wrap="square">
            <a:spAutoFit/>
          </a:bodyPr>
          <a:lstStyle/>
          <a:p>
            <a:r>
              <a:rPr lang="fr-FR" sz="1600" b="1" dirty="0" smtClean="0">
                <a:latin typeface="Arial" pitchFamily="34" charset="0"/>
                <a:cs typeface="Arial" pitchFamily="34" charset="0"/>
              </a:rPr>
              <a:t>La partie précédente va influer sur les outils utilisés pour raisonner efficacement</a:t>
            </a:r>
            <a:r>
              <a:rPr lang="fr-FR" sz="1600" b="1" dirty="0" smtClean="0">
                <a:latin typeface="Arial" pitchFamily="34" charset="0"/>
                <a:cs typeface="Arial" pitchFamily="34" charset="0"/>
              </a:rPr>
              <a:t>.</a:t>
            </a:r>
          </a:p>
          <a:p>
            <a:endParaRPr lang="fr-FR" sz="1600" b="1" dirty="0" smtClean="0">
              <a:latin typeface="Arial" pitchFamily="34" charset="0"/>
              <a:cs typeface="Arial" pitchFamily="34" charset="0"/>
            </a:endParaRPr>
          </a:p>
          <a:p>
            <a:pPr marL="285750" indent="-285750">
              <a:buFontTx/>
              <a:buChar char="-"/>
            </a:pPr>
            <a:r>
              <a:rPr lang="fr-FR" sz="1600" b="1" u="sng" dirty="0" smtClean="0">
                <a:latin typeface="Arial" pitchFamily="34" charset="0"/>
                <a:cs typeface="Arial" pitchFamily="34" charset="0"/>
              </a:rPr>
              <a:t>Panne est fonctionnelle </a:t>
            </a:r>
            <a:r>
              <a:rPr lang="fr-FR" sz="1600" b="1" dirty="0" smtClean="0">
                <a:latin typeface="Arial" pitchFamily="34" charset="0"/>
                <a:cs typeface="Arial" pitchFamily="34" charset="0"/>
              </a:rPr>
              <a:t>on utilisera le schéma </a:t>
            </a:r>
            <a:r>
              <a:rPr lang="fr-FR" sz="1600" b="1" u="sng" dirty="0" smtClean="0">
                <a:latin typeface="Arial" pitchFamily="34" charset="0"/>
                <a:cs typeface="Arial" pitchFamily="34" charset="0"/>
              </a:rPr>
              <a:t>PO-PC</a:t>
            </a:r>
            <a:r>
              <a:rPr lang="fr-FR" sz="1600" b="1" dirty="0" smtClean="0">
                <a:latin typeface="Arial" pitchFamily="34" charset="0"/>
                <a:cs typeface="Arial" pitchFamily="34" charset="0"/>
              </a:rPr>
              <a:t> en relevant l’actionneur, le ou les effecteurs, </a:t>
            </a:r>
            <a:r>
              <a:rPr lang="fr-FR" sz="1600" b="1" dirty="0" err="1" smtClean="0">
                <a:latin typeface="Arial" pitchFamily="34" charset="0"/>
                <a:cs typeface="Arial" pitchFamily="34" charset="0"/>
              </a:rPr>
              <a:t>préactionneurs</a:t>
            </a:r>
            <a:r>
              <a:rPr lang="fr-FR" sz="1600" b="1" dirty="0" smtClean="0">
                <a:latin typeface="Arial" pitchFamily="34" charset="0"/>
                <a:cs typeface="Arial" pitchFamily="34" charset="0"/>
              </a:rPr>
              <a:t>…. Uniquement concernés par la fonction défaillante</a:t>
            </a:r>
            <a:r>
              <a:rPr lang="fr-FR" sz="1600" b="1" dirty="0" smtClean="0">
                <a:latin typeface="Arial" pitchFamily="34" charset="0"/>
                <a:cs typeface="Arial" pitchFamily="34" charset="0"/>
              </a:rPr>
              <a:t>.</a:t>
            </a:r>
          </a:p>
          <a:p>
            <a:pPr marL="285750" indent="-285750">
              <a:buFontTx/>
              <a:buChar char="-"/>
            </a:pPr>
            <a:endParaRPr lang="fr-FR" sz="1600" b="1" dirty="0" smtClean="0">
              <a:latin typeface="Arial" pitchFamily="34" charset="0"/>
              <a:cs typeface="Arial" pitchFamily="34" charset="0"/>
            </a:endParaRPr>
          </a:p>
          <a:p>
            <a:pPr marL="285750" indent="-285750">
              <a:buFontTx/>
              <a:buChar char="-"/>
            </a:pPr>
            <a:r>
              <a:rPr lang="fr-FR" sz="1600" b="1" u="sng" dirty="0" smtClean="0">
                <a:latin typeface="Arial" pitchFamily="34" charset="0"/>
                <a:cs typeface="Arial" pitchFamily="34" charset="0"/>
              </a:rPr>
              <a:t>Panne générale</a:t>
            </a:r>
            <a:r>
              <a:rPr lang="fr-FR" sz="1600" b="1" dirty="0" smtClean="0">
                <a:latin typeface="Arial" pitchFamily="34" charset="0"/>
                <a:cs typeface="Arial" pitchFamily="34" charset="0"/>
              </a:rPr>
              <a:t>, on utilisera le </a:t>
            </a:r>
            <a:r>
              <a:rPr lang="fr-FR" sz="1600" b="1" u="sng" dirty="0" smtClean="0">
                <a:latin typeface="Arial" pitchFamily="34" charset="0"/>
                <a:cs typeface="Arial" pitchFamily="34" charset="0"/>
              </a:rPr>
              <a:t>schéma électrique</a:t>
            </a:r>
            <a:r>
              <a:rPr lang="fr-FR" sz="1600" b="1" dirty="0" smtClean="0">
                <a:latin typeface="Arial" pitchFamily="34" charset="0"/>
                <a:cs typeface="Arial" pitchFamily="34" charset="0"/>
              </a:rPr>
              <a:t>, en tenant compte de ce que l’on voit (ou pas) fonctionner (voyants…), la partie du schéma concernée sera isolée.</a:t>
            </a:r>
          </a:p>
          <a:p>
            <a:endParaRPr lang="fr-FR" sz="1600" dirty="0"/>
          </a:p>
        </p:txBody>
      </p:sp>
      <p:sp>
        <p:nvSpPr>
          <p:cNvPr id="15" name="Rectangle 14"/>
          <p:cNvSpPr/>
          <p:nvPr/>
        </p:nvSpPr>
        <p:spPr>
          <a:xfrm>
            <a:off x="36984" y="4144610"/>
            <a:ext cx="2413163" cy="400110"/>
          </a:xfrm>
          <a:prstGeom prst="rect">
            <a:avLst/>
          </a:prstGeom>
        </p:spPr>
        <p:txBody>
          <a:bodyPr wrap="square">
            <a:spAutoFit/>
          </a:bodyPr>
          <a:lstStyle/>
          <a:p>
            <a:r>
              <a:rPr lang="fr-FR" sz="2000" b="1" u="sng" dirty="0" smtClean="0">
                <a:latin typeface="Arial" pitchFamily="34" charset="0"/>
                <a:cs typeface="Arial" pitchFamily="34" charset="0"/>
              </a:rPr>
              <a:t>III: Schéma:</a:t>
            </a:r>
            <a:endParaRPr lang="fr-FR" sz="2000" b="1" u="sng" dirty="0">
              <a:latin typeface="Arial" pitchFamily="34" charset="0"/>
              <a:cs typeface="Arial" pitchFamily="34" charset="0"/>
            </a:endParaRPr>
          </a:p>
        </p:txBody>
      </p:sp>
      <p:sp>
        <p:nvSpPr>
          <p:cNvPr id="17" name="Rectangle 16"/>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18" name="Rectangle 17"/>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Tree>
    <p:extLst>
      <p:ext uri="{BB962C8B-B14F-4D97-AF65-F5344CB8AC3E}">
        <p14:creationId xmlns:p14="http://schemas.microsoft.com/office/powerpoint/2010/main" val="2814068548"/>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3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5500"/>
                            </p:stCondLst>
                            <p:childTnLst>
                              <p:par>
                                <p:cTn id="17" presetID="10" presetClass="entr" presetSubtype="0" fill="hold" grpId="0" nodeType="afterEffect">
                                  <p:stCondLst>
                                    <p:cond delay="1250"/>
                                  </p:stCondLst>
                                  <p:iterate type="wd">
                                    <p:tmPct val="10000"/>
                                  </p:iterate>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74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15"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983" y="1786482"/>
            <a:ext cx="3503206" cy="4339650"/>
          </a:xfrm>
          <a:prstGeom prst="rect">
            <a:avLst/>
          </a:prstGeom>
        </p:spPr>
        <p:txBody>
          <a:bodyPr wrap="square">
            <a:spAutoFit/>
          </a:bodyPr>
          <a:lstStyle/>
          <a:p>
            <a:r>
              <a:rPr lang="fr-FR" b="1" u="sng" dirty="0" smtClean="0">
                <a:latin typeface="Arial" pitchFamily="34" charset="0"/>
                <a:cs typeface="Arial" pitchFamily="34" charset="0"/>
              </a:rPr>
              <a:t>Panne  fonctionnelle </a:t>
            </a:r>
            <a:endParaRPr lang="fr-FR" b="1" u="sng" dirty="0" smtClean="0">
              <a:latin typeface="Arial" pitchFamily="34" charset="0"/>
              <a:cs typeface="Arial" pitchFamily="34" charset="0"/>
            </a:endParaRPr>
          </a:p>
          <a:p>
            <a:pPr marL="285750" indent="-285750">
              <a:buFontTx/>
              <a:buChar char="-"/>
            </a:pPr>
            <a:r>
              <a:rPr lang="fr-FR" b="1" u="sng" dirty="0" smtClean="0">
                <a:latin typeface="Arial" pitchFamily="34" charset="0"/>
                <a:cs typeface="Arial" pitchFamily="34" charset="0"/>
              </a:rPr>
              <a:t/>
            </a:r>
            <a:br>
              <a:rPr lang="fr-FR" b="1" u="sng" dirty="0" smtClean="0">
                <a:latin typeface="Arial" pitchFamily="34" charset="0"/>
                <a:cs typeface="Arial" pitchFamily="34" charset="0"/>
              </a:rPr>
            </a:br>
            <a:r>
              <a:rPr lang="fr-FR" sz="1600" b="1" dirty="0" smtClean="0">
                <a:latin typeface="Arial" pitchFamily="34" charset="0"/>
                <a:cs typeface="Arial" pitchFamily="34" charset="0"/>
              </a:rPr>
              <a:t>on </a:t>
            </a:r>
            <a:r>
              <a:rPr lang="fr-FR" sz="1600" b="1" dirty="0" smtClean="0">
                <a:latin typeface="Arial" pitchFamily="34" charset="0"/>
                <a:cs typeface="Arial" pitchFamily="34" charset="0"/>
              </a:rPr>
              <a:t>utilisera le schéma PO-PC en relevant l’actionneur, le ou les </a:t>
            </a:r>
            <a:r>
              <a:rPr lang="fr-FR" sz="1600" b="1" dirty="0" smtClean="0">
                <a:latin typeface="Arial" pitchFamily="34" charset="0"/>
                <a:cs typeface="Arial" pitchFamily="34" charset="0"/>
              </a:rPr>
              <a:t>effecteurs, </a:t>
            </a:r>
            <a:r>
              <a:rPr lang="fr-FR" sz="1600" b="1" dirty="0" err="1" smtClean="0">
                <a:latin typeface="Arial" pitchFamily="34" charset="0"/>
                <a:cs typeface="Arial" pitchFamily="34" charset="0"/>
              </a:rPr>
              <a:t>préactionneurs</a:t>
            </a:r>
            <a:r>
              <a:rPr lang="fr-FR" sz="1600" b="1" dirty="0" smtClean="0">
                <a:latin typeface="Arial" pitchFamily="34" charset="0"/>
                <a:cs typeface="Arial" pitchFamily="34" charset="0"/>
              </a:rPr>
              <a:t>  Uniquement  ceux concernés </a:t>
            </a:r>
            <a:r>
              <a:rPr lang="fr-FR" sz="1600" b="1" dirty="0" smtClean="0">
                <a:latin typeface="Arial" pitchFamily="34" charset="0"/>
                <a:cs typeface="Arial" pitchFamily="34" charset="0"/>
              </a:rPr>
              <a:t>par la fonction défaillante</a:t>
            </a:r>
            <a:r>
              <a:rPr lang="fr-FR" sz="1600" b="1" dirty="0" smtClean="0">
                <a:latin typeface="Arial" pitchFamily="34" charset="0"/>
                <a:cs typeface="Arial" pitchFamily="34" charset="0"/>
              </a:rPr>
              <a:t>.</a:t>
            </a:r>
          </a:p>
          <a:p>
            <a:pPr marL="285750" indent="-285750">
              <a:buFontTx/>
              <a:buChar char="-"/>
            </a:pPr>
            <a:r>
              <a:rPr lang="fr-FR" sz="1600" b="1" dirty="0" smtClean="0">
                <a:latin typeface="Arial" pitchFamily="34" charset="0"/>
                <a:cs typeface="Arial" pitchFamily="34" charset="0"/>
              </a:rPr>
              <a:t>On reconstituera le schéma PO-PC de manière très simple mais en respectant l’ordre et l’enchainement des éléments de manière à créer une chaine fonctionnelle.</a:t>
            </a:r>
          </a:p>
          <a:p>
            <a:pPr marL="285750" indent="-285750">
              <a:buFontTx/>
              <a:buChar char="-"/>
            </a:pPr>
            <a:r>
              <a:rPr lang="fr-FR" sz="1600" b="1" dirty="0" smtClean="0">
                <a:latin typeface="Arial" pitchFamily="34" charset="0"/>
                <a:cs typeface="Arial" pitchFamily="34" charset="0"/>
              </a:rPr>
              <a:t>On reportera aussi des renseignement plus précis  pour aider à la construction du tableau de test (tension, ….)</a:t>
            </a:r>
            <a:endParaRPr lang="fr-FR" sz="1600" b="1" dirty="0" smtClean="0">
              <a:latin typeface="Arial" pitchFamily="34" charset="0"/>
              <a:cs typeface="Arial" pitchFamily="34" charset="0"/>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2478" y="1891327"/>
            <a:ext cx="5606026" cy="4129961"/>
          </a:xfrm>
          <a:prstGeom prst="rect">
            <a:avLst/>
          </a:prstGeom>
        </p:spPr>
      </p:pic>
      <p:sp>
        <p:nvSpPr>
          <p:cNvPr id="18" name="Rectangle 17"/>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19" name="Rectangle 18"/>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20" name="Rectangle 19"/>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25" name="Rectangle 24"/>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
        <p:nvSpPr>
          <p:cNvPr id="26" name="Rectangle 25"/>
          <p:cNvSpPr/>
          <p:nvPr/>
        </p:nvSpPr>
        <p:spPr>
          <a:xfrm>
            <a:off x="135538" y="1121824"/>
            <a:ext cx="2413163" cy="400110"/>
          </a:xfrm>
          <a:prstGeom prst="rect">
            <a:avLst/>
          </a:prstGeom>
        </p:spPr>
        <p:txBody>
          <a:bodyPr wrap="square">
            <a:spAutoFit/>
          </a:bodyPr>
          <a:lstStyle/>
          <a:p>
            <a:r>
              <a:rPr lang="fr-FR" sz="2000" b="1" u="sng" dirty="0" smtClean="0">
                <a:latin typeface="Arial" pitchFamily="34" charset="0"/>
                <a:cs typeface="Arial" pitchFamily="34" charset="0"/>
              </a:rPr>
              <a:t>III: Schéma:</a:t>
            </a:r>
            <a:endParaRPr lang="fr-FR" sz="2000" b="1" u="sng" dirty="0">
              <a:latin typeface="Arial" pitchFamily="34" charset="0"/>
              <a:cs typeface="Arial" pitchFamily="34" charset="0"/>
            </a:endParaRPr>
          </a:p>
        </p:txBody>
      </p:sp>
    </p:spTree>
    <p:extLst>
      <p:ext uri="{BB962C8B-B14F-4D97-AF65-F5344CB8AC3E}">
        <p14:creationId xmlns:p14="http://schemas.microsoft.com/office/powerpoint/2010/main" val="373948068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6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2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27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7450"/>
                            </p:stCondLst>
                            <p:childTnLst>
                              <p:par>
                                <p:cTn id="21" presetID="53" presetClass="entr" presetSubtype="16" fill="hold" nodeType="afterEffect">
                                  <p:stCondLst>
                                    <p:cond delay="150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25"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538" y="2276872"/>
            <a:ext cx="3994061" cy="4062651"/>
          </a:xfrm>
          <a:prstGeom prst="rect">
            <a:avLst/>
          </a:prstGeom>
        </p:spPr>
        <p:txBody>
          <a:bodyPr wrap="square">
            <a:spAutoFit/>
          </a:bodyPr>
          <a:lstStyle/>
          <a:p>
            <a:pPr marL="285750" indent="-285750">
              <a:buFontTx/>
              <a:buChar char="-"/>
            </a:pPr>
            <a:r>
              <a:rPr lang="fr-FR" b="1" u="sng" dirty="0">
                <a:latin typeface="Arial" pitchFamily="34" charset="0"/>
                <a:cs typeface="Arial" pitchFamily="34" charset="0"/>
              </a:rPr>
              <a:t>Panne générale, </a:t>
            </a:r>
            <a:r>
              <a:rPr lang="fr-FR" sz="1600" b="1" dirty="0">
                <a:latin typeface="Arial" pitchFamily="34" charset="0"/>
                <a:cs typeface="Arial" pitchFamily="34" charset="0"/>
              </a:rPr>
              <a:t>on utilisera le schéma électrique, en tenant compte de ce que l’on voit (ou pas) fonctionner (voyants…), la partie du schéma concernée sera isolée</a:t>
            </a:r>
            <a:r>
              <a:rPr lang="fr-FR" sz="1600" b="1" dirty="0" smtClean="0">
                <a:latin typeface="Arial" pitchFamily="34" charset="0"/>
                <a:cs typeface="Arial" pitchFamily="34" charset="0"/>
              </a:rPr>
              <a:t>.</a:t>
            </a:r>
          </a:p>
          <a:p>
            <a:pPr marL="285750" indent="-285750">
              <a:buFontTx/>
              <a:buChar char="-"/>
            </a:pPr>
            <a:endParaRPr lang="fr-FR" sz="1600" b="1" dirty="0" smtClean="0">
              <a:latin typeface="Arial" pitchFamily="34" charset="0"/>
              <a:cs typeface="Arial" pitchFamily="34" charset="0"/>
            </a:endParaRPr>
          </a:p>
          <a:p>
            <a:pPr marL="285750" indent="-285750">
              <a:buFontTx/>
              <a:buChar char="-"/>
            </a:pPr>
            <a:r>
              <a:rPr lang="fr-FR" sz="1600" b="1" dirty="0" smtClean="0">
                <a:latin typeface="Arial" pitchFamily="34" charset="0"/>
                <a:cs typeface="Arial" pitchFamily="34" charset="0"/>
              </a:rPr>
              <a:t>Dans le cas d’un compte rendu de dépannage la partie du schéma repérée par les précédentes étapes devra être recopiée.</a:t>
            </a:r>
          </a:p>
          <a:p>
            <a:pPr marL="285750" indent="-285750">
              <a:buFontTx/>
              <a:buChar char="-"/>
            </a:pPr>
            <a:endParaRPr lang="fr-FR" sz="1600" b="1" dirty="0" smtClean="0">
              <a:latin typeface="Arial" pitchFamily="34" charset="0"/>
              <a:cs typeface="Arial" pitchFamily="34" charset="0"/>
            </a:endParaRPr>
          </a:p>
          <a:p>
            <a:pPr marL="285750" indent="-285750">
              <a:buFontTx/>
              <a:buChar char="-"/>
            </a:pPr>
            <a:r>
              <a:rPr lang="fr-FR" sz="1600" b="1" dirty="0">
                <a:latin typeface="Arial" pitchFamily="34" charset="0"/>
                <a:cs typeface="Arial" pitchFamily="34" charset="0"/>
              </a:rPr>
              <a:t>On reportera aussi des renseignement plus précis  pour aider à la construction du tableau de test (tension, ….)</a:t>
            </a:r>
          </a:p>
          <a:p>
            <a:pPr marL="285750" indent="-285750">
              <a:buFontTx/>
              <a:buChar char="-"/>
            </a:pPr>
            <a:endParaRPr lang="fr-FR" sz="1600" b="1" dirty="0">
              <a:latin typeface="Arial" pitchFamily="34" charset="0"/>
              <a:cs typeface="Arial" pitchFamily="34" charset="0"/>
            </a:endParaRPr>
          </a:p>
        </p:txBody>
      </p:sp>
      <p:sp>
        <p:nvSpPr>
          <p:cNvPr id="15" name="Rectangle 14"/>
          <p:cNvSpPr/>
          <p:nvPr/>
        </p:nvSpPr>
        <p:spPr>
          <a:xfrm>
            <a:off x="135538" y="1144847"/>
            <a:ext cx="2413163" cy="400110"/>
          </a:xfrm>
          <a:prstGeom prst="rect">
            <a:avLst/>
          </a:prstGeom>
        </p:spPr>
        <p:txBody>
          <a:bodyPr wrap="square">
            <a:spAutoFit/>
          </a:bodyPr>
          <a:lstStyle/>
          <a:p>
            <a:r>
              <a:rPr lang="fr-FR" sz="2000" b="1" u="sng" dirty="0" smtClean="0">
                <a:latin typeface="Arial" pitchFamily="34" charset="0"/>
                <a:cs typeface="Arial" pitchFamily="34" charset="0"/>
              </a:rPr>
              <a:t>III: Schéma:</a:t>
            </a:r>
            <a:endParaRPr lang="fr-FR" sz="2000" b="1" u="sng" dirty="0">
              <a:latin typeface="Arial" pitchFamily="34" charset="0"/>
              <a:cs typeface="Arial" pitchFamily="34" charset="0"/>
            </a:endParaRPr>
          </a:p>
        </p:txBody>
      </p:sp>
      <p:pic>
        <p:nvPicPr>
          <p:cNvPr id="307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0"/>
                    </a14:imgEffect>
                  </a14:imgLayer>
                </a14:imgProps>
              </a:ext>
              <a:ext uri="{28A0092B-C50C-407E-A947-70E740481C1C}">
                <a14:useLocalDpi xmlns:a14="http://schemas.microsoft.com/office/drawing/2010/main" val="0"/>
              </a:ext>
            </a:extLst>
          </a:blip>
          <a:srcRect l="41333" t="15718" r="14583" b="8444"/>
          <a:stretch/>
        </p:blipFill>
        <p:spPr bwMode="auto">
          <a:xfrm>
            <a:off x="4129599" y="1772816"/>
            <a:ext cx="4504411" cy="4358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30" name="Rectangle 29"/>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31" name="Rectangle 30"/>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32" name="Rectangle 31"/>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Tree>
    <p:extLst>
      <p:ext uri="{BB962C8B-B14F-4D97-AF65-F5344CB8AC3E}">
        <p14:creationId xmlns:p14="http://schemas.microsoft.com/office/powerpoint/2010/main" val="18377867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500" fill="hold"/>
                                        <p:tgtEl>
                                          <p:spTgt spid="3074"/>
                                        </p:tgtEl>
                                        <p:attrNameLst>
                                          <p:attrName>ppt_w</p:attrName>
                                        </p:attrNameLst>
                                      </p:cBhvr>
                                      <p:tavLst>
                                        <p:tav tm="0">
                                          <p:val>
                                            <p:fltVal val="0"/>
                                          </p:val>
                                        </p:tav>
                                        <p:tav tm="100000">
                                          <p:val>
                                            <p:strVal val="#ppt_w"/>
                                          </p:val>
                                        </p:tav>
                                      </p:tavLst>
                                    </p:anim>
                                    <p:anim calcmode="lin" valueType="num">
                                      <p:cBhvr>
                                        <p:cTn id="13" dur="500" fill="hold"/>
                                        <p:tgtEl>
                                          <p:spTgt spid="3074"/>
                                        </p:tgtEl>
                                        <p:attrNameLst>
                                          <p:attrName>ppt_h</p:attrName>
                                        </p:attrNameLst>
                                      </p:cBhvr>
                                      <p:tavLst>
                                        <p:tav tm="0">
                                          <p:val>
                                            <p:fltVal val="0"/>
                                          </p:val>
                                        </p:tav>
                                        <p:tav tm="100000">
                                          <p:val>
                                            <p:strVal val="#ppt_h"/>
                                          </p:val>
                                        </p:tav>
                                      </p:tavLst>
                                    </p:anim>
                                    <p:animEffect transition="in" filter="fade">
                                      <p:cBhvr>
                                        <p:cTn id="1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90553" y="1628800"/>
            <a:ext cx="4484121" cy="400110"/>
          </a:xfrm>
          <a:prstGeom prst="rect">
            <a:avLst/>
          </a:prstGeom>
        </p:spPr>
        <p:txBody>
          <a:bodyPr wrap="square">
            <a:spAutoFit/>
          </a:bodyPr>
          <a:lstStyle/>
          <a:p>
            <a:r>
              <a:rPr lang="fr-FR" sz="2000" b="1" u="sng" dirty="0" smtClean="0">
                <a:latin typeface="Arial" pitchFamily="34" charset="0"/>
                <a:cs typeface="Arial" pitchFamily="34" charset="0"/>
              </a:rPr>
              <a:t>IV: Tableau de test (hypothèses):</a:t>
            </a:r>
            <a:endParaRPr lang="fr-FR" sz="2000" b="1" u="sng" dirty="0">
              <a:latin typeface="Arial" pitchFamily="34" charset="0"/>
              <a:cs typeface="Arial" pitchFamily="34" charset="0"/>
            </a:endParaRPr>
          </a:p>
        </p:txBody>
      </p:sp>
      <p:sp>
        <p:nvSpPr>
          <p:cNvPr id="16" name="Rectangle 15"/>
          <p:cNvSpPr/>
          <p:nvPr/>
        </p:nvSpPr>
        <p:spPr>
          <a:xfrm>
            <a:off x="314560" y="2316942"/>
            <a:ext cx="8437476" cy="3293209"/>
          </a:xfrm>
          <a:prstGeom prst="rect">
            <a:avLst/>
          </a:prstGeom>
        </p:spPr>
        <p:txBody>
          <a:bodyPr wrap="square">
            <a:spAutoFit/>
          </a:bodyPr>
          <a:lstStyle/>
          <a:p>
            <a:r>
              <a:rPr lang="fr-FR" sz="1600" b="1" dirty="0" smtClean="0">
                <a:latin typeface="Arial" pitchFamily="34" charset="0"/>
                <a:cs typeface="Arial" pitchFamily="34" charset="0"/>
              </a:rPr>
              <a:t>Ce tableau doit faire apparaitre tous les points qui doivent être vérifiés, avec les résultats attendus.</a:t>
            </a:r>
          </a:p>
          <a:p>
            <a:r>
              <a:rPr lang="fr-FR" sz="1600" b="1" dirty="0" smtClean="0">
                <a:latin typeface="Arial" pitchFamily="34" charset="0"/>
                <a:cs typeface="Arial" pitchFamily="34" charset="0"/>
              </a:rPr>
              <a:t>Trois types de vérifications peuvent être effectuées dans cet ordre.</a:t>
            </a:r>
          </a:p>
          <a:p>
            <a:pPr marL="285750" indent="-285750">
              <a:buFontTx/>
              <a:buChar char="-"/>
            </a:pPr>
            <a:r>
              <a:rPr lang="fr-FR" sz="1600" b="1" dirty="0" smtClean="0">
                <a:latin typeface="Arial" pitchFamily="34" charset="0"/>
                <a:cs typeface="Arial" pitchFamily="34" charset="0"/>
              </a:rPr>
              <a:t>Des vérifications visuelles sous tension,</a:t>
            </a:r>
          </a:p>
          <a:p>
            <a:pPr marL="285750" indent="-285750">
              <a:buFontTx/>
              <a:buChar char="-"/>
            </a:pPr>
            <a:r>
              <a:rPr lang="fr-FR" sz="1600" b="1" dirty="0" smtClean="0">
                <a:latin typeface="Arial" pitchFamily="34" charset="0"/>
                <a:cs typeface="Arial" pitchFamily="34" charset="0"/>
              </a:rPr>
              <a:t>Des vérifications de mesurage sous tension,</a:t>
            </a:r>
          </a:p>
          <a:p>
            <a:pPr marL="285750" indent="-285750">
              <a:buFontTx/>
              <a:buChar char="-"/>
            </a:pPr>
            <a:r>
              <a:rPr lang="fr-FR" sz="1600" b="1" dirty="0" smtClean="0">
                <a:latin typeface="Arial" pitchFamily="34" charset="0"/>
                <a:cs typeface="Arial" pitchFamily="34" charset="0"/>
              </a:rPr>
              <a:t>Des vérifications de mesurage hors tension (plus rares).</a:t>
            </a:r>
          </a:p>
          <a:p>
            <a:pPr marL="285750" indent="-285750">
              <a:buFontTx/>
              <a:buChar char="-"/>
            </a:pPr>
            <a:endParaRPr lang="fr-FR" sz="1600" b="1" dirty="0">
              <a:latin typeface="Arial" pitchFamily="34" charset="0"/>
              <a:cs typeface="Arial" pitchFamily="34" charset="0"/>
            </a:endParaRPr>
          </a:p>
          <a:p>
            <a:r>
              <a:rPr lang="fr-FR" sz="1600" b="1" dirty="0" smtClean="0">
                <a:latin typeface="Arial" pitchFamily="34" charset="0"/>
                <a:cs typeface="Arial" pitchFamily="34" charset="0"/>
              </a:rPr>
              <a:t>Il ne s’agit pas de prévoir le moindre détail de mesure mais </a:t>
            </a:r>
            <a:r>
              <a:rPr lang="fr-FR" sz="1600" b="1" dirty="0" smtClean="0">
                <a:latin typeface="Arial" pitchFamily="34" charset="0"/>
                <a:cs typeface="Arial" pitchFamily="34" charset="0"/>
              </a:rPr>
              <a:t>d’organiser les </a:t>
            </a:r>
            <a:r>
              <a:rPr lang="fr-FR" sz="1600" b="1" dirty="0" smtClean="0">
                <a:latin typeface="Arial" pitchFamily="34" charset="0"/>
                <a:cs typeface="Arial" pitchFamily="34" charset="0"/>
              </a:rPr>
              <a:t>vérifications de chaque partie pouvant être la cause de la défaillance</a:t>
            </a:r>
            <a:r>
              <a:rPr lang="fr-FR" sz="1600" b="1" dirty="0" smtClean="0">
                <a:latin typeface="Arial" pitchFamily="34" charset="0"/>
                <a:cs typeface="Arial" pitchFamily="34" charset="0"/>
              </a:rPr>
              <a:t>. La logique veut que l’on vérifie ce qui est plus facile et plus probable en premier……</a:t>
            </a:r>
            <a:endParaRPr lang="fr-FR" sz="1600" b="1" dirty="0" smtClean="0">
              <a:latin typeface="Arial" pitchFamily="34" charset="0"/>
              <a:cs typeface="Arial" pitchFamily="34" charset="0"/>
            </a:endParaRPr>
          </a:p>
          <a:p>
            <a:endParaRPr lang="fr-FR" sz="1600" b="1" dirty="0">
              <a:latin typeface="Arial" pitchFamily="34" charset="0"/>
              <a:cs typeface="Arial" pitchFamily="34" charset="0"/>
            </a:endParaRPr>
          </a:p>
          <a:p>
            <a:r>
              <a:rPr lang="fr-FR" sz="1600" b="1" dirty="0" smtClean="0">
                <a:latin typeface="Arial" pitchFamily="34" charset="0"/>
                <a:cs typeface="Arial" pitchFamily="34" charset="0"/>
              </a:rPr>
              <a:t>La dernière colonne de ce tableau sera réservée à l’écriture des résultats dans la phase suivante. On est dans la partie de réflexion avant d’intervenir sur le système.</a:t>
            </a:r>
          </a:p>
        </p:txBody>
      </p:sp>
      <p:sp>
        <p:nvSpPr>
          <p:cNvPr id="20" name="Rectangle 19"/>
          <p:cNvSpPr/>
          <p:nvPr/>
        </p:nvSpPr>
        <p:spPr>
          <a:xfrm>
            <a:off x="36984" y="15007"/>
            <a:ext cx="7703368" cy="461665"/>
          </a:xfrm>
          <a:prstGeom prst="rect">
            <a:avLst/>
          </a:prstGeom>
        </p:spPr>
        <p:txBody>
          <a:bodyPr wrap="square">
            <a:spAutoFit/>
          </a:bodyPr>
          <a:lstStyle/>
          <a:p>
            <a:r>
              <a:rPr lang="fr-FR" sz="2400" b="1" u="sng" dirty="0" smtClean="0">
                <a:latin typeface="Arial" pitchFamily="34" charset="0"/>
                <a:cs typeface="Arial" pitchFamily="34" charset="0"/>
              </a:rPr>
              <a:t>Les différentes phases du dépannage</a:t>
            </a:r>
            <a:endParaRPr lang="fr-FR" sz="2400" b="1" u="sng" dirty="0">
              <a:latin typeface="Arial" pitchFamily="34" charset="0"/>
              <a:cs typeface="Arial" pitchFamily="34" charset="0"/>
            </a:endParaRPr>
          </a:p>
        </p:txBody>
      </p:sp>
      <p:sp>
        <p:nvSpPr>
          <p:cNvPr id="27" name="Rectangle 26"/>
          <p:cNvSpPr/>
          <p:nvPr/>
        </p:nvSpPr>
        <p:spPr>
          <a:xfrm>
            <a:off x="7380312" y="29219"/>
            <a:ext cx="1765091" cy="307777"/>
          </a:xfrm>
          <a:prstGeom prst="rect">
            <a:avLst/>
          </a:prstGeom>
        </p:spPr>
        <p:txBody>
          <a:bodyPr wrap="square">
            <a:spAutoFit/>
          </a:bodyPr>
          <a:lstStyle/>
          <a:p>
            <a:r>
              <a:rPr lang="fr-FR" sz="1400" b="1" u="sng" dirty="0" smtClean="0">
                <a:latin typeface="Arial" pitchFamily="34" charset="0"/>
                <a:cs typeface="Arial" pitchFamily="34" charset="0"/>
              </a:rPr>
              <a:t>I: Le constat:</a:t>
            </a:r>
            <a:endParaRPr lang="fr-FR" sz="1400" b="1" u="sng" dirty="0">
              <a:latin typeface="Arial" pitchFamily="34" charset="0"/>
              <a:cs typeface="Arial" pitchFamily="34" charset="0"/>
            </a:endParaRPr>
          </a:p>
        </p:txBody>
      </p:sp>
      <p:sp>
        <p:nvSpPr>
          <p:cNvPr id="28" name="Rectangle 27"/>
          <p:cNvSpPr/>
          <p:nvPr/>
        </p:nvSpPr>
        <p:spPr>
          <a:xfrm>
            <a:off x="7380312" y="287580"/>
            <a:ext cx="2413163" cy="307777"/>
          </a:xfrm>
          <a:prstGeom prst="rect">
            <a:avLst/>
          </a:prstGeom>
        </p:spPr>
        <p:txBody>
          <a:bodyPr wrap="square">
            <a:spAutoFit/>
          </a:bodyPr>
          <a:lstStyle/>
          <a:p>
            <a:r>
              <a:rPr lang="fr-FR" sz="1400" b="1" u="sng" dirty="0" smtClean="0">
                <a:latin typeface="Arial" pitchFamily="34" charset="0"/>
                <a:cs typeface="Arial" pitchFamily="34" charset="0"/>
              </a:rPr>
              <a:t>II: L’analyse:</a:t>
            </a:r>
            <a:endParaRPr lang="fr-FR" sz="1400" b="1" u="sng" dirty="0">
              <a:latin typeface="Arial" pitchFamily="34" charset="0"/>
              <a:cs typeface="Arial" pitchFamily="34" charset="0"/>
            </a:endParaRPr>
          </a:p>
        </p:txBody>
      </p:sp>
      <p:sp>
        <p:nvSpPr>
          <p:cNvPr id="29" name="Rectangle 28"/>
          <p:cNvSpPr/>
          <p:nvPr/>
        </p:nvSpPr>
        <p:spPr>
          <a:xfrm>
            <a:off x="7380312" y="545941"/>
            <a:ext cx="2413163" cy="307777"/>
          </a:xfrm>
          <a:prstGeom prst="rect">
            <a:avLst/>
          </a:prstGeom>
        </p:spPr>
        <p:txBody>
          <a:bodyPr wrap="square">
            <a:spAutoFit/>
          </a:bodyPr>
          <a:lstStyle/>
          <a:p>
            <a:r>
              <a:rPr lang="fr-FR" sz="1400" b="1" u="sng" dirty="0" smtClean="0">
                <a:latin typeface="Arial" pitchFamily="34" charset="0"/>
                <a:cs typeface="Arial" pitchFamily="34" charset="0"/>
              </a:rPr>
              <a:t>III: Schéma:</a:t>
            </a:r>
            <a:endParaRPr lang="fr-FR" sz="1400" b="1" u="sng" dirty="0">
              <a:latin typeface="Arial" pitchFamily="34" charset="0"/>
              <a:cs typeface="Arial" pitchFamily="34" charset="0"/>
            </a:endParaRPr>
          </a:p>
        </p:txBody>
      </p:sp>
    </p:spTree>
    <p:extLst>
      <p:ext uri="{BB962C8B-B14F-4D97-AF65-F5344CB8AC3E}">
        <p14:creationId xmlns:p14="http://schemas.microsoft.com/office/powerpoint/2010/main" val="3473644762"/>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a53e89c9e89a95ac65d71fa4adb96484aa974a"/>
  <p:tag name="ISPRING_ULTRA_SCORM_COURCE_TITLE" val="Dépannage5"/>
  <p:tag name="ISPRING_ULTRA_SCORM_LESSON_TITLE" val="Dépannage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1606</TotalTime>
  <Words>1678</Words>
  <Application>Microsoft Office PowerPoint</Application>
  <PresentationFormat>Affichage à l'écran (4:3)</PresentationFormat>
  <Paragraphs>324</Paragraphs>
  <Slides>17</Slides>
  <Notes>17</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Dépannage5</dc:title>
  <dc:creator>Philippe</dc:creator>
  <cp:lastModifiedBy>Philippe</cp:lastModifiedBy>
  <cp:revision>18</cp:revision>
  <dcterms:created xsi:type="dcterms:W3CDTF">2013-02-01T15:41:30Z</dcterms:created>
  <dcterms:modified xsi:type="dcterms:W3CDTF">2013-02-03T18:30:40Z</dcterms:modified>
</cp:coreProperties>
</file>