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58" r:id="rId3"/>
    <p:sldId id="259" r:id="rId4"/>
    <p:sldId id="261" r:id="rId5"/>
    <p:sldId id="262" r:id="rId6"/>
    <p:sldId id="263" r:id="rId7"/>
    <p:sldId id="266" r:id="rId8"/>
    <p:sldId id="267" r:id="rId9"/>
    <p:sldId id="269" r:id="rId10"/>
    <p:sldId id="270" r:id="rId11"/>
    <p:sldId id="278" r:id="rId12"/>
    <p:sldId id="277" r:id="rId13"/>
    <p:sldId id="279" r:id="rId14"/>
    <p:sldId id="272" r:id="rId15"/>
    <p:sldId id="268" r:id="rId16"/>
    <p:sldId id="273" r:id="rId17"/>
    <p:sldId id="264" r:id="rId1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EDFDD9"/>
    <a:srgbClr val="FDE1D9"/>
    <a:srgbClr val="146B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70" autoAdjust="0"/>
    <p:restoredTop sz="94718" autoAdjust="0"/>
  </p:normalViewPr>
  <p:slideViewPr>
    <p:cSldViewPr>
      <p:cViewPr>
        <p:scale>
          <a:sx n="100" d="100"/>
          <a:sy n="100" d="100"/>
        </p:scale>
        <p:origin x="-1236" y="-3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E0A282-6B10-4F50-9C56-F6710B0CD915}" type="datetimeFigureOut">
              <a:rPr lang="fr-FR" smtClean="0"/>
              <a:t>14/08/2016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D977BF-EEBB-442C-AB89-F0AFAAF920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7696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977BF-EEBB-442C-AB89-F0AFAAF920DF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3026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8DEAF-C9FC-4D6E-A79E-DC37E6ED3B73}" type="datetimeFigureOut">
              <a:rPr lang="fr-FR" smtClean="0"/>
              <a:t>14/08/2016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A6F62-5833-47AC-A746-A7AACC69C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418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8DEAF-C9FC-4D6E-A79E-DC37E6ED3B73}" type="datetimeFigureOut">
              <a:rPr lang="fr-FR" smtClean="0"/>
              <a:t>14/08/2016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A6F62-5833-47AC-A746-A7AACC69C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2133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8DEAF-C9FC-4D6E-A79E-DC37E6ED3B73}" type="datetimeFigureOut">
              <a:rPr lang="fr-FR" smtClean="0"/>
              <a:t>14/08/2016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A6F62-5833-47AC-A746-A7AACC69C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3245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8DEAF-C9FC-4D6E-A79E-DC37E6ED3B73}" type="datetimeFigureOut">
              <a:rPr lang="fr-FR" smtClean="0"/>
              <a:t>14/08/2016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A6F62-5833-47AC-A746-A7AACC69C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78519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8DEAF-C9FC-4D6E-A79E-DC37E6ED3B73}" type="datetimeFigureOut">
              <a:rPr lang="fr-FR" smtClean="0"/>
              <a:t>14/08/2016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A6F62-5833-47AC-A746-A7AACC69C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8694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8DEAF-C9FC-4D6E-A79E-DC37E6ED3B73}" type="datetimeFigureOut">
              <a:rPr lang="fr-FR" smtClean="0"/>
              <a:t>14/08/2016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A6F62-5833-47AC-A746-A7AACC69C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481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8DEAF-C9FC-4D6E-A79E-DC37E6ED3B73}" type="datetimeFigureOut">
              <a:rPr lang="fr-FR" smtClean="0"/>
              <a:t>14/08/2016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A6F62-5833-47AC-A746-A7AACC69C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527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8DEAF-C9FC-4D6E-A79E-DC37E6ED3B73}" type="datetimeFigureOut">
              <a:rPr lang="fr-FR" smtClean="0"/>
              <a:t>14/08/2016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A6F62-5833-47AC-A746-A7AACC69C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3182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8DEAF-C9FC-4D6E-A79E-DC37E6ED3B73}" type="datetimeFigureOut">
              <a:rPr lang="fr-FR" smtClean="0"/>
              <a:t>14/08/2016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A6F62-5833-47AC-A746-A7AACC69C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841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8DEAF-C9FC-4D6E-A79E-DC37E6ED3B73}" type="datetimeFigureOut">
              <a:rPr lang="fr-FR" smtClean="0"/>
              <a:t>14/08/2016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A6F62-5833-47AC-A746-A7AACC69C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6823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8DEAF-C9FC-4D6E-A79E-DC37E6ED3B73}" type="datetimeFigureOut">
              <a:rPr lang="fr-FR" smtClean="0"/>
              <a:t>14/08/2016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A6F62-5833-47AC-A746-A7AACC69C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9485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88DEAF-C9FC-4D6E-A79E-DC37E6ED3B73}" type="datetimeFigureOut">
              <a:rPr lang="fr-FR" smtClean="0"/>
              <a:t>14/08/2016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7A6F62-5833-47AC-A746-A7AACC69C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6340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microsoft.com/office/2007/relationships/hdphoto" Target="../media/hdphoto10.wdp"/><Relationship Id="rId18" Type="http://schemas.openxmlformats.org/officeDocument/2006/relationships/image" Target="../media/image14.png"/><Relationship Id="rId3" Type="http://schemas.openxmlformats.org/officeDocument/2006/relationships/image" Target="../media/image39.jpeg"/><Relationship Id="rId7" Type="http://schemas.openxmlformats.org/officeDocument/2006/relationships/image" Target="../media/image8.png"/><Relationship Id="rId12" Type="http://schemas.openxmlformats.org/officeDocument/2006/relationships/image" Target="../media/image11.png"/><Relationship Id="rId17" Type="http://schemas.microsoft.com/office/2007/relationships/hdphoto" Target="../media/hdphoto12.wdp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png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microsoft.com/office/2007/relationships/hdphoto" Target="../media/hdphoto3.wdp"/><Relationship Id="rId5" Type="http://schemas.openxmlformats.org/officeDocument/2006/relationships/image" Target="../media/image5.png"/><Relationship Id="rId15" Type="http://schemas.microsoft.com/office/2007/relationships/hdphoto" Target="../media/hdphoto11.wdp"/><Relationship Id="rId10" Type="http://schemas.openxmlformats.org/officeDocument/2006/relationships/image" Target="../media/image4.png"/><Relationship Id="rId19" Type="http://schemas.microsoft.com/office/2007/relationships/hdphoto" Target="../media/hdphoto13.wdp"/><Relationship Id="rId4" Type="http://schemas.microsoft.com/office/2007/relationships/hdphoto" Target="../media/hdphoto37.wdp"/><Relationship Id="rId9" Type="http://schemas.openxmlformats.org/officeDocument/2006/relationships/image" Target="../media/image49.png"/><Relationship Id="rId1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12.png"/><Relationship Id="rId18" Type="http://schemas.microsoft.com/office/2007/relationships/hdphoto" Target="../media/hdphoto13.wdp"/><Relationship Id="rId3" Type="http://schemas.microsoft.com/office/2007/relationships/hdphoto" Target="../media/hdphoto37.wdp"/><Relationship Id="rId7" Type="http://schemas.microsoft.com/office/2007/relationships/hdphoto" Target="../media/hdphoto7.wdp"/><Relationship Id="rId12" Type="http://schemas.microsoft.com/office/2007/relationships/hdphoto" Target="../media/hdphoto10.wdp"/><Relationship Id="rId17" Type="http://schemas.openxmlformats.org/officeDocument/2006/relationships/image" Target="../media/image14.png"/><Relationship Id="rId2" Type="http://schemas.openxmlformats.org/officeDocument/2006/relationships/image" Target="../media/image39.jpeg"/><Relationship Id="rId16" Type="http://schemas.microsoft.com/office/2007/relationships/hdphoto" Target="../media/hdphoto12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1.png"/><Relationship Id="rId5" Type="http://schemas.microsoft.com/office/2007/relationships/hdphoto" Target="../media/hdphoto4.wdp"/><Relationship Id="rId15" Type="http://schemas.openxmlformats.org/officeDocument/2006/relationships/image" Target="../media/image13.png"/><Relationship Id="rId10" Type="http://schemas.microsoft.com/office/2007/relationships/hdphoto" Target="../media/hdphoto3.wdp"/><Relationship Id="rId19" Type="http://schemas.openxmlformats.org/officeDocument/2006/relationships/image" Target="../media/image50.png"/><Relationship Id="rId4" Type="http://schemas.openxmlformats.org/officeDocument/2006/relationships/image" Target="../media/image5.png"/><Relationship Id="rId9" Type="http://schemas.openxmlformats.org/officeDocument/2006/relationships/image" Target="../media/image4.png"/><Relationship Id="rId14" Type="http://schemas.microsoft.com/office/2007/relationships/hdphoto" Target="../media/hdphoto11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11.wdp"/><Relationship Id="rId18" Type="http://schemas.openxmlformats.org/officeDocument/2006/relationships/image" Target="../media/image49.png"/><Relationship Id="rId3" Type="http://schemas.microsoft.com/office/2007/relationships/hdphoto" Target="../media/hdphoto37.wdp"/><Relationship Id="rId7" Type="http://schemas.microsoft.com/office/2007/relationships/hdphoto" Target="../media/hdphoto7.wdp"/><Relationship Id="rId12" Type="http://schemas.openxmlformats.org/officeDocument/2006/relationships/image" Target="../media/image12.png"/><Relationship Id="rId17" Type="http://schemas.microsoft.com/office/2007/relationships/hdphoto" Target="../media/hdphoto13.wdp"/><Relationship Id="rId2" Type="http://schemas.openxmlformats.org/officeDocument/2006/relationships/image" Target="../media/image39.jpe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microsoft.com/office/2007/relationships/hdphoto" Target="../media/hdphoto10.wdp"/><Relationship Id="rId5" Type="http://schemas.microsoft.com/office/2007/relationships/hdphoto" Target="../media/hdphoto4.wdp"/><Relationship Id="rId15" Type="http://schemas.microsoft.com/office/2007/relationships/hdphoto" Target="../media/hdphoto12.wdp"/><Relationship Id="rId10" Type="http://schemas.openxmlformats.org/officeDocument/2006/relationships/image" Target="../media/image11.png"/><Relationship Id="rId19" Type="http://schemas.openxmlformats.org/officeDocument/2006/relationships/image" Target="../media/image50.png"/><Relationship Id="rId4" Type="http://schemas.openxmlformats.org/officeDocument/2006/relationships/image" Target="../media/image5.png"/><Relationship Id="rId9" Type="http://schemas.microsoft.com/office/2007/relationships/hdphoto" Target="../media/hdphoto3.wdp"/><Relationship Id="rId1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11.wdp"/><Relationship Id="rId18" Type="http://schemas.openxmlformats.org/officeDocument/2006/relationships/image" Target="../media/image49.png"/><Relationship Id="rId3" Type="http://schemas.microsoft.com/office/2007/relationships/hdphoto" Target="../media/hdphoto37.wdp"/><Relationship Id="rId21" Type="http://schemas.microsoft.com/office/2007/relationships/hdphoto" Target="../media/hdphoto8.wdp"/><Relationship Id="rId7" Type="http://schemas.microsoft.com/office/2007/relationships/hdphoto" Target="../media/hdphoto7.wdp"/><Relationship Id="rId12" Type="http://schemas.openxmlformats.org/officeDocument/2006/relationships/image" Target="../media/image12.png"/><Relationship Id="rId17" Type="http://schemas.microsoft.com/office/2007/relationships/hdphoto" Target="../media/hdphoto13.wdp"/><Relationship Id="rId2" Type="http://schemas.openxmlformats.org/officeDocument/2006/relationships/image" Target="../media/image39.jpeg"/><Relationship Id="rId16" Type="http://schemas.openxmlformats.org/officeDocument/2006/relationships/image" Target="../media/image14.png"/><Relationship Id="rId20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microsoft.com/office/2007/relationships/hdphoto" Target="../media/hdphoto10.wdp"/><Relationship Id="rId5" Type="http://schemas.microsoft.com/office/2007/relationships/hdphoto" Target="../media/hdphoto4.wdp"/><Relationship Id="rId15" Type="http://schemas.microsoft.com/office/2007/relationships/hdphoto" Target="../media/hdphoto12.wdp"/><Relationship Id="rId10" Type="http://schemas.openxmlformats.org/officeDocument/2006/relationships/image" Target="../media/image11.png"/><Relationship Id="rId19" Type="http://schemas.openxmlformats.org/officeDocument/2006/relationships/image" Target="../media/image50.png"/><Relationship Id="rId4" Type="http://schemas.openxmlformats.org/officeDocument/2006/relationships/image" Target="../media/image5.png"/><Relationship Id="rId9" Type="http://schemas.microsoft.com/office/2007/relationships/hdphoto" Target="../media/hdphoto3.wdp"/><Relationship Id="rId14" Type="http://schemas.openxmlformats.org/officeDocument/2006/relationships/image" Target="../media/image13.png"/><Relationship Id="rId22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11.wdp"/><Relationship Id="rId18" Type="http://schemas.openxmlformats.org/officeDocument/2006/relationships/hyperlink" Target="etk40001-30500.webm" TargetMode="External"/><Relationship Id="rId3" Type="http://schemas.microsoft.com/office/2007/relationships/hdphoto" Target="../media/hdphoto37.wdp"/><Relationship Id="rId7" Type="http://schemas.microsoft.com/office/2007/relationships/hdphoto" Target="../media/hdphoto7.wdp"/><Relationship Id="rId12" Type="http://schemas.openxmlformats.org/officeDocument/2006/relationships/image" Target="../media/image12.png"/><Relationship Id="rId17" Type="http://schemas.microsoft.com/office/2007/relationships/hdphoto" Target="../media/hdphoto13.wdp"/><Relationship Id="rId2" Type="http://schemas.openxmlformats.org/officeDocument/2006/relationships/image" Target="../media/image39.jpeg"/><Relationship Id="rId16" Type="http://schemas.openxmlformats.org/officeDocument/2006/relationships/image" Target="../media/image14.png"/><Relationship Id="rId20" Type="http://schemas.microsoft.com/office/2007/relationships/hdphoto" Target="../media/hdphoto42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microsoft.com/office/2007/relationships/hdphoto" Target="../media/hdphoto10.wdp"/><Relationship Id="rId5" Type="http://schemas.microsoft.com/office/2007/relationships/hdphoto" Target="../media/hdphoto4.wdp"/><Relationship Id="rId15" Type="http://schemas.microsoft.com/office/2007/relationships/hdphoto" Target="../media/hdphoto12.wdp"/><Relationship Id="rId10" Type="http://schemas.openxmlformats.org/officeDocument/2006/relationships/image" Target="../media/image11.png"/><Relationship Id="rId19" Type="http://schemas.openxmlformats.org/officeDocument/2006/relationships/image" Target="../media/image51.png"/><Relationship Id="rId4" Type="http://schemas.openxmlformats.org/officeDocument/2006/relationships/image" Target="../media/image5.png"/><Relationship Id="rId9" Type="http://schemas.microsoft.com/office/2007/relationships/hdphoto" Target="../media/hdphoto3.wdp"/><Relationship Id="rId1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16.wdp"/><Relationship Id="rId3" Type="http://schemas.microsoft.com/office/2007/relationships/hdphoto" Target="../media/hdphoto37.wdp"/><Relationship Id="rId7" Type="http://schemas.microsoft.com/office/2007/relationships/hdphoto" Target="../media/hdphoto7.wdp"/><Relationship Id="rId12" Type="http://schemas.openxmlformats.org/officeDocument/2006/relationships/image" Target="../media/image18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microsoft.com/office/2007/relationships/hdphoto" Target="../media/hdphoto15.wdp"/><Relationship Id="rId5" Type="http://schemas.microsoft.com/office/2007/relationships/hdphoto" Target="../media/hdphoto4.wdp"/><Relationship Id="rId10" Type="http://schemas.openxmlformats.org/officeDocument/2006/relationships/image" Target="../media/image17.png"/><Relationship Id="rId4" Type="http://schemas.openxmlformats.org/officeDocument/2006/relationships/image" Target="../media/image5.png"/><Relationship Id="rId9" Type="http://schemas.microsoft.com/office/2007/relationships/hdphoto" Target="../media/hdphoto3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23.wdp"/><Relationship Id="rId3" Type="http://schemas.microsoft.com/office/2007/relationships/hdphoto" Target="../media/hdphoto37.wdp"/><Relationship Id="rId7" Type="http://schemas.microsoft.com/office/2007/relationships/hdphoto" Target="../media/hdphoto7.wdp"/><Relationship Id="rId12" Type="http://schemas.openxmlformats.org/officeDocument/2006/relationships/image" Target="../media/image25.png"/><Relationship Id="rId17" Type="http://schemas.openxmlformats.org/officeDocument/2006/relationships/image" Target="../media/image54.png"/><Relationship Id="rId2" Type="http://schemas.openxmlformats.org/officeDocument/2006/relationships/image" Target="../media/image39.jpeg"/><Relationship Id="rId16" Type="http://schemas.microsoft.com/office/2007/relationships/hdphoto" Target="../media/hdphoto42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53.png"/><Relationship Id="rId5" Type="http://schemas.microsoft.com/office/2007/relationships/hdphoto" Target="../media/hdphoto4.wdp"/><Relationship Id="rId15" Type="http://schemas.openxmlformats.org/officeDocument/2006/relationships/image" Target="../media/image51.png"/><Relationship Id="rId10" Type="http://schemas.openxmlformats.org/officeDocument/2006/relationships/image" Target="../media/image52.png"/><Relationship Id="rId4" Type="http://schemas.openxmlformats.org/officeDocument/2006/relationships/image" Target="../media/image5.png"/><Relationship Id="rId9" Type="http://schemas.microsoft.com/office/2007/relationships/hdphoto" Target="../media/hdphoto3.wdp"/><Relationship Id="rId14" Type="http://schemas.openxmlformats.org/officeDocument/2006/relationships/hyperlink" Target="tc%20mob10001-57000.webm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microsoft.com/office/2007/relationships/hdphoto" Target="../media/hdphoto43.wdp"/><Relationship Id="rId18" Type="http://schemas.openxmlformats.org/officeDocument/2006/relationships/image" Target="../media/image33.png"/><Relationship Id="rId3" Type="http://schemas.microsoft.com/office/2007/relationships/hdphoto" Target="../media/hdphoto37.wdp"/><Relationship Id="rId21" Type="http://schemas.microsoft.com/office/2007/relationships/hdphoto" Target="../media/hdphoto46.wdp"/><Relationship Id="rId7" Type="http://schemas.microsoft.com/office/2007/relationships/hdphoto" Target="../media/hdphoto4.wdp"/><Relationship Id="rId12" Type="http://schemas.openxmlformats.org/officeDocument/2006/relationships/image" Target="../media/image59.png"/><Relationship Id="rId17" Type="http://schemas.microsoft.com/office/2007/relationships/hdphoto" Target="../media/hdphoto45.wdp"/><Relationship Id="rId2" Type="http://schemas.openxmlformats.org/officeDocument/2006/relationships/image" Target="../media/image55.jpeg"/><Relationship Id="rId16" Type="http://schemas.openxmlformats.org/officeDocument/2006/relationships/image" Target="../media/image61.png"/><Relationship Id="rId20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microsoft.com/office/2007/relationships/hdphoto" Target="../media/hdphoto27.wdp"/><Relationship Id="rId5" Type="http://schemas.microsoft.com/office/2007/relationships/hdphoto" Target="../media/hdphoto3.wdp"/><Relationship Id="rId15" Type="http://schemas.microsoft.com/office/2007/relationships/hdphoto" Target="../media/hdphoto44.wdp"/><Relationship Id="rId10" Type="http://schemas.openxmlformats.org/officeDocument/2006/relationships/image" Target="../media/image58.png"/><Relationship Id="rId19" Type="http://schemas.microsoft.com/office/2007/relationships/hdphoto" Target="../media/hdphoto31.wdp"/><Relationship Id="rId4" Type="http://schemas.openxmlformats.org/officeDocument/2006/relationships/image" Target="../media/image4.png"/><Relationship Id="rId9" Type="http://schemas.microsoft.com/office/2007/relationships/hdphoto" Target="../media/hdphoto7.wdp"/><Relationship Id="rId1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.png"/><Relationship Id="rId18" Type="http://schemas.microsoft.com/office/2007/relationships/hdphoto" Target="../media/hdphoto8.wdp"/><Relationship Id="rId26" Type="http://schemas.microsoft.com/office/2007/relationships/hdphoto" Target="../media/hdphoto12.wdp"/><Relationship Id="rId3" Type="http://schemas.openxmlformats.org/officeDocument/2006/relationships/image" Target="../media/image2.png"/><Relationship Id="rId21" Type="http://schemas.openxmlformats.org/officeDocument/2006/relationships/image" Target="../media/image11.png"/><Relationship Id="rId34" Type="http://schemas.openxmlformats.org/officeDocument/2006/relationships/image" Target="../media/image18.png"/><Relationship Id="rId7" Type="http://schemas.openxmlformats.org/officeDocument/2006/relationships/image" Target="../media/image4.png"/><Relationship Id="rId12" Type="http://schemas.microsoft.com/office/2007/relationships/hdphoto" Target="../media/hdphoto5.wdp"/><Relationship Id="rId17" Type="http://schemas.openxmlformats.org/officeDocument/2006/relationships/image" Target="../media/image9.png"/><Relationship Id="rId25" Type="http://schemas.openxmlformats.org/officeDocument/2006/relationships/image" Target="../media/image13.png"/><Relationship Id="rId33" Type="http://schemas.microsoft.com/office/2007/relationships/hdphoto" Target="../media/hdphoto15.wdp"/><Relationship Id="rId2" Type="http://schemas.openxmlformats.org/officeDocument/2006/relationships/image" Target="../media/image1.jpg"/><Relationship Id="rId16" Type="http://schemas.microsoft.com/office/2007/relationships/hdphoto" Target="../media/hdphoto7.wdp"/><Relationship Id="rId20" Type="http://schemas.microsoft.com/office/2007/relationships/hdphoto" Target="../media/hdphoto9.wdp"/><Relationship Id="rId29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6.png"/><Relationship Id="rId24" Type="http://schemas.microsoft.com/office/2007/relationships/hdphoto" Target="../media/hdphoto11.wdp"/><Relationship Id="rId32" Type="http://schemas.openxmlformats.org/officeDocument/2006/relationships/image" Target="../media/image17.png"/><Relationship Id="rId5" Type="http://schemas.openxmlformats.org/officeDocument/2006/relationships/image" Target="../media/image3.png"/><Relationship Id="rId15" Type="http://schemas.openxmlformats.org/officeDocument/2006/relationships/image" Target="../media/image8.png"/><Relationship Id="rId23" Type="http://schemas.openxmlformats.org/officeDocument/2006/relationships/image" Target="../media/image12.png"/><Relationship Id="rId28" Type="http://schemas.microsoft.com/office/2007/relationships/hdphoto" Target="../media/hdphoto13.wdp"/><Relationship Id="rId10" Type="http://schemas.microsoft.com/office/2007/relationships/hdphoto" Target="../media/hdphoto4.wdp"/><Relationship Id="rId19" Type="http://schemas.openxmlformats.org/officeDocument/2006/relationships/image" Target="../media/image10.png"/><Relationship Id="rId31" Type="http://schemas.openxmlformats.org/officeDocument/2006/relationships/image" Target="../media/image16.png"/><Relationship Id="rId4" Type="http://schemas.microsoft.com/office/2007/relationships/hdphoto" Target="../media/hdphoto1.wdp"/><Relationship Id="rId9" Type="http://schemas.openxmlformats.org/officeDocument/2006/relationships/image" Target="../media/image5.png"/><Relationship Id="rId14" Type="http://schemas.microsoft.com/office/2007/relationships/hdphoto" Target="../media/hdphoto6.wdp"/><Relationship Id="rId22" Type="http://schemas.microsoft.com/office/2007/relationships/hdphoto" Target="../media/hdphoto10.wdp"/><Relationship Id="rId27" Type="http://schemas.openxmlformats.org/officeDocument/2006/relationships/image" Target="../media/image14.png"/><Relationship Id="rId30" Type="http://schemas.microsoft.com/office/2007/relationships/hdphoto" Target="../media/hdphoto14.wdp"/><Relationship Id="rId35" Type="http://schemas.microsoft.com/office/2007/relationships/hdphoto" Target="../media/hdphoto16.wdp"/><Relationship Id="rId8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microsoft.com/office/2007/relationships/hdphoto" Target="../media/hdphoto19.wdp"/><Relationship Id="rId18" Type="http://schemas.openxmlformats.org/officeDocument/2006/relationships/image" Target="../media/image24.png"/><Relationship Id="rId3" Type="http://schemas.microsoft.com/office/2007/relationships/hdphoto" Target="../media/hdphoto3.wdp"/><Relationship Id="rId21" Type="http://schemas.microsoft.com/office/2007/relationships/hdphoto" Target="../media/hdphoto23.wdp"/><Relationship Id="rId7" Type="http://schemas.microsoft.com/office/2007/relationships/hdphoto" Target="../media/hdphoto7.wdp"/><Relationship Id="rId12" Type="http://schemas.openxmlformats.org/officeDocument/2006/relationships/image" Target="../media/image21.png"/><Relationship Id="rId17" Type="http://schemas.microsoft.com/office/2007/relationships/hdphoto" Target="../media/hdphoto21.wdp"/><Relationship Id="rId25" Type="http://schemas.microsoft.com/office/2007/relationships/hdphoto" Target="../media/hdphoto25.wdp"/><Relationship Id="rId2" Type="http://schemas.openxmlformats.org/officeDocument/2006/relationships/image" Target="../media/image4.png"/><Relationship Id="rId16" Type="http://schemas.openxmlformats.org/officeDocument/2006/relationships/image" Target="../media/image23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microsoft.com/office/2007/relationships/hdphoto" Target="../media/hdphoto18.wdp"/><Relationship Id="rId24" Type="http://schemas.openxmlformats.org/officeDocument/2006/relationships/image" Target="../media/image27.png"/><Relationship Id="rId5" Type="http://schemas.microsoft.com/office/2007/relationships/hdphoto" Target="../media/hdphoto4.wdp"/><Relationship Id="rId15" Type="http://schemas.microsoft.com/office/2007/relationships/hdphoto" Target="../media/hdphoto20.wdp"/><Relationship Id="rId23" Type="http://schemas.microsoft.com/office/2007/relationships/hdphoto" Target="../media/hdphoto24.wdp"/><Relationship Id="rId10" Type="http://schemas.openxmlformats.org/officeDocument/2006/relationships/image" Target="../media/image20.png"/><Relationship Id="rId19" Type="http://schemas.microsoft.com/office/2007/relationships/hdphoto" Target="../media/hdphoto22.wdp"/><Relationship Id="rId4" Type="http://schemas.openxmlformats.org/officeDocument/2006/relationships/image" Target="../media/image5.png"/><Relationship Id="rId9" Type="http://schemas.microsoft.com/office/2007/relationships/hdphoto" Target="../media/hdphoto17.wdp"/><Relationship Id="rId14" Type="http://schemas.openxmlformats.org/officeDocument/2006/relationships/image" Target="../media/image22.png"/><Relationship Id="rId22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microsoft.com/office/2007/relationships/hdphoto" Target="../media/hdphoto31.wdp"/><Relationship Id="rId18" Type="http://schemas.openxmlformats.org/officeDocument/2006/relationships/image" Target="../media/image36.png"/><Relationship Id="rId26" Type="http://schemas.openxmlformats.org/officeDocument/2006/relationships/image" Target="../media/image38.png"/><Relationship Id="rId3" Type="http://schemas.microsoft.com/office/2007/relationships/hdphoto" Target="../media/hdphoto26.wdp"/><Relationship Id="rId21" Type="http://schemas.microsoft.com/office/2007/relationships/hdphoto" Target="../media/hdphoto4.wdp"/><Relationship Id="rId7" Type="http://schemas.microsoft.com/office/2007/relationships/hdphoto" Target="../media/hdphoto28.wdp"/><Relationship Id="rId12" Type="http://schemas.openxmlformats.org/officeDocument/2006/relationships/image" Target="../media/image33.png"/><Relationship Id="rId17" Type="http://schemas.microsoft.com/office/2007/relationships/hdphoto" Target="../media/hdphoto33.wdp"/><Relationship Id="rId25" Type="http://schemas.microsoft.com/office/2007/relationships/hdphoto" Target="../media/hdphoto35.wdp"/><Relationship Id="rId2" Type="http://schemas.openxmlformats.org/officeDocument/2006/relationships/image" Target="../media/image28.png"/><Relationship Id="rId16" Type="http://schemas.openxmlformats.org/officeDocument/2006/relationships/image" Target="../media/image35.png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microsoft.com/office/2007/relationships/hdphoto" Target="../media/hdphoto30.wdp"/><Relationship Id="rId24" Type="http://schemas.openxmlformats.org/officeDocument/2006/relationships/image" Target="../media/image37.png"/><Relationship Id="rId5" Type="http://schemas.microsoft.com/office/2007/relationships/hdphoto" Target="../media/hdphoto27.wdp"/><Relationship Id="rId15" Type="http://schemas.microsoft.com/office/2007/relationships/hdphoto" Target="../media/hdphoto32.wdp"/><Relationship Id="rId23" Type="http://schemas.microsoft.com/office/2007/relationships/hdphoto" Target="../media/hdphoto7.wdp"/><Relationship Id="rId10" Type="http://schemas.openxmlformats.org/officeDocument/2006/relationships/image" Target="../media/image32.png"/><Relationship Id="rId19" Type="http://schemas.microsoft.com/office/2007/relationships/hdphoto" Target="../media/hdphoto34.wdp"/><Relationship Id="rId4" Type="http://schemas.openxmlformats.org/officeDocument/2006/relationships/image" Target="../media/image29.png"/><Relationship Id="rId9" Type="http://schemas.microsoft.com/office/2007/relationships/hdphoto" Target="../media/hdphoto29.wdp"/><Relationship Id="rId14" Type="http://schemas.openxmlformats.org/officeDocument/2006/relationships/image" Target="../media/image34.png"/><Relationship Id="rId22" Type="http://schemas.openxmlformats.org/officeDocument/2006/relationships/image" Target="../media/image8.png"/><Relationship Id="rId27" Type="http://schemas.microsoft.com/office/2007/relationships/hdphoto" Target="../media/hdphoto36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microsoft.com/office/2007/relationships/hdphoto" Target="../media/hdphoto37.wdp"/><Relationship Id="rId7" Type="http://schemas.microsoft.com/office/2007/relationships/hdphoto" Target="../media/hdphoto7.wdp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4.wdp"/><Relationship Id="rId10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microsoft.com/office/2007/relationships/hdphoto" Target="../media/hdphoto39.wdp"/><Relationship Id="rId18" Type="http://schemas.openxmlformats.org/officeDocument/2006/relationships/image" Target="../media/image9.png"/><Relationship Id="rId3" Type="http://schemas.microsoft.com/office/2007/relationships/hdphoto" Target="../media/hdphoto37.wdp"/><Relationship Id="rId7" Type="http://schemas.microsoft.com/office/2007/relationships/hdphoto" Target="../media/hdphoto7.wdp"/><Relationship Id="rId12" Type="http://schemas.openxmlformats.org/officeDocument/2006/relationships/image" Target="../media/image44.png"/><Relationship Id="rId17" Type="http://schemas.microsoft.com/office/2007/relationships/hdphoto" Target="../media/hdphoto41.wdp"/><Relationship Id="rId2" Type="http://schemas.openxmlformats.org/officeDocument/2006/relationships/image" Target="../media/image39.jpeg"/><Relationship Id="rId16" Type="http://schemas.openxmlformats.org/officeDocument/2006/relationships/image" Target="../media/image46.png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microsoft.com/office/2007/relationships/hdphoto" Target="../media/hdphoto38.wdp"/><Relationship Id="rId5" Type="http://schemas.microsoft.com/office/2007/relationships/hdphoto" Target="../media/hdphoto4.wdp"/><Relationship Id="rId15" Type="http://schemas.microsoft.com/office/2007/relationships/hdphoto" Target="../media/hdphoto40.wdp"/><Relationship Id="rId10" Type="http://schemas.openxmlformats.org/officeDocument/2006/relationships/image" Target="../media/image43.png"/><Relationship Id="rId19" Type="http://schemas.microsoft.com/office/2007/relationships/hdphoto" Target="../media/hdphoto8.wdp"/><Relationship Id="rId4" Type="http://schemas.openxmlformats.org/officeDocument/2006/relationships/image" Target="../media/image5.png"/><Relationship Id="rId9" Type="http://schemas.microsoft.com/office/2007/relationships/hdphoto" Target="../media/hdphoto3.wdp"/><Relationship Id="rId14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hdphoto" Target="../media/hdphoto11.wdp"/><Relationship Id="rId18" Type="http://schemas.openxmlformats.org/officeDocument/2006/relationships/image" Target="../media/image47.jpeg"/><Relationship Id="rId3" Type="http://schemas.microsoft.com/office/2007/relationships/hdphoto" Target="../media/hdphoto3.wdp"/><Relationship Id="rId7" Type="http://schemas.microsoft.com/office/2007/relationships/hdphoto" Target="../media/hdphoto4.wdp"/><Relationship Id="rId12" Type="http://schemas.openxmlformats.org/officeDocument/2006/relationships/image" Target="../media/image12.png"/><Relationship Id="rId17" Type="http://schemas.microsoft.com/office/2007/relationships/hdphoto" Target="../media/hdphoto13.wdp"/><Relationship Id="rId2" Type="http://schemas.openxmlformats.org/officeDocument/2006/relationships/image" Target="../media/image4.pn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microsoft.com/office/2007/relationships/hdphoto" Target="../media/hdphoto10.wdp"/><Relationship Id="rId5" Type="http://schemas.microsoft.com/office/2007/relationships/hdphoto" Target="../media/hdphoto37.wdp"/><Relationship Id="rId15" Type="http://schemas.microsoft.com/office/2007/relationships/hdphoto" Target="../media/hdphoto12.wdp"/><Relationship Id="rId10" Type="http://schemas.openxmlformats.org/officeDocument/2006/relationships/image" Target="../media/image11.png"/><Relationship Id="rId19" Type="http://schemas.openxmlformats.org/officeDocument/2006/relationships/image" Target="../media/image48.jpeg"/><Relationship Id="rId4" Type="http://schemas.openxmlformats.org/officeDocument/2006/relationships/image" Target="../media/image39.jpeg"/><Relationship Id="rId9" Type="http://schemas.microsoft.com/office/2007/relationships/hdphoto" Target="../media/hdphoto7.wdp"/><Relationship Id="rId1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11.wdp"/><Relationship Id="rId3" Type="http://schemas.microsoft.com/office/2007/relationships/hdphoto" Target="../media/hdphoto37.wdp"/><Relationship Id="rId7" Type="http://schemas.microsoft.com/office/2007/relationships/hdphoto" Target="../media/hdphoto7.wdp"/><Relationship Id="rId12" Type="http://schemas.openxmlformats.org/officeDocument/2006/relationships/image" Target="../media/image12.png"/><Relationship Id="rId17" Type="http://schemas.microsoft.com/office/2007/relationships/hdphoto" Target="../media/hdphoto13.wdp"/><Relationship Id="rId2" Type="http://schemas.openxmlformats.org/officeDocument/2006/relationships/image" Target="../media/image39.jpe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microsoft.com/office/2007/relationships/hdphoto" Target="../media/hdphoto10.wdp"/><Relationship Id="rId5" Type="http://schemas.microsoft.com/office/2007/relationships/hdphoto" Target="../media/hdphoto4.wdp"/><Relationship Id="rId15" Type="http://schemas.microsoft.com/office/2007/relationships/hdphoto" Target="../media/hdphoto12.wdp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microsoft.com/office/2007/relationships/hdphoto" Target="../media/hdphoto3.wdp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/>
        </p:nvSpPr>
        <p:spPr>
          <a:xfrm>
            <a:off x="611560" y="-315416"/>
            <a:ext cx="7772400" cy="1470025"/>
          </a:xfrm>
          <a:prstGeom prst="rect">
            <a:avLst/>
          </a:prstGeom>
          <a:gradFill>
            <a:gsLst>
              <a:gs pos="51000">
                <a:schemeClr val="accent6">
                  <a:lumMod val="50000"/>
                  <a:alpha val="43000"/>
                </a:schemeClr>
              </a:gs>
              <a:gs pos="2000">
                <a:schemeClr val="accent6">
                  <a:lumMod val="20000"/>
                  <a:lumOff val="80000"/>
                  <a:alpha val="11000"/>
                </a:schemeClr>
              </a:gs>
              <a:gs pos="100000">
                <a:schemeClr val="accent6">
                  <a:lumMod val="20000"/>
                  <a:lumOff val="80000"/>
                  <a:alpha val="12000"/>
                </a:schemeClr>
              </a:gs>
            </a:gsLst>
            <a:lin ang="5400000" scaled="0"/>
          </a:gradFill>
          <a:effectLst>
            <a:softEdge rad="279400"/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Mobile Home Connecté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Sous-titre 2"/>
          <p:cNvSpPr txBox="1">
            <a:spLocks/>
          </p:cNvSpPr>
          <p:nvPr/>
        </p:nvSpPr>
        <p:spPr>
          <a:xfrm>
            <a:off x="-122048" y="4221088"/>
            <a:ext cx="9238068" cy="1752600"/>
          </a:xfrm>
          <a:prstGeom prst="rect">
            <a:avLst/>
          </a:prstGeom>
          <a:gradFill>
            <a:gsLst>
              <a:gs pos="51000">
                <a:schemeClr val="accent6">
                  <a:lumMod val="50000"/>
                  <a:alpha val="43000"/>
                </a:schemeClr>
              </a:gs>
              <a:gs pos="2000">
                <a:schemeClr val="accent6">
                  <a:lumMod val="20000"/>
                  <a:lumOff val="80000"/>
                  <a:alpha val="11000"/>
                </a:schemeClr>
              </a:gs>
              <a:gs pos="100000">
                <a:schemeClr val="accent6">
                  <a:lumMod val="20000"/>
                  <a:lumOff val="80000"/>
                  <a:alpha val="12000"/>
                </a:schemeClr>
              </a:gs>
            </a:gsLst>
          </a:gradFill>
          <a:effectLst>
            <a:softEdge rad="393700"/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Surveiller, piloter son mobile home, son habitat, </a:t>
            </a:r>
            <a:b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 mail et SMS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370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0" y="25259"/>
            <a:ext cx="9144000" cy="6788117"/>
            <a:chOff x="0" y="34941"/>
            <a:chExt cx="9144000" cy="6788117"/>
          </a:xfrm>
        </p:grpSpPr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Texturizer/>
                      </a14:imgEffect>
                      <a14:imgEffect>
                        <a14:colorTemperature colorTemp="3814"/>
                      </a14:imgEffect>
                      <a14:imgEffect>
                        <a14:saturation sat="0"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4941"/>
              <a:ext cx="9144000" cy="6788117"/>
            </a:xfrm>
            <a:prstGeom prst="rect">
              <a:avLst/>
            </a:prstGeom>
            <a:effectLst>
              <a:glow rad="127000">
                <a:schemeClr val="accent1">
                  <a:alpha val="71000"/>
                </a:schemeClr>
              </a:glow>
            </a:effectLst>
          </p:spPr>
        </p:pic>
        <p:pic>
          <p:nvPicPr>
            <p:cNvPr id="10" name="Image 9"/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935" b="64216" l="25182" r="90000">
                          <a14:backgroundMark x1="28864" y1="54120" x2="38955" y2="61955"/>
                          <a14:backgroundMark x1="63227" y1="42973" x2="65045" y2="5920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63" t="16264" r="35758" b="38518"/>
            <a:stretch/>
          </p:blipFill>
          <p:spPr>
            <a:xfrm rot="311621">
              <a:off x="3352364" y="456369"/>
              <a:ext cx="836909" cy="539182"/>
            </a:xfrm>
            <a:prstGeom prst="rect">
              <a:avLst/>
            </a:prstGeom>
          </p:spPr>
        </p:pic>
        <p:pic>
          <p:nvPicPr>
            <p:cNvPr id="11" name="Image 10"/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2456" b="75929" l="31182" r="685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12" t="16570" r="30569" b="24098"/>
            <a:stretch/>
          </p:blipFill>
          <p:spPr>
            <a:xfrm rot="334778">
              <a:off x="5063570" y="450142"/>
              <a:ext cx="965963" cy="625619"/>
            </a:xfrm>
            <a:prstGeom prst="rect">
              <a:avLst/>
            </a:prstGeom>
          </p:spPr>
        </p:pic>
      </p:grpSp>
      <p:grpSp>
        <p:nvGrpSpPr>
          <p:cNvPr id="59" name="Groupe 58"/>
          <p:cNvGrpSpPr/>
          <p:nvPr/>
        </p:nvGrpSpPr>
        <p:grpSpPr>
          <a:xfrm>
            <a:off x="7236296" y="3861048"/>
            <a:ext cx="1796299" cy="2850513"/>
            <a:chOff x="7236296" y="3835012"/>
            <a:chExt cx="1796299" cy="2850513"/>
          </a:xfrm>
        </p:grpSpPr>
        <p:pic>
          <p:nvPicPr>
            <p:cNvPr id="60" name="Picture 2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70" t="22486" r="64322" b="19062"/>
            <a:stretch/>
          </p:blipFill>
          <p:spPr bwMode="auto">
            <a:xfrm>
              <a:off x="7236296" y="3835012"/>
              <a:ext cx="1796299" cy="2850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" name="Picture 2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43" t="45565" r="70409" b="46714"/>
            <a:stretch/>
          </p:blipFill>
          <p:spPr bwMode="auto">
            <a:xfrm rot="4940143">
              <a:off x="8094067" y="4945755"/>
              <a:ext cx="394447" cy="376517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8" name="Flèche gauche 57"/>
          <p:cNvSpPr/>
          <p:nvPr/>
        </p:nvSpPr>
        <p:spPr>
          <a:xfrm flipH="1">
            <a:off x="4053877" y="4725144"/>
            <a:ext cx="3110411" cy="1994463"/>
          </a:xfrm>
          <a:prstGeom prst="leftArrow">
            <a:avLst>
              <a:gd name="adj1" fmla="val 75238"/>
              <a:gd name="adj2" fmla="val 33884"/>
            </a:avLst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 départ les voyants rouges clignotent avec 1 seconde allumés sur 5 secondes de cycle</a:t>
            </a: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14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8125" b="89453" l="16764" r="372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339" t="24618" r="60051" b="10545"/>
          <a:stretch/>
        </p:blipFill>
        <p:spPr bwMode="auto">
          <a:xfrm rot="5845387">
            <a:off x="5119696" y="2408632"/>
            <a:ext cx="121999" cy="17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35" b="64216" l="25182" r="90000">
                        <a14:backgroundMark x1="28864" y1="54120" x2="38955" y2="61955"/>
                        <a14:backgroundMark x1="63227" y1="42973" x2="65045" y2="592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63" t="16264" r="35758" b="38518"/>
          <a:stretch/>
        </p:blipFill>
        <p:spPr>
          <a:xfrm rot="311621">
            <a:off x="3352364" y="456369"/>
            <a:ext cx="836909" cy="53918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456" b="75929" l="31182" r="6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12" t="16570" r="30569" b="24098"/>
          <a:stretch/>
        </p:blipFill>
        <p:spPr>
          <a:xfrm rot="334778">
            <a:off x="5063570" y="450142"/>
            <a:ext cx="965963" cy="62561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498178"/>
          </a:xfrm>
          <a:gradFill>
            <a:gsLst>
              <a:gs pos="51000">
                <a:schemeClr val="bg2">
                  <a:lumMod val="90000"/>
                  <a:alpha val="84000"/>
                </a:schemeClr>
              </a:gs>
              <a:gs pos="0">
                <a:schemeClr val="bg2">
                  <a:alpha val="63000"/>
                </a:schemeClr>
              </a:gs>
              <a:gs pos="100000">
                <a:schemeClr val="bg2">
                  <a:alpha val="63000"/>
                </a:schemeClr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fr-FR" sz="3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Raccordement et mise en Œuvre capteurs et récepteurs </a:t>
            </a:r>
            <a:r>
              <a:rPr lang="fr-FR" sz="36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Eltako</a:t>
            </a:r>
            <a:endParaRPr lang="fr-FR" sz="3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0885" y="1840157"/>
            <a:ext cx="8393115" cy="1859986"/>
          </a:xfrm>
          <a:gradFill>
            <a:gsLst>
              <a:gs pos="51000">
                <a:schemeClr val="bg2">
                  <a:lumMod val="90000"/>
                  <a:alpha val="99000"/>
                </a:schemeClr>
              </a:gs>
              <a:gs pos="0">
                <a:schemeClr val="bg2">
                  <a:alpha val="64000"/>
                </a:schemeClr>
              </a:gs>
              <a:gs pos="100000">
                <a:schemeClr val="bg2">
                  <a:alpha val="63000"/>
                </a:schemeClr>
              </a:gs>
            </a:gsLst>
            <a:lin ang="5400000" scaled="0"/>
          </a:gra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Effacement des adresses de bus des modules FSR14:</a:t>
            </a:r>
          </a:p>
          <a:p>
            <a:pPr>
              <a:buFontTx/>
              <a:buChar char="-"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FSR14 sélecteur central sur ALL </a:t>
            </a:r>
          </a:p>
          <a:p>
            <a:pPr>
              <a:buFontTx/>
              <a:buChar char="-"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Dans les dix secondes tourner 6 fois le sélecteur du haut sur la butée de gauche pour effacer les réglages et les adresses des modules ou 3 fois pour effacer que les réglages.</a:t>
            </a:r>
          </a:p>
          <a:p>
            <a:pPr>
              <a:buFontTx/>
              <a:buChar char="-"/>
            </a:pP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12" name="Groupe 11"/>
          <p:cNvGrpSpPr/>
          <p:nvPr/>
        </p:nvGrpSpPr>
        <p:grpSpPr>
          <a:xfrm>
            <a:off x="107504" y="771475"/>
            <a:ext cx="2952327" cy="5897885"/>
            <a:chOff x="-2694169" y="-3460434"/>
            <a:chExt cx="3575201" cy="7021161"/>
          </a:xfrm>
        </p:grpSpPr>
        <p:grpSp>
          <p:nvGrpSpPr>
            <p:cNvPr id="13" name="Groupe 12"/>
            <p:cNvGrpSpPr/>
            <p:nvPr/>
          </p:nvGrpSpPr>
          <p:grpSpPr>
            <a:xfrm>
              <a:off x="-2694169" y="-3460434"/>
              <a:ext cx="2183863" cy="6994891"/>
              <a:chOff x="-6087193" y="-7372201"/>
              <a:chExt cx="7668781" cy="19149331"/>
            </a:xfrm>
          </p:grpSpPr>
          <p:grpSp>
            <p:nvGrpSpPr>
              <p:cNvPr id="16" name="Groupe 15"/>
              <p:cNvGrpSpPr/>
              <p:nvPr/>
            </p:nvGrpSpPr>
            <p:grpSpPr>
              <a:xfrm rot="5400000">
                <a:off x="-8888573" y="-4570821"/>
                <a:ext cx="10935369" cy="5332610"/>
                <a:chOff x="-11341768" y="-676704"/>
                <a:chExt cx="10935369" cy="5332610"/>
              </a:xfrm>
            </p:grpSpPr>
            <p:pic>
              <p:nvPicPr>
                <p:cNvPr id="18" name="Picture 8" descr="https://images-na.ssl-images-amazon.com/images/I/41JhzoWnDkL.jpg"/>
                <p:cNvPicPr>
                  <a:picLocks noChangeAspect="1" noChangeArrowheads="1"/>
                </p:cNvPicPr>
                <p:nvPr/>
              </p:nvPicPr>
              <p:blipFill rotWithShape="1">
                <a:blip r:embed="rId12">
                  <a:extLst>
                    <a:ext uri="{BEBA8EAE-BF5A-486C-A8C5-ECC9F3942E4B}">
                      <a14:imgProps xmlns:a14="http://schemas.microsoft.com/office/drawing/2010/main">
                        <a14:imgLayer r:embed="rId13">
                          <a14:imgEffect>
                            <a14:backgroundRemoval t="0" b="43000" l="48239" r="99648">
                              <a14:foregroundMark x1="21127" y1="33200" x2="32746" y2="38200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5000" b="55578"/>
                <a:stretch/>
              </p:blipFill>
              <p:spPr bwMode="auto">
                <a:xfrm flipH="1">
                  <a:off x="-2360462" y="-676704"/>
                  <a:ext cx="1954063" cy="460180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9" name="Picture 11"/>
                <p:cNvPicPr>
                  <a:picLocks noChangeAspect="1" noChangeArrowheads="1"/>
                </p:cNvPicPr>
                <p:nvPr/>
              </p:nvPicPr>
              <p:blipFill rotWithShape="1">
                <a:blip r:embed="rId14">
                  <a:extLst>
                    <a:ext uri="{BEBA8EAE-BF5A-486C-A8C5-ECC9F3942E4B}">
                      <a14:imgProps xmlns:a14="http://schemas.microsoft.com/office/drawing/2010/main">
                        <a14:imgLayer r:embed="rId15">
                          <a14:imgEffect>
                            <a14:backgroundRemoval t="72917" b="84245" l="18155" r="60908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7803" t="71548" r="38559" b="14226"/>
                <a:stretch/>
              </p:blipFill>
              <p:spPr bwMode="auto">
                <a:xfrm>
                  <a:off x="-11341768" y="2792082"/>
                  <a:ext cx="10168916" cy="18638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17" name="Picture 9"/>
              <p:cNvPicPr>
                <a:picLocks noChangeAspect="1" noChangeArrowheads="1"/>
              </p:cNvPicPr>
              <p:nvPr/>
            </p:nvPicPr>
            <p:blipFill rotWithShape="1">
              <a:blip r:embed="rId16"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backgroundRemoval t="25000" b="96875" l="19473" r="40776">
                            <a14:foregroundMark x1="32430" y1="94531" x2="32943" y2="95313"/>
                            <a14:foregroundMark x1="35432" y1="95833" x2="38067" y2="95443"/>
                            <a14:foregroundMark x1="35359" y1="95703" x2="35505" y2="95313"/>
                            <a14:foregroundMark x1="31332" y1="42839" x2="27233" y2="50521"/>
                            <a14:foregroundMark x1="22035" y1="46094" x2="21376" y2="46354"/>
                            <a14:foregroundMark x1="20351" y1="44271" x2="20644" y2="49349"/>
                            <a14:foregroundMark x1="34700" y1="43359" x2="36384" y2="50000"/>
                            <a14:backgroundMark x1="35139" y1="25521" x2="35139" y2="25521"/>
                            <a14:backgroundMark x1="24671" y1="25521" x2="39312" y2="2513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028" t="24899" r="57859" b="2953"/>
              <a:stretch/>
            </p:blipFill>
            <p:spPr bwMode="auto">
              <a:xfrm>
                <a:off x="-3420888" y="3351229"/>
                <a:ext cx="5002476" cy="84259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4" name="Picture 13" descr="https://images-na.ssl-images-amazon.com/images/I/31TigYWJZ1L.jpg"/>
            <p:cNvPicPr>
              <a:picLocks noChangeAspect="1" noChangeArrowheads="1"/>
            </p:cNvPicPr>
            <p:nvPr/>
          </p:nvPicPr>
          <p:blipFill rotWithShape="1"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17200" b="82200" l="39200" r="60600">
                          <a14:foregroundMark x1="41000" y1="33400" x2="44000" y2="41000"/>
                          <a14:foregroundMark x1="40600" y1="33000" x2="40400" y2="38800"/>
                          <a14:foregroundMark x1="52800" y1="33800" x2="53600" y2="378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608" t="16521" r="36761" b="17063"/>
            <a:stretch/>
          </p:blipFill>
          <p:spPr bwMode="auto">
            <a:xfrm>
              <a:off x="-976025" y="397650"/>
              <a:ext cx="1220707" cy="31630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3" descr="https://images-na.ssl-images-amazon.com/images/I/31TigYWJZ1L.jpg"/>
            <p:cNvPicPr>
              <a:picLocks noChangeAspect="1" noChangeArrowheads="1"/>
            </p:cNvPicPr>
            <p:nvPr/>
          </p:nvPicPr>
          <p:blipFill rotWithShape="1"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17200" b="82200" l="39200" r="60600">
                          <a14:foregroundMark x1="41000" y1="33400" x2="44000" y2="41000"/>
                          <a14:foregroundMark x1="40600" y1="33000" x2="40400" y2="38800"/>
                          <a14:foregroundMark x1="52800" y1="33800" x2="53600" y2="378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608" t="16521" r="36761" b="17063"/>
            <a:stretch/>
          </p:blipFill>
          <p:spPr bwMode="auto">
            <a:xfrm>
              <a:off x="-339675" y="397650"/>
              <a:ext cx="1220707" cy="31630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0" t="22486" r="64322" b="19062"/>
          <a:stretch/>
        </p:blipFill>
        <p:spPr bwMode="auto">
          <a:xfrm>
            <a:off x="7236296" y="3835012"/>
            <a:ext cx="1796299" cy="285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ctangle 29"/>
          <p:cNvSpPr/>
          <p:nvPr/>
        </p:nvSpPr>
        <p:spPr>
          <a:xfrm>
            <a:off x="1187624" y="2276872"/>
            <a:ext cx="7776864" cy="396421"/>
          </a:xfrm>
          <a:prstGeom prst="rect">
            <a:avLst/>
          </a:prstGeom>
          <a:solidFill>
            <a:schemeClr val="accent3">
              <a:lumMod val="5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/>
          <p:cNvSpPr/>
          <p:nvPr/>
        </p:nvSpPr>
        <p:spPr>
          <a:xfrm>
            <a:off x="1187624" y="2636156"/>
            <a:ext cx="7776864" cy="891159"/>
          </a:xfrm>
          <a:prstGeom prst="rect">
            <a:avLst/>
          </a:prstGeom>
          <a:solidFill>
            <a:schemeClr val="accent6">
              <a:lumMod val="5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llipse 33"/>
          <p:cNvSpPr/>
          <p:nvPr/>
        </p:nvSpPr>
        <p:spPr>
          <a:xfrm>
            <a:off x="8113338" y="4942811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Ellipse 34"/>
          <p:cNvSpPr/>
          <p:nvPr/>
        </p:nvSpPr>
        <p:spPr>
          <a:xfrm>
            <a:off x="8113338" y="4942811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/>
          <p:cNvSpPr/>
          <p:nvPr/>
        </p:nvSpPr>
        <p:spPr>
          <a:xfrm>
            <a:off x="8113338" y="4942811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/>
          <p:cNvSpPr/>
          <p:nvPr/>
        </p:nvSpPr>
        <p:spPr>
          <a:xfrm>
            <a:off x="8113338" y="4942811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/>
          <p:cNvSpPr/>
          <p:nvPr/>
        </p:nvSpPr>
        <p:spPr>
          <a:xfrm>
            <a:off x="8113338" y="4942811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/>
          <p:cNvSpPr/>
          <p:nvPr/>
        </p:nvSpPr>
        <p:spPr>
          <a:xfrm>
            <a:off x="8113338" y="4942811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Ellipse 39"/>
          <p:cNvSpPr/>
          <p:nvPr/>
        </p:nvSpPr>
        <p:spPr>
          <a:xfrm>
            <a:off x="8113338" y="4942811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Ellipse 43"/>
          <p:cNvSpPr/>
          <p:nvPr/>
        </p:nvSpPr>
        <p:spPr>
          <a:xfrm>
            <a:off x="8113338" y="4422201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Ellipse 44"/>
          <p:cNvSpPr/>
          <p:nvPr/>
        </p:nvSpPr>
        <p:spPr>
          <a:xfrm>
            <a:off x="8113338" y="4422201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llipse 45"/>
          <p:cNvSpPr/>
          <p:nvPr/>
        </p:nvSpPr>
        <p:spPr>
          <a:xfrm>
            <a:off x="8113338" y="4422201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Ellipse 46"/>
          <p:cNvSpPr/>
          <p:nvPr/>
        </p:nvSpPr>
        <p:spPr>
          <a:xfrm>
            <a:off x="8113338" y="4422201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Ellipse 47"/>
          <p:cNvSpPr/>
          <p:nvPr/>
        </p:nvSpPr>
        <p:spPr>
          <a:xfrm>
            <a:off x="8113338" y="4422201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Ellipse 48"/>
          <p:cNvSpPr/>
          <p:nvPr/>
        </p:nvSpPr>
        <p:spPr>
          <a:xfrm>
            <a:off x="8113338" y="4422201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Ellipse 49"/>
          <p:cNvSpPr/>
          <p:nvPr/>
        </p:nvSpPr>
        <p:spPr>
          <a:xfrm>
            <a:off x="8113338" y="4422201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1" name="Groupe 40"/>
          <p:cNvGrpSpPr/>
          <p:nvPr/>
        </p:nvGrpSpPr>
        <p:grpSpPr>
          <a:xfrm>
            <a:off x="7236296" y="3818847"/>
            <a:ext cx="1796299" cy="2850513"/>
            <a:chOff x="7388696" y="3987412"/>
            <a:chExt cx="1796299" cy="2850513"/>
          </a:xfrm>
        </p:grpSpPr>
        <p:pic>
          <p:nvPicPr>
            <p:cNvPr id="62" name="Picture 2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70" t="22486" r="64322" b="19062"/>
            <a:stretch/>
          </p:blipFill>
          <p:spPr bwMode="auto">
            <a:xfrm>
              <a:off x="7388696" y="3987412"/>
              <a:ext cx="1796299" cy="2850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3" name="Picture 3"/>
            <p:cNvPicPr>
              <a:picLocks noChangeAspect="1" noChangeArrowheads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594" t="46720" r="7100" b="44215"/>
            <a:stretch/>
          </p:blipFill>
          <p:spPr bwMode="auto">
            <a:xfrm rot="1708797">
              <a:off x="8246331" y="5101080"/>
              <a:ext cx="415393" cy="399002"/>
            </a:xfrm>
            <a:prstGeom prst="ellipse">
              <a:avLst/>
            </a:prstGeom>
            <a:noFill/>
            <a:ln>
              <a:noFill/>
            </a:ln>
            <a:effectLst>
              <a:glow rad="228600">
                <a:schemeClr val="accent3">
                  <a:lumMod val="50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7" name="Picture 3"/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94" t="46720" r="7100" b="44215"/>
          <a:stretch/>
        </p:blipFill>
        <p:spPr bwMode="auto">
          <a:xfrm rot="1708797">
            <a:off x="8095158" y="4417640"/>
            <a:ext cx="415393" cy="399002"/>
          </a:xfrm>
          <a:prstGeom prst="ellipse">
            <a:avLst/>
          </a:prstGeom>
          <a:noFill/>
          <a:ln>
            <a:noFill/>
          </a:ln>
          <a:effectLst>
            <a:glow rad="228600">
              <a:schemeClr val="accent6">
                <a:lumMod val="5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94" t="46720" r="7100" b="44215"/>
          <a:stretch/>
        </p:blipFill>
        <p:spPr bwMode="auto">
          <a:xfrm rot="1708797">
            <a:off x="8093931" y="4948680"/>
            <a:ext cx="415393" cy="399002"/>
          </a:xfrm>
          <a:prstGeom prst="ellipse">
            <a:avLst/>
          </a:prstGeom>
          <a:noFill/>
          <a:ln>
            <a:noFill/>
          </a:ln>
          <a:effectLst>
            <a:glow rad="228600">
              <a:schemeClr val="accent3">
                <a:lumMod val="50000"/>
                <a:alpha val="53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Ellipse 31"/>
          <p:cNvSpPr/>
          <p:nvPr/>
        </p:nvSpPr>
        <p:spPr>
          <a:xfrm>
            <a:off x="8100392" y="4941168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Ellipse 32"/>
          <p:cNvSpPr/>
          <p:nvPr/>
        </p:nvSpPr>
        <p:spPr>
          <a:xfrm>
            <a:off x="8100392" y="4941168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Flèche gauche 50"/>
          <p:cNvSpPr/>
          <p:nvPr/>
        </p:nvSpPr>
        <p:spPr>
          <a:xfrm flipH="1">
            <a:off x="4572000" y="4148749"/>
            <a:ext cx="3110411" cy="1994463"/>
          </a:xfrm>
          <a:prstGeom prst="leftArrow">
            <a:avLst>
              <a:gd name="adj1" fmla="val 75238"/>
              <a:gd name="adj2" fmla="val 33884"/>
            </a:avLst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Switch 2 Du FSR 14 sur position « ALL »</a:t>
            </a:r>
          </a:p>
          <a:p>
            <a:pPr algn="ctr"/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voyant rouge bas clignote rapidement (F=1Hz)</a:t>
            </a: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2" name="Flèche gauche 51"/>
          <p:cNvSpPr/>
          <p:nvPr/>
        </p:nvSpPr>
        <p:spPr>
          <a:xfrm flipH="1">
            <a:off x="3675474" y="3499198"/>
            <a:ext cx="4276819" cy="2114496"/>
          </a:xfrm>
          <a:prstGeom prst="leftArrow">
            <a:avLst>
              <a:gd name="adj1" fmla="val 75238"/>
              <a:gd name="adj2" fmla="val 33884"/>
            </a:avLst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Switch 1 Du FSR 14:  3x en butée gauche efface réglages </a:t>
            </a:r>
          </a:p>
          <a:p>
            <a:pPr algn="ctr"/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(6 fois avec adresse module)</a:t>
            </a:r>
          </a:p>
          <a:p>
            <a:pPr algn="ctr"/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voyant rouge bas </a:t>
            </a:r>
            <a:b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fixe 5s puis éteint</a:t>
            </a: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2880320" y="3573016"/>
            <a:ext cx="6660232" cy="3212976"/>
          </a:xfrm>
          <a:prstGeom prst="rect">
            <a:avLst/>
          </a:prstGeom>
          <a:solidFill>
            <a:schemeClr val="accent1">
              <a:alpha val="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clic</a:t>
            </a:r>
          </a:p>
        </p:txBody>
      </p:sp>
      <p:sp>
        <p:nvSpPr>
          <p:cNvPr id="56" name="Rectangle 55"/>
          <p:cNvSpPr/>
          <p:nvPr/>
        </p:nvSpPr>
        <p:spPr>
          <a:xfrm>
            <a:off x="2880320" y="3573016"/>
            <a:ext cx="6660232" cy="3212976"/>
          </a:xfrm>
          <a:prstGeom prst="rect">
            <a:avLst/>
          </a:prstGeom>
          <a:solidFill>
            <a:schemeClr val="accent1">
              <a:alpha val="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clic</a:t>
            </a:r>
          </a:p>
        </p:txBody>
      </p:sp>
      <p:sp>
        <p:nvSpPr>
          <p:cNvPr id="57" name="Rectangle 56"/>
          <p:cNvSpPr/>
          <p:nvPr/>
        </p:nvSpPr>
        <p:spPr>
          <a:xfrm>
            <a:off x="2880320" y="3573016"/>
            <a:ext cx="6660232" cy="3212976"/>
          </a:xfrm>
          <a:prstGeom prst="rect">
            <a:avLst/>
          </a:prstGeom>
          <a:solidFill>
            <a:schemeClr val="accent1">
              <a:alpha val="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clic</a:t>
            </a: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6480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7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8"/>
                                            </p:cond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1"/>
                                            </p:cond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2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5"/>
                                            </p:cond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8"/>
                                            </p:cond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200"/>
                            </p:stCondLst>
                            <p:childTnLst>
                              <p:par>
                                <p:cTn id="62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2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5"/>
                                            </p:cond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8"/>
                                            </p:cond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12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2"/>
                                            </p:cond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5"/>
                                            </p:cond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62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9"/>
                                            </p:cond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2"/>
                                            </p:cond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12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6"/>
                                            </p:cond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9"/>
                                            </p:cond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62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3"/>
                                            </p:cond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6"/>
                                            </p:cond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900"/>
                            </p:stCondLst>
                            <p:childTnLst>
                              <p:par>
                                <p:cTn id="1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2"/>
                                            </p:cond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400"/>
                            </p:stCondLst>
                            <p:childTnLst>
                              <p:par>
                                <p:cTn id="118" presetID="10" presetClass="entr" presetSubtype="0" repeatCount="1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8"/>
                                            </p:cond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2400"/>
                            </p:stCondLst>
                            <p:childTnLst>
                              <p:par>
                                <p:cTn id="122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300"/>
                            </p:stCondLst>
                            <p:childTnLst>
                              <p:par>
                                <p:cTn id="138" presetID="10" presetClass="entr" presetSubtype="0" repeatCount="7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755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8550"/>
                            </p:stCondLst>
                            <p:childTnLst>
                              <p:par>
                                <p:cTn id="146" presetID="10" presetClass="exit" presetSubtype="0" fill="hold" grpId="1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3050"/>
                            </p:stCondLst>
                            <p:childTnLst>
                              <p:par>
                                <p:cTn id="150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3050"/>
                            </p:stCondLst>
                            <p:childTnLst>
                              <p:par>
                                <p:cTn id="15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</p:childTnLst>
        </p:cTn>
      </p:par>
    </p:tnLst>
    <p:bldLst>
      <p:bldP spid="58" grpId="0" animBg="1"/>
      <p:bldP spid="58" grpId="1" animBg="1"/>
      <p:bldP spid="3" grpId="0" uiExpand="1" build="p" animBg="1"/>
      <p:bldP spid="30" grpId="0" animBg="1"/>
      <p:bldP spid="31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32" grpId="0" animBg="1"/>
      <p:bldP spid="33" grpId="0" animBg="1"/>
      <p:bldP spid="33" grpId="1" animBg="1"/>
      <p:bldP spid="51" grpId="0" animBg="1"/>
      <p:bldP spid="51" grpId="1" animBg="1"/>
      <p:bldP spid="52" grpId="0" animBg="1"/>
      <p:bldP spid="52" grpId="1" animBg="1"/>
      <p:bldP spid="55" grpId="1" animBg="1"/>
      <p:bldP spid="55" grpId="2" animBg="1"/>
      <p:bldP spid="55" grpId="3" animBg="1"/>
      <p:bldP spid="56" grpId="2" animBg="1"/>
      <p:bldP spid="56" grpId="3" animBg="1"/>
      <p:bldP spid="57" grpId="1" animBg="1"/>
      <p:bldP spid="57" grpId="2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-36512" y="25259"/>
            <a:ext cx="9144000" cy="6788117"/>
            <a:chOff x="0" y="34941"/>
            <a:chExt cx="9144000" cy="6788117"/>
          </a:xfrm>
        </p:grpSpPr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Texturizer/>
                      </a14:imgEffect>
                      <a14:imgEffect>
                        <a14:colorTemperature colorTemp="3814"/>
                      </a14:imgEffect>
                      <a14:imgEffect>
                        <a14:saturation sat="0"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4941"/>
              <a:ext cx="9144000" cy="6788117"/>
            </a:xfrm>
            <a:prstGeom prst="rect">
              <a:avLst/>
            </a:prstGeom>
            <a:effectLst>
              <a:glow rad="127000">
                <a:schemeClr val="accent1">
                  <a:alpha val="71000"/>
                </a:schemeClr>
              </a:glow>
            </a:effectLst>
          </p:spPr>
        </p:pic>
        <p:pic>
          <p:nvPicPr>
            <p:cNvPr id="10" name="Image 9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935" b="64216" l="25182" r="90000">
                          <a14:backgroundMark x1="28864" y1="54120" x2="38955" y2="61955"/>
                          <a14:backgroundMark x1="63227" y1="42973" x2="65045" y2="5920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63" t="16264" r="35758" b="38518"/>
            <a:stretch/>
          </p:blipFill>
          <p:spPr>
            <a:xfrm rot="311621">
              <a:off x="3352364" y="456369"/>
              <a:ext cx="836909" cy="539182"/>
            </a:xfrm>
            <a:prstGeom prst="rect">
              <a:avLst/>
            </a:prstGeom>
          </p:spPr>
        </p:pic>
        <p:pic>
          <p:nvPicPr>
            <p:cNvPr id="11" name="Image 10"/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2456" b="75929" l="31182" r="685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12" t="16570" r="30569" b="24098"/>
            <a:stretch/>
          </p:blipFill>
          <p:spPr>
            <a:xfrm rot="334778">
              <a:off x="5063570" y="450142"/>
              <a:ext cx="965963" cy="625619"/>
            </a:xfrm>
            <a:prstGeom prst="rect">
              <a:avLst/>
            </a:prstGeom>
          </p:spPr>
        </p:pic>
      </p:grpSp>
      <p:grpSp>
        <p:nvGrpSpPr>
          <p:cNvPr id="20" name="Groupe 19"/>
          <p:cNvGrpSpPr/>
          <p:nvPr/>
        </p:nvGrpSpPr>
        <p:grpSpPr>
          <a:xfrm>
            <a:off x="7236296" y="3835012"/>
            <a:ext cx="1796299" cy="2850513"/>
            <a:chOff x="7236296" y="3835012"/>
            <a:chExt cx="1796299" cy="2850513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70" t="22486" r="64322" b="19062"/>
            <a:stretch/>
          </p:blipFill>
          <p:spPr bwMode="auto">
            <a:xfrm>
              <a:off x="7236296" y="3835012"/>
              <a:ext cx="1796299" cy="2850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0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43" t="45565" r="70409" b="46714"/>
            <a:stretch/>
          </p:blipFill>
          <p:spPr bwMode="auto">
            <a:xfrm rot="4940143">
              <a:off x="8094067" y="4945755"/>
              <a:ext cx="394447" cy="376517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8" name="Flèche gauche 57"/>
          <p:cNvSpPr/>
          <p:nvPr/>
        </p:nvSpPr>
        <p:spPr>
          <a:xfrm flipH="1">
            <a:off x="4053877" y="4653136"/>
            <a:ext cx="3110411" cy="1994463"/>
          </a:xfrm>
          <a:prstGeom prst="leftArrow">
            <a:avLst>
              <a:gd name="adj1" fmla="val 75238"/>
              <a:gd name="adj2" fmla="val 33884"/>
            </a:avLst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 départ les voyants rouges clignotent avec 1 seconde allumés sur 5 secondes de cycle</a:t>
            </a: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14"/>
          <p:cNvPicPr>
            <a:picLocks noChangeAspect="1" noChangeArrowheads="1"/>
          </p:cNvPicPr>
          <p:nvPr/>
        </p:nvPicPr>
        <p:blipFill rotWithShape="1">
          <a:blip r:embed="rId9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8125" b="89453" l="16764" r="372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339" t="24618" r="60051" b="10545"/>
          <a:stretch/>
        </p:blipFill>
        <p:spPr bwMode="auto">
          <a:xfrm rot="5845387">
            <a:off x="5119696" y="2408632"/>
            <a:ext cx="121999" cy="17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35" b="64216" l="25182" r="90000">
                        <a14:backgroundMark x1="28864" y1="54120" x2="38955" y2="61955"/>
                        <a14:backgroundMark x1="63227" y1="42973" x2="65045" y2="592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63" t="16264" r="35758" b="38518"/>
          <a:stretch/>
        </p:blipFill>
        <p:spPr>
          <a:xfrm rot="311621">
            <a:off x="3352364" y="456369"/>
            <a:ext cx="836909" cy="53918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2456" b="75929" l="31182" r="6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12" t="16570" r="30569" b="24098"/>
          <a:stretch/>
        </p:blipFill>
        <p:spPr>
          <a:xfrm rot="334778">
            <a:off x="5063570" y="450142"/>
            <a:ext cx="965963" cy="62561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498178"/>
          </a:xfrm>
          <a:gradFill>
            <a:gsLst>
              <a:gs pos="51000">
                <a:schemeClr val="bg2">
                  <a:lumMod val="90000"/>
                  <a:alpha val="84000"/>
                </a:schemeClr>
              </a:gs>
              <a:gs pos="0">
                <a:schemeClr val="bg2">
                  <a:alpha val="65000"/>
                </a:schemeClr>
              </a:gs>
              <a:gs pos="100000">
                <a:schemeClr val="bg2">
                  <a:alpha val="62000"/>
                </a:schemeClr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fr-FR" sz="3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Raccordement et mise en Œuvre capteurs et récepteurs </a:t>
            </a:r>
            <a:r>
              <a:rPr lang="fr-FR" sz="36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Eltako</a:t>
            </a:r>
            <a:endParaRPr lang="fr-FR" sz="3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0885" y="1840157"/>
            <a:ext cx="8393115" cy="1859986"/>
          </a:xfrm>
          <a:gradFill>
            <a:gsLst>
              <a:gs pos="51000">
                <a:schemeClr val="bg2">
                  <a:lumMod val="90000"/>
                  <a:alpha val="99000"/>
                </a:schemeClr>
              </a:gs>
              <a:gs pos="0">
                <a:schemeClr val="bg2">
                  <a:alpha val="66000"/>
                </a:schemeClr>
              </a:gs>
              <a:gs pos="100000">
                <a:schemeClr val="bg2">
                  <a:alpha val="65000"/>
                </a:schemeClr>
              </a:gs>
            </a:gsLst>
            <a:lin ang="5400000" scaled="0"/>
          </a:gra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Effacement des détecteurs assignés à un contact du </a:t>
            </a: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FSR14:</a:t>
            </a:r>
          </a:p>
          <a:p>
            <a:pPr>
              <a:buFontTx/>
              <a:buChar char="-"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FSR14 sélecteur central sur ALL </a:t>
            </a:r>
          </a:p>
          <a:p>
            <a:pPr>
              <a:buFontTx/>
              <a:buChar char="-"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Dans les dix secondes tourner 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fois le sélecteur du haut sur la butée de droite pour effacer les détecteurs assignés à ce module.</a:t>
            </a:r>
          </a:p>
          <a:p>
            <a:pPr>
              <a:buFontTx/>
              <a:buChar char="-"/>
            </a:pP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12" name="Groupe 11"/>
          <p:cNvGrpSpPr/>
          <p:nvPr/>
        </p:nvGrpSpPr>
        <p:grpSpPr>
          <a:xfrm>
            <a:off x="107504" y="771475"/>
            <a:ext cx="2952327" cy="5897885"/>
            <a:chOff x="-2694169" y="-3460434"/>
            <a:chExt cx="3575201" cy="7021161"/>
          </a:xfrm>
        </p:grpSpPr>
        <p:grpSp>
          <p:nvGrpSpPr>
            <p:cNvPr id="13" name="Groupe 12"/>
            <p:cNvGrpSpPr/>
            <p:nvPr/>
          </p:nvGrpSpPr>
          <p:grpSpPr>
            <a:xfrm>
              <a:off x="-2694169" y="-3460434"/>
              <a:ext cx="2183863" cy="6994891"/>
              <a:chOff x="-6087193" y="-7372201"/>
              <a:chExt cx="7668781" cy="19149331"/>
            </a:xfrm>
          </p:grpSpPr>
          <p:grpSp>
            <p:nvGrpSpPr>
              <p:cNvPr id="16" name="Groupe 15"/>
              <p:cNvGrpSpPr/>
              <p:nvPr/>
            </p:nvGrpSpPr>
            <p:grpSpPr>
              <a:xfrm rot="5400000">
                <a:off x="-8888573" y="-4570821"/>
                <a:ext cx="10935369" cy="5332610"/>
                <a:chOff x="-11341768" y="-676704"/>
                <a:chExt cx="10935369" cy="5332610"/>
              </a:xfrm>
            </p:grpSpPr>
            <p:pic>
              <p:nvPicPr>
                <p:cNvPr id="18" name="Picture 8" descr="https://images-na.ssl-images-amazon.com/images/I/41JhzoWnDkL.jpg"/>
                <p:cNvPicPr>
                  <a:picLocks noChangeAspect="1" noChangeArrowheads="1"/>
                </p:cNvPicPr>
                <p:nvPr/>
              </p:nvPicPr>
              <p:blipFill rotWithShape="1">
                <a:blip r:embed="rId11">
                  <a:extLst>
                    <a:ext uri="{BEBA8EAE-BF5A-486C-A8C5-ECC9F3942E4B}">
                      <a14:imgProps xmlns:a14="http://schemas.microsoft.com/office/drawing/2010/main">
                        <a14:imgLayer r:embed="rId12">
                          <a14:imgEffect>
                            <a14:backgroundRemoval t="0" b="43000" l="48239" r="99648">
                              <a14:foregroundMark x1="21127" y1="33200" x2="32746" y2="38200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5000" b="55578"/>
                <a:stretch/>
              </p:blipFill>
              <p:spPr bwMode="auto">
                <a:xfrm flipH="1">
                  <a:off x="-2360462" y="-676704"/>
                  <a:ext cx="1954063" cy="460180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9" name="Picture 11"/>
                <p:cNvPicPr>
                  <a:picLocks noChangeAspect="1" noChangeArrowheads="1"/>
                </p:cNvPicPr>
                <p:nvPr/>
              </p:nvPicPr>
              <p:blipFill rotWithShape="1">
                <a:blip r:embed="rId13">
                  <a:extLst>
                    <a:ext uri="{BEBA8EAE-BF5A-486C-A8C5-ECC9F3942E4B}">
                      <a14:imgProps xmlns:a14="http://schemas.microsoft.com/office/drawing/2010/main">
                        <a14:imgLayer r:embed="rId14">
                          <a14:imgEffect>
                            <a14:backgroundRemoval t="72917" b="84245" l="18155" r="60908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7803" t="71548" r="38559" b="14226"/>
                <a:stretch/>
              </p:blipFill>
              <p:spPr bwMode="auto">
                <a:xfrm>
                  <a:off x="-11341768" y="2792082"/>
                  <a:ext cx="10168916" cy="18638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17" name="Picture 9"/>
              <p:cNvPicPr>
                <a:picLocks noChangeAspect="1" noChangeArrowheads="1"/>
              </p:cNvPicPr>
              <p:nvPr/>
            </p:nvPicPr>
            <p:blipFill rotWithShape="1">
              <a:blip r:embed="rId15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backgroundRemoval t="25000" b="96875" l="19473" r="40776">
                            <a14:foregroundMark x1="32430" y1="94531" x2="32943" y2="95313"/>
                            <a14:foregroundMark x1="35432" y1="95833" x2="38067" y2="95443"/>
                            <a14:foregroundMark x1="35359" y1="95703" x2="35505" y2="95313"/>
                            <a14:foregroundMark x1="31332" y1="42839" x2="27233" y2="50521"/>
                            <a14:foregroundMark x1="22035" y1="46094" x2="21376" y2="46354"/>
                            <a14:foregroundMark x1="20351" y1="44271" x2="20644" y2="49349"/>
                            <a14:foregroundMark x1="34700" y1="43359" x2="36384" y2="50000"/>
                            <a14:backgroundMark x1="35139" y1="25521" x2="35139" y2="25521"/>
                            <a14:backgroundMark x1="24671" y1="25521" x2="39312" y2="2513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028" t="24899" r="57859" b="2953"/>
              <a:stretch/>
            </p:blipFill>
            <p:spPr bwMode="auto">
              <a:xfrm>
                <a:off x="-3420888" y="3351229"/>
                <a:ext cx="5002476" cy="84259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4" name="Picture 13" descr="https://images-na.ssl-images-amazon.com/images/I/31TigYWJZ1L.jpg"/>
            <p:cNvPicPr>
              <a:picLocks noChangeAspect="1" noChangeArrowheads="1"/>
            </p:cNvPicPr>
            <p:nvPr/>
          </p:nvPicPr>
          <p:blipFill rotWithShape="1"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17200" b="82200" l="39200" r="60600">
                          <a14:foregroundMark x1="41000" y1="33400" x2="44000" y2="41000"/>
                          <a14:foregroundMark x1="40600" y1="33000" x2="40400" y2="38800"/>
                          <a14:foregroundMark x1="52800" y1="33800" x2="53600" y2="378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608" t="16521" r="36761" b="17063"/>
            <a:stretch/>
          </p:blipFill>
          <p:spPr bwMode="auto">
            <a:xfrm>
              <a:off x="-976025" y="397650"/>
              <a:ext cx="1220707" cy="31630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3" descr="https://images-na.ssl-images-amazon.com/images/I/31TigYWJZ1L.jpg"/>
            <p:cNvPicPr>
              <a:picLocks noChangeAspect="1" noChangeArrowheads="1"/>
            </p:cNvPicPr>
            <p:nvPr/>
          </p:nvPicPr>
          <p:blipFill rotWithShape="1"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17200" b="82200" l="39200" r="60600">
                          <a14:foregroundMark x1="41000" y1="33400" x2="44000" y2="41000"/>
                          <a14:foregroundMark x1="40600" y1="33000" x2="40400" y2="38800"/>
                          <a14:foregroundMark x1="52800" y1="33800" x2="53600" y2="378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608" t="16521" r="36761" b="17063"/>
            <a:stretch/>
          </p:blipFill>
          <p:spPr bwMode="auto">
            <a:xfrm>
              <a:off x="-339675" y="397650"/>
              <a:ext cx="1220707" cy="31630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6" name="Picture 3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94" t="46720" r="7100" b="44215"/>
          <a:stretch/>
        </p:blipFill>
        <p:spPr bwMode="auto">
          <a:xfrm rot="1708797">
            <a:off x="8093931" y="4948680"/>
            <a:ext cx="415393" cy="399002"/>
          </a:xfrm>
          <a:prstGeom prst="ellipse">
            <a:avLst/>
          </a:prstGeom>
          <a:noFill/>
          <a:ln>
            <a:noFill/>
          </a:ln>
          <a:effectLst>
            <a:glow rad="228600">
              <a:schemeClr val="accent3">
                <a:lumMod val="50000"/>
                <a:alpha val="53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ctangle 29"/>
          <p:cNvSpPr/>
          <p:nvPr/>
        </p:nvSpPr>
        <p:spPr>
          <a:xfrm>
            <a:off x="1187624" y="2239735"/>
            <a:ext cx="7592594" cy="396421"/>
          </a:xfrm>
          <a:prstGeom prst="rect">
            <a:avLst/>
          </a:prstGeom>
          <a:solidFill>
            <a:schemeClr val="accent3">
              <a:lumMod val="5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/>
          <p:cNvSpPr/>
          <p:nvPr/>
        </p:nvSpPr>
        <p:spPr>
          <a:xfrm>
            <a:off x="1187624" y="2636156"/>
            <a:ext cx="7592594" cy="891159"/>
          </a:xfrm>
          <a:prstGeom prst="rect">
            <a:avLst/>
          </a:prstGeom>
          <a:solidFill>
            <a:schemeClr val="accent6">
              <a:lumMod val="5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llipse 33"/>
          <p:cNvSpPr/>
          <p:nvPr/>
        </p:nvSpPr>
        <p:spPr>
          <a:xfrm>
            <a:off x="8113338" y="4942811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Ellipse 34"/>
          <p:cNvSpPr/>
          <p:nvPr/>
        </p:nvSpPr>
        <p:spPr>
          <a:xfrm>
            <a:off x="8113338" y="4942811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/>
          <p:cNvSpPr/>
          <p:nvPr/>
        </p:nvSpPr>
        <p:spPr>
          <a:xfrm>
            <a:off x="8113338" y="4942811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/>
          <p:cNvSpPr/>
          <p:nvPr/>
        </p:nvSpPr>
        <p:spPr>
          <a:xfrm>
            <a:off x="8113338" y="4942811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/>
          <p:cNvSpPr/>
          <p:nvPr/>
        </p:nvSpPr>
        <p:spPr>
          <a:xfrm>
            <a:off x="8113338" y="4942811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/>
          <p:cNvSpPr/>
          <p:nvPr/>
        </p:nvSpPr>
        <p:spPr>
          <a:xfrm>
            <a:off x="8113338" y="4942811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Ellipse 39"/>
          <p:cNvSpPr/>
          <p:nvPr/>
        </p:nvSpPr>
        <p:spPr>
          <a:xfrm>
            <a:off x="8113338" y="4942811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Ellipse 43"/>
          <p:cNvSpPr/>
          <p:nvPr/>
        </p:nvSpPr>
        <p:spPr>
          <a:xfrm>
            <a:off x="8113338" y="4422201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Ellipse 44"/>
          <p:cNvSpPr/>
          <p:nvPr/>
        </p:nvSpPr>
        <p:spPr>
          <a:xfrm>
            <a:off x="8113338" y="4422201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llipse 45"/>
          <p:cNvSpPr/>
          <p:nvPr/>
        </p:nvSpPr>
        <p:spPr>
          <a:xfrm>
            <a:off x="8113338" y="4422201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Ellipse 46"/>
          <p:cNvSpPr/>
          <p:nvPr/>
        </p:nvSpPr>
        <p:spPr>
          <a:xfrm>
            <a:off x="8113338" y="4422201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Ellipse 47"/>
          <p:cNvSpPr/>
          <p:nvPr/>
        </p:nvSpPr>
        <p:spPr>
          <a:xfrm>
            <a:off x="8113338" y="4422201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Ellipse 48"/>
          <p:cNvSpPr/>
          <p:nvPr/>
        </p:nvSpPr>
        <p:spPr>
          <a:xfrm>
            <a:off x="8113338" y="4422201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Ellipse 49"/>
          <p:cNvSpPr/>
          <p:nvPr/>
        </p:nvSpPr>
        <p:spPr>
          <a:xfrm>
            <a:off x="8113338" y="4422201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" name="Groupe 3"/>
          <p:cNvGrpSpPr/>
          <p:nvPr/>
        </p:nvGrpSpPr>
        <p:grpSpPr>
          <a:xfrm>
            <a:off x="7240197" y="3827110"/>
            <a:ext cx="1796299" cy="2850513"/>
            <a:chOff x="7388696" y="3987412"/>
            <a:chExt cx="1796299" cy="2850513"/>
          </a:xfrm>
        </p:grpSpPr>
        <p:pic>
          <p:nvPicPr>
            <p:cNvPr id="54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70" t="22486" r="64322" b="19062"/>
            <a:stretch/>
          </p:blipFill>
          <p:spPr bwMode="auto">
            <a:xfrm>
              <a:off x="7388696" y="3987412"/>
              <a:ext cx="1796299" cy="2850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9" name="Picture 3"/>
            <p:cNvPicPr>
              <a:picLocks noChangeAspect="1" noChangeArrowheads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594" t="46720" r="7100" b="44215"/>
            <a:stretch/>
          </p:blipFill>
          <p:spPr bwMode="auto">
            <a:xfrm rot="1708797">
              <a:off x="8246331" y="5101080"/>
              <a:ext cx="415393" cy="399002"/>
            </a:xfrm>
            <a:prstGeom prst="ellipse">
              <a:avLst/>
            </a:prstGeom>
            <a:noFill/>
            <a:ln>
              <a:noFill/>
            </a:ln>
            <a:effectLst>
              <a:glow rad="228600">
                <a:schemeClr val="accent3">
                  <a:lumMod val="50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2" name="Ellipse 31"/>
          <p:cNvSpPr/>
          <p:nvPr/>
        </p:nvSpPr>
        <p:spPr>
          <a:xfrm>
            <a:off x="8100392" y="4941168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Ellipse 32"/>
          <p:cNvSpPr/>
          <p:nvPr/>
        </p:nvSpPr>
        <p:spPr>
          <a:xfrm>
            <a:off x="8112111" y="4945339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Flèche gauche 50"/>
          <p:cNvSpPr/>
          <p:nvPr/>
        </p:nvSpPr>
        <p:spPr>
          <a:xfrm flipH="1">
            <a:off x="4572000" y="4148749"/>
            <a:ext cx="3110411" cy="1994463"/>
          </a:xfrm>
          <a:prstGeom prst="leftArrow">
            <a:avLst>
              <a:gd name="adj1" fmla="val 75238"/>
              <a:gd name="adj2" fmla="val 33884"/>
            </a:avLst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Switch 2 Du FSR 14 sur position « ALL »</a:t>
            </a:r>
          </a:p>
          <a:p>
            <a:pPr algn="ctr"/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voyant rouge bas clignote rapidement (F=1Hz)</a:t>
            </a: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2" name="Flèche gauche 51"/>
          <p:cNvSpPr/>
          <p:nvPr/>
        </p:nvSpPr>
        <p:spPr>
          <a:xfrm flipH="1">
            <a:off x="3675474" y="3499198"/>
            <a:ext cx="4276819" cy="2114496"/>
          </a:xfrm>
          <a:prstGeom prst="leftArrow">
            <a:avLst>
              <a:gd name="adj1" fmla="val 75238"/>
              <a:gd name="adj2" fmla="val 33884"/>
            </a:avLst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Switch 1 Du FSR 14:  3x en butée droite efface les détecteurs.</a:t>
            </a:r>
          </a:p>
          <a:p>
            <a:pPr algn="ctr"/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voyant rouge bas </a:t>
            </a:r>
            <a:b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fixe 2 s puis éteint</a:t>
            </a: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3" name="Picture 3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94" t="46720" r="7100" b="44215"/>
          <a:stretch/>
        </p:blipFill>
        <p:spPr bwMode="auto">
          <a:xfrm rot="12777508">
            <a:off x="8099409" y="4417640"/>
            <a:ext cx="415393" cy="399002"/>
          </a:xfrm>
          <a:prstGeom prst="ellipse">
            <a:avLst/>
          </a:prstGeom>
          <a:noFill/>
          <a:ln>
            <a:noFill/>
          </a:ln>
          <a:effectLst>
            <a:glow rad="228600">
              <a:schemeClr val="accent6">
                <a:lumMod val="5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94" t="46720" r="7100" b="44215"/>
          <a:stretch/>
        </p:blipFill>
        <p:spPr bwMode="auto">
          <a:xfrm rot="10182489">
            <a:off x="8095158" y="4417640"/>
            <a:ext cx="415393" cy="399002"/>
          </a:xfrm>
          <a:prstGeom prst="ellipse">
            <a:avLst/>
          </a:prstGeom>
          <a:noFill/>
          <a:ln>
            <a:noFill/>
          </a:ln>
          <a:effectLst>
            <a:glow rad="228600">
              <a:schemeClr val="accent6">
                <a:lumMod val="5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Rectangle 54"/>
          <p:cNvSpPr/>
          <p:nvPr/>
        </p:nvSpPr>
        <p:spPr>
          <a:xfrm>
            <a:off x="2952290" y="3645024"/>
            <a:ext cx="6156214" cy="3212976"/>
          </a:xfrm>
          <a:prstGeom prst="rect">
            <a:avLst/>
          </a:prstGeom>
          <a:solidFill>
            <a:schemeClr val="accent1">
              <a:alpha val="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clic</a:t>
            </a:r>
          </a:p>
        </p:txBody>
      </p:sp>
      <p:sp>
        <p:nvSpPr>
          <p:cNvPr id="56" name="Rectangle 55"/>
          <p:cNvSpPr/>
          <p:nvPr/>
        </p:nvSpPr>
        <p:spPr>
          <a:xfrm>
            <a:off x="2952290" y="3781424"/>
            <a:ext cx="6156214" cy="2940176"/>
          </a:xfrm>
          <a:prstGeom prst="rect">
            <a:avLst/>
          </a:prstGeom>
          <a:solidFill>
            <a:schemeClr val="accent1">
              <a:alpha val="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clic</a:t>
            </a:r>
          </a:p>
        </p:txBody>
      </p:sp>
      <p:sp>
        <p:nvSpPr>
          <p:cNvPr id="57" name="Rectangle 56"/>
          <p:cNvSpPr/>
          <p:nvPr/>
        </p:nvSpPr>
        <p:spPr>
          <a:xfrm>
            <a:off x="2915514" y="3645024"/>
            <a:ext cx="6192990" cy="3212976"/>
          </a:xfrm>
          <a:prstGeom prst="rect">
            <a:avLst/>
          </a:prstGeom>
          <a:solidFill>
            <a:schemeClr val="accent1">
              <a:alpha val="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clic</a:t>
            </a:r>
          </a:p>
        </p:txBody>
      </p:sp>
    </p:spTree>
    <p:extLst>
      <p:ext uri="{BB962C8B-B14F-4D97-AF65-F5344CB8AC3E}">
        <p14:creationId xmlns:p14="http://schemas.microsoft.com/office/powerpoint/2010/main" val="1586921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7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75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2"/>
                                            </p:cond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5"/>
                                            </p:cond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9"/>
                                            </p:cond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2"/>
                                            </p:cond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200"/>
                            </p:stCondLst>
                            <p:childTnLst>
                              <p:par>
                                <p:cTn id="6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2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9"/>
                                            </p:cond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2"/>
                                            </p:cond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12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6"/>
                                            </p:cond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9"/>
                                            </p:cond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62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3"/>
                                            </p:cond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6"/>
                                            </p:cond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12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0"/>
                                            </p:cond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3"/>
                                            </p:cond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62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7"/>
                                            </p:cond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0"/>
                                            </p:cond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900"/>
                            </p:stCondLst>
                            <p:childTnLst>
                              <p:par>
                                <p:cTn id="1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400"/>
                            </p:stCondLst>
                            <p:childTnLst>
                              <p:par>
                                <p:cTn id="122" presetID="10" presetClass="entr" presetSubtype="0" repeatCount="1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2"/>
                                            </p:cond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2400"/>
                            </p:stCondLst>
                            <p:childTnLst>
                              <p:par>
                                <p:cTn id="12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100"/>
                            </p:stCondLst>
                            <p:childTnLst>
                              <p:par>
                                <p:cTn id="1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100"/>
                            </p:stCondLst>
                            <p:childTnLst>
                              <p:par>
                                <p:cTn id="145" presetID="10" presetClass="entr" presetSubtype="0" repeatCount="7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5"/>
                                            </p:cond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7350"/>
                            </p:stCondLst>
                            <p:childTnLst>
                              <p:par>
                                <p:cTn id="1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8350"/>
                            </p:stCondLst>
                            <p:childTnLst>
                              <p:par>
                                <p:cTn id="153" presetID="10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850"/>
                            </p:stCondLst>
                            <p:childTnLst>
                              <p:par>
                                <p:cTn id="157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0850"/>
                            </p:stCondLst>
                            <p:childTnLst>
                              <p:par>
                                <p:cTn id="16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</p:childTnLst>
        </p:cTn>
      </p:par>
    </p:tnLst>
    <p:bldLst>
      <p:bldP spid="58" grpId="0" animBg="1"/>
      <p:bldP spid="58" grpId="2" animBg="1"/>
      <p:bldP spid="3" grpId="0" uiExpand="1" build="p" animBg="1"/>
      <p:bldP spid="30" grpId="0" animBg="1"/>
      <p:bldP spid="31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32" grpId="0" animBg="1"/>
      <p:bldP spid="33" grpId="0" animBg="1"/>
      <p:bldP spid="33" grpId="1" animBg="1"/>
      <p:bldP spid="51" grpId="0" animBg="1"/>
      <p:bldP spid="51" grpId="1" animBg="1"/>
      <p:bldP spid="52" grpId="0" animBg="1"/>
      <p:bldP spid="52" grpId="1" animBg="1"/>
      <p:bldP spid="55" grpId="0" animBg="1"/>
      <p:bldP spid="55" grpId="1" animBg="1"/>
      <p:bldP spid="55" grpId="2" animBg="1"/>
      <p:bldP spid="56" grpId="1" animBg="1"/>
      <p:bldP spid="56" grpId="2" animBg="1"/>
      <p:bldP spid="57" grpId="0" animBg="1"/>
      <p:bldP spid="5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0" y="34941"/>
            <a:ext cx="9144000" cy="6788117"/>
            <a:chOff x="0" y="34941"/>
            <a:chExt cx="9144000" cy="6788117"/>
          </a:xfrm>
        </p:grpSpPr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Texturizer/>
                      </a14:imgEffect>
                      <a14:imgEffect>
                        <a14:colorTemperature colorTemp="3814"/>
                      </a14:imgEffect>
                      <a14:imgEffect>
                        <a14:saturation sat="0"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4941"/>
              <a:ext cx="9144000" cy="6788117"/>
            </a:xfrm>
            <a:prstGeom prst="rect">
              <a:avLst/>
            </a:prstGeom>
            <a:effectLst>
              <a:glow rad="127000">
                <a:schemeClr val="accent1">
                  <a:alpha val="71000"/>
                </a:schemeClr>
              </a:glow>
            </a:effectLst>
          </p:spPr>
        </p:pic>
        <p:pic>
          <p:nvPicPr>
            <p:cNvPr id="10" name="Image 9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935" b="64216" l="25182" r="90000">
                          <a14:backgroundMark x1="28864" y1="54120" x2="38955" y2="61955"/>
                          <a14:backgroundMark x1="63227" y1="42973" x2="65045" y2="5920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63" t="16264" r="35758" b="38518"/>
            <a:stretch/>
          </p:blipFill>
          <p:spPr>
            <a:xfrm rot="311621">
              <a:off x="3352364" y="456369"/>
              <a:ext cx="836909" cy="539182"/>
            </a:xfrm>
            <a:prstGeom prst="rect">
              <a:avLst/>
            </a:prstGeom>
          </p:spPr>
        </p:pic>
        <p:pic>
          <p:nvPicPr>
            <p:cNvPr id="11" name="Image 10"/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2456" b="75929" l="31182" r="685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12" t="16570" r="30569" b="24098"/>
            <a:stretch/>
          </p:blipFill>
          <p:spPr>
            <a:xfrm rot="334778">
              <a:off x="5063570" y="450142"/>
              <a:ext cx="965963" cy="625619"/>
            </a:xfrm>
            <a:prstGeom prst="rect">
              <a:avLst/>
            </a:prstGeom>
          </p:spPr>
        </p:pic>
      </p:grpSp>
      <p:pic>
        <p:nvPicPr>
          <p:cNvPr id="5" name="Picture 14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8125" b="89453" l="16764" r="372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339" t="24618" r="60051" b="10545"/>
          <a:stretch/>
        </p:blipFill>
        <p:spPr bwMode="auto">
          <a:xfrm rot="5845387">
            <a:off x="5119696" y="2408632"/>
            <a:ext cx="121999" cy="17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35" b="64216" l="25182" r="90000">
                        <a14:backgroundMark x1="28864" y1="54120" x2="38955" y2="61955"/>
                        <a14:backgroundMark x1="63227" y1="42973" x2="65045" y2="592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63" t="16264" r="35758" b="38518"/>
          <a:stretch/>
        </p:blipFill>
        <p:spPr>
          <a:xfrm rot="311621">
            <a:off x="3352364" y="456369"/>
            <a:ext cx="836909" cy="53918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2456" b="75929" l="31182" r="6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12" t="16570" r="30569" b="24098"/>
          <a:stretch/>
        </p:blipFill>
        <p:spPr>
          <a:xfrm rot="334778">
            <a:off x="5063570" y="450142"/>
            <a:ext cx="965963" cy="62561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498178"/>
          </a:xfrm>
          <a:gradFill>
            <a:gsLst>
              <a:gs pos="51000">
                <a:schemeClr val="bg2">
                  <a:lumMod val="90000"/>
                  <a:alpha val="84000"/>
                </a:schemeClr>
              </a:gs>
              <a:gs pos="0">
                <a:schemeClr val="bg2">
                  <a:alpha val="67000"/>
                </a:schemeClr>
              </a:gs>
              <a:gs pos="100000">
                <a:schemeClr val="bg2">
                  <a:alpha val="63000"/>
                </a:schemeClr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fr-FR" sz="3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Raccordement et mise en Œuvre capteurs et récepteurs </a:t>
            </a:r>
            <a:r>
              <a:rPr lang="fr-FR" sz="36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Eltako</a:t>
            </a:r>
            <a:endParaRPr lang="fr-FR" sz="3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5273" y="1645689"/>
            <a:ext cx="8838728" cy="2071343"/>
          </a:xfrm>
          <a:gradFill>
            <a:gsLst>
              <a:gs pos="51000">
                <a:schemeClr val="bg2">
                  <a:lumMod val="90000"/>
                  <a:alpha val="99000"/>
                </a:schemeClr>
              </a:gs>
              <a:gs pos="0">
                <a:schemeClr val="bg2">
                  <a:alpha val="63000"/>
                </a:schemeClr>
              </a:gs>
              <a:gs pos="100000">
                <a:schemeClr val="bg2">
                  <a:alpha val="65000"/>
                </a:schemeClr>
              </a:gs>
            </a:gsLst>
            <a:lin ang="5400000" scaled="0"/>
          </a:gra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Affectation des adresses de bus des modules FSR14:</a:t>
            </a:r>
          </a:p>
          <a:p>
            <a:pPr>
              <a:buFontTx/>
              <a:buChar char="-"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FAM 14 sélecteur rotatif BA sur 1 (le deuxième reste sur 1)</a:t>
            </a:r>
          </a:p>
          <a:p>
            <a:pPr>
              <a:buFontTx/>
              <a:buChar char="-"/>
            </a:pP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FSR14 sélecteur du bas sur 1..</a:t>
            </a: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(5</a:t>
            </a:r>
            <a:r>
              <a:rPr lang="fr-FR" sz="2000" baseline="30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ème</a:t>
            </a: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cran du switch) </a:t>
            </a: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Tx/>
              <a:buChar char="-"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FSR14 sélecteur central sur LRN au bout de quelques secondes le voyant bas du FAM 14 devient vert pendant 5 secondes, puis </a:t>
            </a:r>
            <a:b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redevient rouge. On peut adresser le module suivant. </a:t>
            </a:r>
          </a:p>
        </p:txBody>
      </p:sp>
      <p:grpSp>
        <p:nvGrpSpPr>
          <p:cNvPr id="12" name="Groupe 11"/>
          <p:cNvGrpSpPr/>
          <p:nvPr/>
        </p:nvGrpSpPr>
        <p:grpSpPr>
          <a:xfrm>
            <a:off x="107505" y="771475"/>
            <a:ext cx="2664296" cy="5897885"/>
            <a:chOff x="-2694169" y="-3460434"/>
            <a:chExt cx="3575201" cy="7021161"/>
          </a:xfrm>
        </p:grpSpPr>
        <p:grpSp>
          <p:nvGrpSpPr>
            <p:cNvPr id="13" name="Groupe 12"/>
            <p:cNvGrpSpPr/>
            <p:nvPr/>
          </p:nvGrpSpPr>
          <p:grpSpPr>
            <a:xfrm>
              <a:off x="-2694169" y="-3460434"/>
              <a:ext cx="2183863" cy="6994891"/>
              <a:chOff x="-6087193" y="-7372201"/>
              <a:chExt cx="7668781" cy="19149331"/>
            </a:xfrm>
          </p:grpSpPr>
          <p:grpSp>
            <p:nvGrpSpPr>
              <p:cNvPr id="16" name="Groupe 15"/>
              <p:cNvGrpSpPr/>
              <p:nvPr/>
            </p:nvGrpSpPr>
            <p:grpSpPr>
              <a:xfrm rot="5400000">
                <a:off x="-8888573" y="-4570821"/>
                <a:ext cx="10935369" cy="5332610"/>
                <a:chOff x="-11341768" y="-676704"/>
                <a:chExt cx="10935369" cy="5332610"/>
              </a:xfrm>
            </p:grpSpPr>
            <p:pic>
              <p:nvPicPr>
                <p:cNvPr id="18" name="Picture 8" descr="https://images-na.ssl-images-amazon.com/images/I/41JhzoWnDkL.jpg"/>
                <p:cNvPicPr>
                  <a:picLocks noChangeAspect="1" noChangeArrowheads="1"/>
                </p:cNvPicPr>
                <p:nvPr/>
              </p:nvPicPr>
              <p:blipFill rotWithShape="1">
                <a:blip r:embed="rId10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backgroundRemoval t="0" b="43000" l="48239" r="99648">
                              <a14:foregroundMark x1="21127" y1="33200" x2="32746" y2="38200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5000" b="55578"/>
                <a:stretch/>
              </p:blipFill>
              <p:spPr bwMode="auto">
                <a:xfrm flipH="1">
                  <a:off x="-2360462" y="-676704"/>
                  <a:ext cx="1954063" cy="460180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9" name="Picture 11"/>
                <p:cNvPicPr>
                  <a:picLocks noChangeAspect="1" noChangeArrowheads="1"/>
                </p:cNvPicPr>
                <p:nvPr/>
              </p:nvPicPr>
              <p:blipFill rotWithShape="1">
                <a:blip r:embed="rId12">
                  <a:extLst>
                    <a:ext uri="{BEBA8EAE-BF5A-486C-A8C5-ECC9F3942E4B}">
                      <a14:imgProps xmlns:a14="http://schemas.microsoft.com/office/drawing/2010/main">
                        <a14:imgLayer r:embed="rId13">
                          <a14:imgEffect>
                            <a14:backgroundRemoval t="72917" b="84245" l="18155" r="60908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7803" t="71548" r="38559" b="14226"/>
                <a:stretch/>
              </p:blipFill>
              <p:spPr bwMode="auto">
                <a:xfrm>
                  <a:off x="-11341768" y="2792082"/>
                  <a:ext cx="10168916" cy="18638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17" name="Picture 9"/>
              <p:cNvPicPr>
                <a:picLocks noChangeAspect="1" noChangeArrowheads="1"/>
              </p:cNvPicPr>
              <p:nvPr/>
            </p:nvPicPr>
            <p:blipFill rotWithShape="1"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25000" b="96875" l="19473" r="40776">
                            <a14:foregroundMark x1="32430" y1="94531" x2="32943" y2="95313"/>
                            <a14:foregroundMark x1="35432" y1="95833" x2="38067" y2="95443"/>
                            <a14:foregroundMark x1="35359" y1="95703" x2="35505" y2="95313"/>
                            <a14:foregroundMark x1="31332" y1="42839" x2="27233" y2="50521"/>
                            <a14:foregroundMark x1="22035" y1="46094" x2="21376" y2="46354"/>
                            <a14:foregroundMark x1="20351" y1="44271" x2="20644" y2="49349"/>
                            <a14:foregroundMark x1="34700" y1="43359" x2="36384" y2="50000"/>
                            <a14:backgroundMark x1="35139" y1="25521" x2="35139" y2="25521"/>
                            <a14:backgroundMark x1="24671" y1="25521" x2="39312" y2="2513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028" t="24899" r="57859" b="2953"/>
              <a:stretch/>
            </p:blipFill>
            <p:spPr bwMode="auto">
              <a:xfrm>
                <a:off x="-3420888" y="3351229"/>
                <a:ext cx="5002476" cy="84259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4" name="Picture 13" descr="https://images-na.ssl-images-amazon.com/images/I/31TigYWJZ1L.jpg"/>
            <p:cNvPicPr>
              <a:picLocks noChangeAspect="1" noChangeArrowheads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7200" b="82200" l="39200" r="60600">
                          <a14:foregroundMark x1="41000" y1="33400" x2="44000" y2="41000"/>
                          <a14:foregroundMark x1="40600" y1="33000" x2="40400" y2="38800"/>
                          <a14:foregroundMark x1="52800" y1="33800" x2="53600" y2="378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608" t="16521" r="36761" b="17063"/>
            <a:stretch/>
          </p:blipFill>
          <p:spPr bwMode="auto">
            <a:xfrm>
              <a:off x="-976025" y="397650"/>
              <a:ext cx="1220707" cy="31630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3" descr="https://images-na.ssl-images-amazon.com/images/I/31TigYWJZ1L.jpg"/>
            <p:cNvPicPr>
              <a:picLocks noChangeAspect="1" noChangeArrowheads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7200" b="82200" l="39200" r="60600">
                          <a14:foregroundMark x1="41000" y1="33400" x2="44000" y2="41000"/>
                          <a14:foregroundMark x1="40600" y1="33000" x2="40400" y2="38800"/>
                          <a14:foregroundMark x1="52800" y1="33800" x2="53600" y2="378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608" t="16521" r="36761" b="17063"/>
            <a:stretch/>
          </p:blipFill>
          <p:spPr bwMode="auto">
            <a:xfrm>
              <a:off x="-339675" y="397650"/>
              <a:ext cx="1220707" cy="31630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0" t="22486" r="64322" b="19062"/>
          <a:stretch/>
        </p:blipFill>
        <p:spPr bwMode="auto">
          <a:xfrm>
            <a:off x="7236296" y="3835012"/>
            <a:ext cx="1796299" cy="285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09" t="36752" r="1123" b="6032"/>
          <a:stretch/>
        </p:blipFill>
        <p:spPr bwMode="auto">
          <a:xfrm>
            <a:off x="2724589" y="3835012"/>
            <a:ext cx="1775403" cy="2790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94" t="46720" r="7100" b="44215"/>
          <a:stretch/>
        </p:blipFill>
        <p:spPr bwMode="auto">
          <a:xfrm rot="19843743">
            <a:off x="3518521" y="4324465"/>
            <a:ext cx="457184" cy="439144"/>
          </a:xfrm>
          <a:prstGeom prst="ellipse">
            <a:avLst/>
          </a:prstGeom>
          <a:noFill/>
          <a:ln>
            <a:noFill/>
          </a:ln>
          <a:effectLst>
            <a:glow rad="228600">
              <a:srgbClr val="FFFF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llipse 3"/>
          <p:cNvSpPr/>
          <p:nvPr/>
        </p:nvSpPr>
        <p:spPr>
          <a:xfrm>
            <a:off x="3543942" y="4941342"/>
            <a:ext cx="406341" cy="406341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/>
          <p:cNvSpPr/>
          <p:nvPr/>
        </p:nvSpPr>
        <p:spPr>
          <a:xfrm>
            <a:off x="3543942" y="4941342"/>
            <a:ext cx="406341" cy="406341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94" t="46720" r="7100" b="44215"/>
          <a:stretch/>
        </p:blipFill>
        <p:spPr bwMode="auto">
          <a:xfrm rot="20553146">
            <a:off x="7900244" y="5444493"/>
            <a:ext cx="810901" cy="778904"/>
          </a:xfrm>
          <a:prstGeom prst="ellipse">
            <a:avLst/>
          </a:prstGeom>
          <a:noFill/>
          <a:ln>
            <a:noFill/>
          </a:ln>
          <a:effectLst>
            <a:glow rad="228600">
              <a:srgbClr val="00B0F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94" t="46720" r="7100" b="44215"/>
          <a:stretch/>
        </p:blipFill>
        <p:spPr bwMode="auto">
          <a:xfrm rot="10800000">
            <a:off x="8093931" y="4948680"/>
            <a:ext cx="415393" cy="399002"/>
          </a:xfrm>
          <a:prstGeom prst="ellipse">
            <a:avLst/>
          </a:prstGeom>
          <a:noFill/>
          <a:ln>
            <a:noFill/>
          </a:ln>
          <a:effectLst>
            <a:glow rad="228600">
              <a:schemeClr val="accent3">
                <a:lumMod val="50000"/>
                <a:alpha val="53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723821" y="2060848"/>
            <a:ext cx="8308771" cy="270753"/>
          </a:xfrm>
          <a:prstGeom prst="rect">
            <a:avLst/>
          </a:prstGeom>
          <a:solidFill>
            <a:srgbClr val="FFFF0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/>
          <p:cNvSpPr/>
          <p:nvPr/>
        </p:nvSpPr>
        <p:spPr>
          <a:xfrm>
            <a:off x="750884" y="2420888"/>
            <a:ext cx="8281709" cy="290295"/>
          </a:xfrm>
          <a:prstGeom prst="rect">
            <a:avLst/>
          </a:prstGeom>
          <a:solidFill>
            <a:srgbClr val="00B0F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/>
          <p:cNvSpPr/>
          <p:nvPr/>
        </p:nvSpPr>
        <p:spPr>
          <a:xfrm>
            <a:off x="683567" y="2780928"/>
            <a:ext cx="8349027" cy="986093"/>
          </a:xfrm>
          <a:prstGeom prst="rect">
            <a:avLst/>
          </a:prstGeom>
          <a:solidFill>
            <a:schemeClr val="accent3">
              <a:lumMod val="5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llipse 33"/>
          <p:cNvSpPr/>
          <p:nvPr/>
        </p:nvSpPr>
        <p:spPr>
          <a:xfrm>
            <a:off x="8112111" y="4950963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Ellipse 34"/>
          <p:cNvSpPr/>
          <p:nvPr/>
        </p:nvSpPr>
        <p:spPr>
          <a:xfrm>
            <a:off x="8112111" y="4950963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/>
          <p:cNvSpPr/>
          <p:nvPr/>
        </p:nvSpPr>
        <p:spPr>
          <a:xfrm>
            <a:off x="8112111" y="4950963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/>
          <p:cNvSpPr/>
          <p:nvPr/>
        </p:nvSpPr>
        <p:spPr>
          <a:xfrm>
            <a:off x="8112111" y="4950963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/>
          <p:cNvSpPr/>
          <p:nvPr/>
        </p:nvSpPr>
        <p:spPr>
          <a:xfrm>
            <a:off x="8112111" y="4950963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/>
          <p:cNvSpPr/>
          <p:nvPr/>
        </p:nvSpPr>
        <p:spPr>
          <a:xfrm>
            <a:off x="8112111" y="4950963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Ellipse 39"/>
          <p:cNvSpPr/>
          <p:nvPr/>
        </p:nvSpPr>
        <p:spPr>
          <a:xfrm>
            <a:off x="8112111" y="4950963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Flèche gauche 22"/>
          <p:cNvSpPr/>
          <p:nvPr/>
        </p:nvSpPr>
        <p:spPr>
          <a:xfrm>
            <a:off x="4241169" y="4133094"/>
            <a:ext cx="3110411" cy="2194082"/>
          </a:xfrm>
          <a:prstGeom prst="leftArrow">
            <a:avLst>
              <a:gd name="adj1" fmla="val 69772"/>
              <a:gd name="adj2" fmla="val 33884"/>
            </a:avLst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Fonctionnement normal « BA » sur 2 le Voyant rouge bas du FAM clignote rapidement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2" name="Flèche gauche 41"/>
          <p:cNvSpPr/>
          <p:nvPr/>
        </p:nvSpPr>
        <p:spPr>
          <a:xfrm>
            <a:off x="4183636" y="3700143"/>
            <a:ext cx="3110411" cy="1994463"/>
          </a:xfrm>
          <a:prstGeom prst="leftArrow">
            <a:avLst>
              <a:gd name="adj1" fmla="val 75238"/>
              <a:gd name="adj2" fmla="val 33884"/>
            </a:avLst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Switch « BA » sur position 1</a:t>
            </a:r>
          </a:p>
          <a:p>
            <a:pPr algn="ctr"/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voyant rouge devient fixe</a:t>
            </a: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4" name="Ellipse 43"/>
          <p:cNvSpPr/>
          <p:nvPr/>
        </p:nvSpPr>
        <p:spPr>
          <a:xfrm>
            <a:off x="8112111" y="4407272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Ellipse 44"/>
          <p:cNvSpPr/>
          <p:nvPr/>
        </p:nvSpPr>
        <p:spPr>
          <a:xfrm>
            <a:off x="8112111" y="4407272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llipse 45"/>
          <p:cNvSpPr/>
          <p:nvPr/>
        </p:nvSpPr>
        <p:spPr>
          <a:xfrm>
            <a:off x="8112111" y="4407272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Ellipse 46"/>
          <p:cNvSpPr/>
          <p:nvPr/>
        </p:nvSpPr>
        <p:spPr>
          <a:xfrm>
            <a:off x="8112111" y="4407272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Ellipse 47"/>
          <p:cNvSpPr/>
          <p:nvPr/>
        </p:nvSpPr>
        <p:spPr>
          <a:xfrm>
            <a:off x="8112111" y="4407272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Ellipse 48"/>
          <p:cNvSpPr/>
          <p:nvPr/>
        </p:nvSpPr>
        <p:spPr>
          <a:xfrm>
            <a:off x="8112111" y="4407272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Ellipse 49"/>
          <p:cNvSpPr/>
          <p:nvPr/>
        </p:nvSpPr>
        <p:spPr>
          <a:xfrm>
            <a:off x="8112111" y="4407272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Ellipse 57"/>
          <p:cNvSpPr/>
          <p:nvPr/>
        </p:nvSpPr>
        <p:spPr>
          <a:xfrm>
            <a:off x="3543942" y="4941342"/>
            <a:ext cx="406341" cy="406341"/>
          </a:xfrm>
          <a:prstGeom prst="ellipse">
            <a:avLst/>
          </a:prstGeom>
          <a:gradFill flip="none" rotWithShape="1">
            <a:gsLst>
              <a:gs pos="59000">
                <a:srgbClr val="00FF00"/>
              </a:gs>
              <a:gs pos="0">
                <a:srgbClr val="EDFD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Rectangle 54"/>
          <p:cNvSpPr/>
          <p:nvPr/>
        </p:nvSpPr>
        <p:spPr>
          <a:xfrm>
            <a:off x="2736304" y="3356992"/>
            <a:ext cx="6660232" cy="3212976"/>
          </a:xfrm>
          <a:prstGeom prst="rect">
            <a:avLst/>
          </a:prstGeom>
          <a:solidFill>
            <a:schemeClr val="accent1">
              <a:alpha val="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fr-F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clic</a:t>
            </a:r>
          </a:p>
        </p:txBody>
      </p:sp>
      <p:grpSp>
        <p:nvGrpSpPr>
          <p:cNvPr id="20" name="Groupe 19"/>
          <p:cNvGrpSpPr/>
          <p:nvPr/>
        </p:nvGrpSpPr>
        <p:grpSpPr>
          <a:xfrm>
            <a:off x="7236293" y="3827111"/>
            <a:ext cx="1796299" cy="2850513"/>
            <a:chOff x="7388696" y="3987412"/>
            <a:chExt cx="1796299" cy="2850513"/>
          </a:xfrm>
        </p:grpSpPr>
        <p:pic>
          <p:nvPicPr>
            <p:cNvPr id="59" name="Picture 2"/>
            <p:cNvPicPr>
              <a:picLocks noChangeAspect="1" noChangeArrowheads="1"/>
            </p:cNvPicPr>
            <p:nvPr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70" t="22486" r="64322" b="19062"/>
            <a:stretch/>
          </p:blipFill>
          <p:spPr bwMode="auto">
            <a:xfrm>
              <a:off x="7388696" y="3987412"/>
              <a:ext cx="1796299" cy="2850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0" name="Picture 3"/>
            <p:cNvPicPr>
              <a:picLocks noChangeAspect="1" noChangeArrowheads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594" t="46720" r="7100" b="44215"/>
            <a:stretch/>
          </p:blipFill>
          <p:spPr bwMode="auto">
            <a:xfrm rot="20553146">
              <a:off x="8048576" y="5602479"/>
              <a:ext cx="810901" cy="778904"/>
            </a:xfrm>
            <a:prstGeom prst="ellipse">
              <a:avLst/>
            </a:prstGeom>
            <a:noFill/>
            <a:ln>
              <a:noFill/>
            </a:ln>
            <a:effectLst>
              <a:glow rad="228600">
                <a:srgbClr val="00B0F0">
                  <a:alpha val="40000"/>
                </a:srgb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" name="Picture 3"/>
            <p:cNvPicPr>
              <a:picLocks noChangeAspect="1" noChangeArrowheads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594" t="46720" r="7100" b="44215"/>
            <a:stretch/>
          </p:blipFill>
          <p:spPr bwMode="auto">
            <a:xfrm rot="10800000">
              <a:off x="8246331" y="5101080"/>
              <a:ext cx="415393" cy="399002"/>
            </a:xfrm>
            <a:prstGeom prst="ellipse">
              <a:avLst/>
            </a:prstGeom>
            <a:noFill/>
            <a:ln>
              <a:noFill/>
            </a:ln>
            <a:effectLst>
              <a:glow rad="228600">
                <a:schemeClr val="accent3">
                  <a:lumMod val="50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2" name="Ellipse 31"/>
          <p:cNvSpPr/>
          <p:nvPr/>
        </p:nvSpPr>
        <p:spPr>
          <a:xfrm>
            <a:off x="8112108" y="4940779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Flèche gauche 42"/>
          <p:cNvSpPr/>
          <p:nvPr/>
        </p:nvSpPr>
        <p:spPr>
          <a:xfrm flipH="1">
            <a:off x="4593255" y="4969092"/>
            <a:ext cx="3110411" cy="1994463"/>
          </a:xfrm>
          <a:prstGeom prst="leftArrow">
            <a:avLst>
              <a:gd name="adj1" fmla="val 75238"/>
              <a:gd name="adj2" fmla="val 33884"/>
            </a:avLst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Switch 3 Du FSR 14 sur position 1..2</a:t>
            </a:r>
          </a:p>
          <a:p>
            <a:pPr algn="ctr"/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voyants rouges s ’allument 1s sur 5s</a:t>
            </a: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" name="Flèche gauche 50"/>
          <p:cNvSpPr/>
          <p:nvPr/>
        </p:nvSpPr>
        <p:spPr>
          <a:xfrm flipH="1">
            <a:off x="4241166" y="3700142"/>
            <a:ext cx="3548437" cy="2753193"/>
          </a:xfrm>
          <a:prstGeom prst="leftArrow">
            <a:avLst>
              <a:gd name="adj1" fmla="val 75238"/>
              <a:gd name="adj2" fmla="val 33884"/>
            </a:avLst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Switch 2 Du FSR 14 sur position « LRN »</a:t>
            </a:r>
          </a:p>
          <a:p>
            <a:pPr algn="ctr"/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voyant rouge bas clignote rapidement (F=1Hz) puis le voyant FAM 14 devient vert 5s et repasse au rouge</a:t>
            </a: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2736304" y="3356992"/>
            <a:ext cx="6660232" cy="3212976"/>
          </a:xfrm>
          <a:prstGeom prst="rect">
            <a:avLst/>
          </a:prstGeom>
          <a:solidFill>
            <a:schemeClr val="accent1">
              <a:alpha val="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fr-F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clic</a:t>
            </a:r>
          </a:p>
        </p:txBody>
      </p:sp>
      <p:sp>
        <p:nvSpPr>
          <p:cNvPr id="54" name="Rectangle 53"/>
          <p:cNvSpPr/>
          <p:nvPr/>
        </p:nvSpPr>
        <p:spPr>
          <a:xfrm>
            <a:off x="2736304" y="3356992"/>
            <a:ext cx="6660232" cy="3212976"/>
          </a:xfrm>
          <a:prstGeom prst="rect">
            <a:avLst/>
          </a:prstGeom>
          <a:solidFill>
            <a:schemeClr val="accent1">
              <a:alpha val="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fr-F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clic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736304" y="3356992"/>
            <a:ext cx="6660232" cy="3212976"/>
          </a:xfrm>
          <a:prstGeom prst="rect">
            <a:avLst/>
          </a:prstGeom>
          <a:solidFill>
            <a:schemeClr val="accent1">
              <a:alpha val="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clic</a:t>
            </a: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177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9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5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2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85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85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85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repeatCount="1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5"/>
                                            </p:cond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750"/>
                            </p:stCondLst>
                            <p:childTnLst>
                              <p:par>
                                <p:cTn id="10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7" presetClass="emph" presetSubtype="0" repeatCount="2000" fill="remove" nodeType="withEffect">
                                  <p:stCondLst>
                                    <p:cond delay="2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7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8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9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0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75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0"/>
                            </p:stCondLst>
                            <p:childTnLst>
                              <p:par>
                                <p:cTn id="13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4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350"/>
                            </p:stCondLst>
                            <p:childTnLst>
                              <p:par>
                                <p:cTn id="1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850"/>
                            </p:stCondLst>
                            <p:childTnLst>
                              <p:par>
                                <p:cTn id="1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5"/>
                                            </p:cond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8"/>
                                            </p:cond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285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2"/>
                                            </p:cond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65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5"/>
                                            </p:cond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7850"/>
                            </p:stCondLst>
                            <p:childTnLst>
                              <p:par>
                                <p:cTn id="16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7850"/>
                            </p:stCondLst>
                            <p:childTnLst>
                              <p:par>
                                <p:cTn id="172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2"/>
                                            </p:cond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5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5"/>
                                            </p:cond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2850"/>
                            </p:stCondLst>
                            <p:childTnLst>
                              <p:par>
                                <p:cTn id="179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9"/>
                                            </p:cond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82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2"/>
                                            </p:cond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7850"/>
                            </p:stCondLst>
                            <p:childTnLst>
                              <p:par>
                                <p:cTn id="186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6"/>
                                            </p:cond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89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9"/>
                                            </p:cond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2850"/>
                            </p:stCondLst>
                            <p:childTnLst>
                              <p:par>
                                <p:cTn id="193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3"/>
                                            </p:cond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96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6"/>
                                            </p:cond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27850"/>
                            </p:stCondLst>
                            <p:childTnLst>
                              <p:par>
                                <p:cTn id="200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0"/>
                                            </p:cond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03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3"/>
                                            </p:cond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>
                      <p:stCondLst>
                        <p:cond delay="0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500"/>
                            </p:stCondLst>
                            <p:childTnLst>
                              <p:par>
                                <p:cTn id="2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26" presetID="10" presetClass="entr" presetSubtype="0" repeatCount="1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26"/>
                                            </p:cond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8000"/>
                            </p:stCondLst>
                            <p:childTnLst>
                              <p:par>
                                <p:cTn id="2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13000"/>
                            </p:stCondLst>
                            <p:childTnLst>
                              <p:par>
                                <p:cTn id="234" presetID="10" presetClass="entr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13500"/>
                            </p:stCondLst>
                            <p:childTnLst>
                              <p:par>
                                <p:cTn id="23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24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4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  <p:bldP spid="24" grpId="0" animBg="1"/>
      <p:bldP spid="24" grpId="1" animBg="1"/>
      <p:bldP spid="24" grpId="2" animBg="1"/>
      <p:bldP spid="24" grpId="3" animBg="1"/>
      <p:bldP spid="24" grpId="4" animBg="1"/>
      <p:bldP spid="24" grpId="5" animBg="1"/>
      <p:bldP spid="21" grpId="0" animBg="1"/>
      <p:bldP spid="29" grpId="0" animBg="1"/>
      <p:bldP spid="30" grpId="0" animBg="1"/>
      <p:bldP spid="34" grpId="0" animBg="1"/>
      <p:bldP spid="34" grpId="3" animBg="1"/>
      <p:bldP spid="35" grpId="0" animBg="1"/>
      <p:bldP spid="35" grpId="3" animBg="1"/>
      <p:bldP spid="36" grpId="0" animBg="1"/>
      <p:bldP spid="36" grpId="3" animBg="1"/>
      <p:bldP spid="37" grpId="0" animBg="1"/>
      <p:bldP spid="37" grpId="3" animBg="1"/>
      <p:bldP spid="38" grpId="0" animBg="1"/>
      <p:bldP spid="38" grpId="3" animBg="1"/>
      <p:bldP spid="39" grpId="0" animBg="1"/>
      <p:bldP spid="39" grpId="3" animBg="1"/>
      <p:bldP spid="40" grpId="0" animBg="1"/>
      <p:bldP spid="40" grpId="3" animBg="1"/>
      <p:bldP spid="23" grpId="0" animBg="1"/>
      <p:bldP spid="23" grpId="1" animBg="1"/>
      <p:bldP spid="42" grpId="0" animBg="1"/>
      <p:bldP spid="42" grpId="1" animBg="1"/>
      <p:bldP spid="44" grpId="0" animBg="1"/>
      <p:bldP spid="44" grpId="3" animBg="1"/>
      <p:bldP spid="45" grpId="0" animBg="1"/>
      <p:bldP spid="45" grpId="3" animBg="1"/>
      <p:bldP spid="46" grpId="0" animBg="1"/>
      <p:bldP spid="46" grpId="3" animBg="1"/>
      <p:bldP spid="47" grpId="0" animBg="1"/>
      <p:bldP spid="47" grpId="3" animBg="1"/>
      <p:bldP spid="48" grpId="0" animBg="1"/>
      <p:bldP spid="48" grpId="3" animBg="1"/>
      <p:bldP spid="49" grpId="0" animBg="1"/>
      <p:bldP spid="49" grpId="3" animBg="1"/>
      <p:bldP spid="50" grpId="0" animBg="1"/>
      <p:bldP spid="50" grpId="3" animBg="1"/>
      <p:bldP spid="58" grpId="0" animBg="1"/>
      <p:bldP spid="55" grpId="0" animBg="1"/>
      <p:bldP spid="55" grpId="1" animBg="1"/>
      <p:bldP spid="32" grpId="0" animBg="1"/>
      <p:bldP spid="32" grpId="2" animBg="1"/>
      <p:bldP spid="32" grpId="3" animBg="1"/>
      <p:bldP spid="43" grpId="0" animBg="1"/>
      <p:bldP spid="43" grpId="1" animBg="1"/>
      <p:bldP spid="51" grpId="0" animBg="1"/>
      <p:bldP spid="51" grpId="1" animBg="1"/>
      <p:bldP spid="56" grpId="0" animBg="1"/>
      <p:bldP spid="56" grpId="1" animBg="1"/>
      <p:bldP spid="54" grpId="0" animBg="1"/>
      <p:bldP spid="54" grpId="1" animBg="1"/>
      <p:bldP spid="28" grpId="0" animBg="1"/>
      <p:bldP spid="28" grpId="1" animBg="1"/>
      <p:bldP spid="28" grpId="2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0" y="34941"/>
            <a:ext cx="9144000" cy="6788117"/>
            <a:chOff x="0" y="34941"/>
            <a:chExt cx="9144000" cy="6788117"/>
          </a:xfrm>
        </p:grpSpPr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Texturizer/>
                      </a14:imgEffect>
                      <a14:imgEffect>
                        <a14:colorTemperature colorTemp="3814"/>
                      </a14:imgEffect>
                      <a14:imgEffect>
                        <a14:saturation sat="0"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4941"/>
              <a:ext cx="9144000" cy="6788117"/>
            </a:xfrm>
            <a:prstGeom prst="rect">
              <a:avLst/>
            </a:prstGeom>
            <a:effectLst>
              <a:glow rad="127000">
                <a:schemeClr val="accent1">
                  <a:alpha val="71000"/>
                </a:schemeClr>
              </a:glow>
            </a:effectLst>
          </p:spPr>
        </p:pic>
        <p:pic>
          <p:nvPicPr>
            <p:cNvPr id="10" name="Image 9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935" b="64216" l="25182" r="90000">
                          <a14:backgroundMark x1="28864" y1="54120" x2="38955" y2="61955"/>
                          <a14:backgroundMark x1="63227" y1="42973" x2="65045" y2="5920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63" t="16264" r="35758" b="38518"/>
            <a:stretch/>
          </p:blipFill>
          <p:spPr>
            <a:xfrm rot="311621">
              <a:off x="3352364" y="456369"/>
              <a:ext cx="836909" cy="539182"/>
            </a:xfrm>
            <a:prstGeom prst="rect">
              <a:avLst/>
            </a:prstGeom>
          </p:spPr>
        </p:pic>
        <p:pic>
          <p:nvPicPr>
            <p:cNvPr id="11" name="Image 10"/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2456" b="75929" l="31182" r="685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12" t="16570" r="30569" b="24098"/>
            <a:stretch/>
          </p:blipFill>
          <p:spPr>
            <a:xfrm rot="334778">
              <a:off x="5063570" y="450142"/>
              <a:ext cx="965963" cy="625619"/>
            </a:xfrm>
            <a:prstGeom prst="rect">
              <a:avLst/>
            </a:prstGeom>
          </p:spPr>
        </p:pic>
      </p:grpSp>
      <p:pic>
        <p:nvPicPr>
          <p:cNvPr id="5" name="Picture 14"/>
          <p:cNvPicPr>
            <a:picLocks noChangeAspect="1" noChangeArrowheads="1"/>
          </p:cNvPicPr>
          <p:nvPr/>
        </p:nvPicPr>
        <p:blipFill rotWithShape="1">
          <a:blip r:embed="rId8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8125" b="89453" l="16764" r="372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339" t="24618" r="60051" b="10545"/>
          <a:stretch/>
        </p:blipFill>
        <p:spPr bwMode="auto">
          <a:xfrm rot="5845387">
            <a:off x="5119696" y="2408632"/>
            <a:ext cx="121999" cy="17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35" b="64216" l="25182" r="90000">
                        <a14:backgroundMark x1="28864" y1="54120" x2="38955" y2="61955"/>
                        <a14:backgroundMark x1="63227" y1="42973" x2="65045" y2="592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63" t="16264" r="35758" b="38518"/>
          <a:stretch/>
        </p:blipFill>
        <p:spPr>
          <a:xfrm rot="311621">
            <a:off x="3352364" y="456369"/>
            <a:ext cx="836909" cy="53918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2456" b="75929" l="31182" r="6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12" t="16570" r="30569" b="24098"/>
          <a:stretch/>
        </p:blipFill>
        <p:spPr>
          <a:xfrm rot="334778">
            <a:off x="5063570" y="450142"/>
            <a:ext cx="965963" cy="62561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498178"/>
          </a:xfrm>
          <a:gradFill>
            <a:gsLst>
              <a:gs pos="51000">
                <a:schemeClr val="bg2">
                  <a:lumMod val="90000"/>
                  <a:alpha val="84000"/>
                </a:schemeClr>
              </a:gs>
              <a:gs pos="1000">
                <a:schemeClr val="bg2">
                  <a:alpha val="66000"/>
                </a:schemeClr>
              </a:gs>
              <a:gs pos="100000">
                <a:schemeClr val="bg2">
                  <a:alpha val="66000"/>
                </a:schemeClr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fr-FR" sz="3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Raccordement et mise en Œuvre capteurs et récepteurs </a:t>
            </a:r>
            <a:r>
              <a:rPr lang="fr-FR" sz="36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Eltako</a:t>
            </a:r>
            <a:endParaRPr lang="fr-FR" sz="3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47669" y="1628800"/>
            <a:ext cx="8932843" cy="2160787"/>
          </a:xfrm>
          <a:gradFill>
            <a:gsLst>
              <a:gs pos="51000">
                <a:schemeClr val="bg2">
                  <a:lumMod val="90000"/>
                  <a:alpha val="99000"/>
                </a:schemeClr>
              </a:gs>
              <a:gs pos="0">
                <a:schemeClr val="bg2">
                  <a:alpha val="49000"/>
                </a:schemeClr>
              </a:gs>
              <a:gs pos="100000">
                <a:schemeClr val="bg2">
                  <a:alpha val="49000"/>
                </a:schemeClr>
              </a:gs>
            </a:gsLst>
            <a:lin ang="5400000" scaled="0"/>
          </a:gra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Affectation des détecteurs aux contacts des modules FSR14 2x:</a:t>
            </a:r>
          </a:p>
          <a:p>
            <a:pPr>
              <a:buFontTx/>
              <a:buChar char="-"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FAM 14 sélecteur rotatif BA sur 2 (le deuxième reste sur 1)</a:t>
            </a:r>
          </a:p>
          <a:p>
            <a:pPr>
              <a:buFontTx/>
              <a:buChar char="-"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FSR14 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sélecteur du bas sur </a:t>
            </a: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 ou 2 (suivant contact désiré) </a:t>
            </a: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Tx/>
              <a:buChar char="-"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FSR14 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sélecteur du </a:t>
            </a: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haut  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sur </a:t>
            </a: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fonction désirée</a:t>
            </a: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Tx/>
              <a:buChar char="-"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FSR14 sélecteur central sur LRN enclencher le détecteur </a:t>
            </a:r>
            <a:b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(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aimant </a:t>
            </a: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fournit sur symbole □ détecteur, sollicitation contact…)</a:t>
            </a:r>
          </a:p>
        </p:txBody>
      </p:sp>
      <p:grpSp>
        <p:nvGrpSpPr>
          <p:cNvPr id="12" name="Groupe 11"/>
          <p:cNvGrpSpPr/>
          <p:nvPr/>
        </p:nvGrpSpPr>
        <p:grpSpPr>
          <a:xfrm>
            <a:off x="107505" y="771475"/>
            <a:ext cx="2664296" cy="5897885"/>
            <a:chOff x="-2694169" y="-3460434"/>
            <a:chExt cx="3575201" cy="7021161"/>
          </a:xfrm>
        </p:grpSpPr>
        <p:grpSp>
          <p:nvGrpSpPr>
            <p:cNvPr id="13" name="Groupe 12"/>
            <p:cNvGrpSpPr/>
            <p:nvPr/>
          </p:nvGrpSpPr>
          <p:grpSpPr>
            <a:xfrm>
              <a:off x="-2694169" y="-3460434"/>
              <a:ext cx="2183863" cy="6994891"/>
              <a:chOff x="-6087193" y="-7372201"/>
              <a:chExt cx="7668781" cy="19149331"/>
            </a:xfrm>
          </p:grpSpPr>
          <p:grpSp>
            <p:nvGrpSpPr>
              <p:cNvPr id="16" name="Groupe 15"/>
              <p:cNvGrpSpPr/>
              <p:nvPr/>
            </p:nvGrpSpPr>
            <p:grpSpPr>
              <a:xfrm rot="5400000">
                <a:off x="-8888573" y="-4570821"/>
                <a:ext cx="10935369" cy="5332610"/>
                <a:chOff x="-11341768" y="-676704"/>
                <a:chExt cx="10935369" cy="5332610"/>
              </a:xfrm>
            </p:grpSpPr>
            <p:pic>
              <p:nvPicPr>
                <p:cNvPr id="18" name="Picture 8" descr="https://images-na.ssl-images-amazon.com/images/I/41JhzoWnDkL.jpg"/>
                <p:cNvPicPr>
                  <a:picLocks noChangeAspect="1" noChangeArrowheads="1"/>
                </p:cNvPicPr>
                <p:nvPr/>
              </p:nvPicPr>
              <p:blipFill rotWithShape="1">
                <a:blip r:embed="rId10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backgroundRemoval t="0" b="43000" l="48239" r="99648">
                              <a14:foregroundMark x1="21127" y1="33200" x2="32746" y2="38200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5000" b="55578"/>
                <a:stretch/>
              </p:blipFill>
              <p:spPr bwMode="auto">
                <a:xfrm flipH="1">
                  <a:off x="-2360462" y="-676704"/>
                  <a:ext cx="1954063" cy="460180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9" name="Picture 11"/>
                <p:cNvPicPr>
                  <a:picLocks noChangeAspect="1" noChangeArrowheads="1"/>
                </p:cNvPicPr>
                <p:nvPr/>
              </p:nvPicPr>
              <p:blipFill rotWithShape="1">
                <a:blip r:embed="rId12">
                  <a:extLst>
                    <a:ext uri="{BEBA8EAE-BF5A-486C-A8C5-ECC9F3942E4B}">
                      <a14:imgProps xmlns:a14="http://schemas.microsoft.com/office/drawing/2010/main">
                        <a14:imgLayer r:embed="rId13">
                          <a14:imgEffect>
                            <a14:backgroundRemoval t="72917" b="84245" l="18155" r="60908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7803" t="71548" r="38559" b="14226"/>
                <a:stretch/>
              </p:blipFill>
              <p:spPr bwMode="auto">
                <a:xfrm>
                  <a:off x="-11341768" y="2792082"/>
                  <a:ext cx="10168916" cy="18638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17" name="Picture 9"/>
              <p:cNvPicPr>
                <a:picLocks noChangeAspect="1" noChangeArrowheads="1"/>
              </p:cNvPicPr>
              <p:nvPr/>
            </p:nvPicPr>
            <p:blipFill rotWithShape="1"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25000" b="96875" l="19473" r="40776">
                            <a14:foregroundMark x1="32430" y1="94531" x2="32943" y2="95313"/>
                            <a14:foregroundMark x1="35432" y1="95833" x2="38067" y2="95443"/>
                            <a14:foregroundMark x1="35359" y1="95703" x2="35505" y2="95313"/>
                            <a14:foregroundMark x1="31332" y1="42839" x2="27233" y2="50521"/>
                            <a14:foregroundMark x1="22035" y1="46094" x2="21376" y2="46354"/>
                            <a14:foregroundMark x1="20351" y1="44271" x2="20644" y2="49349"/>
                            <a14:foregroundMark x1="34700" y1="43359" x2="36384" y2="50000"/>
                            <a14:backgroundMark x1="35139" y1="25521" x2="35139" y2="25521"/>
                            <a14:backgroundMark x1="24671" y1="25521" x2="39312" y2="2513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028" t="24899" r="57859" b="2953"/>
              <a:stretch/>
            </p:blipFill>
            <p:spPr bwMode="auto">
              <a:xfrm>
                <a:off x="-3420888" y="3351229"/>
                <a:ext cx="5002476" cy="84259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4" name="Picture 13" descr="https://images-na.ssl-images-amazon.com/images/I/31TigYWJZ1L.jpg"/>
            <p:cNvPicPr>
              <a:picLocks noChangeAspect="1" noChangeArrowheads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7200" b="82200" l="39200" r="60600">
                          <a14:foregroundMark x1="41000" y1="33400" x2="44000" y2="41000"/>
                          <a14:foregroundMark x1="40600" y1="33000" x2="40400" y2="38800"/>
                          <a14:foregroundMark x1="52800" y1="33800" x2="53600" y2="378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608" t="16521" r="36761" b="17063"/>
            <a:stretch/>
          </p:blipFill>
          <p:spPr bwMode="auto">
            <a:xfrm>
              <a:off x="-976025" y="397650"/>
              <a:ext cx="1220707" cy="31630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3" descr="https://images-na.ssl-images-amazon.com/images/I/31TigYWJZ1L.jpg"/>
            <p:cNvPicPr>
              <a:picLocks noChangeAspect="1" noChangeArrowheads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7200" b="82200" l="39200" r="60600">
                          <a14:foregroundMark x1="41000" y1="33400" x2="44000" y2="41000"/>
                          <a14:foregroundMark x1="40600" y1="33000" x2="40400" y2="38800"/>
                          <a14:foregroundMark x1="52800" y1="33800" x2="53600" y2="378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608" t="16521" r="36761" b="17063"/>
            <a:stretch/>
          </p:blipFill>
          <p:spPr bwMode="auto">
            <a:xfrm>
              <a:off x="-339675" y="397650"/>
              <a:ext cx="1220707" cy="31630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0" t="22486" r="64322" b="19062"/>
          <a:stretch/>
        </p:blipFill>
        <p:spPr bwMode="auto">
          <a:xfrm>
            <a:off x="7241689" y="3809231"/>
            <a:ext cx="1796299" cy="285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09" t="36752" r="1123" b="6032"/>
          <a:stretch/>
        </p:blipFill>
        <p:spPr bwMode="auto">
          <a:xfrm>
            <a:off x="2724589" y="3835012"/>
            <a:ext cx="1775403" cy="2790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llipse 3"/>
          <p:cNvSpPr/>
          <p:nvPr/>
        </p:nvSpPr>
        <p:spPr>
          <a:xfrm>
            <a:off x="3543942" y="4941342"/>
            <a:ext cx="406341" cy="406341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94" t="46720" r="7100" b="44215"/>
          <a:stretch/>
        </p:blipFill>
        <p:spPr bwMode="auto">
          <a:xfrm rot="20553146">
            <a:off x="7900244" y="5444493"/>
            <a:ext cx="810901" cy="778904"/>
          </a:xfrm>
          <a:prstGeom prst="ellipse">
            <a:avLst/>
          </a:prstGeom>
          <a:noFill/>
          <a:ln>
            <a:noFill/>
          </a:ln>
          <a:effectLst>
            <a:glow rad="228600">
              <a:srgbClr val="00B0F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94" t="46720" r="7100" b="44215"/>
          <a:stretch/>
        </p:blipFill>
        <p:spPr bwMode="auto">
          <a:xfrm rot="10800000">
            <a:off x="8093931" y="4948680"/>
            <a:ext cx="415393" cy="399002"/>
          </a:xfrm>
          <a:prstGeom prst="ellipse">
            <a:avLst/>
          </a:prstGeom>
          <a:noFill/>
          <a:ln>
            <a:noFill/>
          </a:ln>
          <a:effectLst>
            <a:glow rad="228600">
              <a:schemeClr val="accent3">
                <a:lumMod val="50000"/>
                <a:alpha val="53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611560" y="2078127"/>
            <a:ext cx="8308771" cy="270753"/>
          </a:xfrm>
          <a:prstGeom prst="rect">
            <a:avLst/>
          </a:prstGeom>
          <a:solidFill>
            <a:srgbClr val="FFFF0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/>
          <p:cNvSpPr/>
          <p:nvPr/>
        </p:nvSpPr>
        <p:spPr>
          <a:xfrm>
            <a:off x="683568" y="2420888"/>
            <a:ext cx="8281709" cy="290295"/>
          </a:xfrm>
          <a:prstGeom prst="rect">
            <a:avLst/>
          </a:prstGeom>
          <a:solidFill>
            <a:srgbClr val="00B0F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/>
          <p:cNvSpPr/>
          <p:nvPr/>
        </p:nvSpPr>
        <p:spPr>
          <a:xfrm>
            <a:off x="611560" y="2711183"/>
            <a:ext cx="8349027" cy="429785"/>
          </a:xfrm>
          <a:prstGeom prst="rect">
            <a:avLst/>
          </a:prstGeom>
          <a:solidFill>
            <a:schemeClr val="accent3">
              <a:lumMod val="5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llipse 33"/>
          <p:cNvSpPr/>
          <p:nvPr/>
        </p:nvSpPr>
        <p:spPr>
          <a:xfrm>
            <a:off x="8112111" y="4950963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Ellipse 34"/>
          <p:cNvSpPr/>
          <p:nvPr/>
        </p:nvSpPr>
        <p:spPr>
          <a:xfrm>
            <a:off x="8112111" y="4950963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/>
          <p:cNvSpPr/>
          <p:nvPr/>
        </p:nvSpPr>
        <p:spPr>
          <a:xfrm>
            <a:off x="8112111" y="4950963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0" name="Picture 3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94" t="46720" r="7100" b="44215"/>
          <a:stretch/>
        </p:blipFill>
        <p:spPr bwMode="auto">
          <a:xfrm rot="19877487">
            <a:off x="8097997" y="4402712"/>
            <a:ext cx="415393" cy="399002"/>
          </a:xfrm>
          <a:prstGeom prst="ellipse">
            <a:avLst/>
          </a:prstGeom>
          <a:noFill/>
          <a:ln>
            <a:noFill/>
          </a:ln>
          <a:effectLst>
            <a:glow rad="228600">
              <a:schemeClr val="accent6">
                <a:lumMod val="5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Ellipse 36"/>
          <p:cNvSpPr/>
          <p:nvPr/>
        </p:nvSpPr>
        <p:spPr>
          <a:xfrm>
            <a:off x="8112111" y="4950963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/>
          <p:cNvSpPr/>
          <p:nvPr/>
        </p:nvSpPr>
        <p:spPr>
          <a:xfrm>
            <a:off x="8112111" y="4950963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/>
          <p:cNvSpPr/>
          <p:nvPr/>
        </p:nvSpPr>
        <p:spPr>
          <a:xfrm>
            <a:off x="8112111" y="4950963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Ellipse 39"/>
          <p:cNvSpPr/>
          <p:nvPr/>
        </p:nvSpPr>
        <p:spPr>
          <a:xfrm>
            <a:off x="8112111" y="4950963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Ellipse 43"/>
          <p:cNvSpPr/>
          <p:nvPr/>
        </p:nvSpPr>
        <p:spPr>
          <a:xfrm>
            <a:off x="8112111" y="4407272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Ellipse 44"/>
          <p:cNvSpPr/>
          <p:nvPr/>
        </p:nvSpPr>
        <p:spPr>
          <a:xfrm>
            <a:off x="8112111" y="4407272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llipse 45"/>
          <p:cNvSpPr/>
          <p:nvPr/>
        </p:nvSpPr>
        <p:spPr>
          <a:xfrm>
            <a:off x="8112111" y="4407272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Ellipse 46"/>
          <p:cNvSpPr/>
          <p:nvPr/>
        </p:nvSpPr>
        <p:spPr>
          <a:xfrm>
            <a:off x="8112111" y="4407272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Ellipse 47"/>
          <p:cNvSpPr/>
          <p:nvPr/>
        </p:nvSpPr>
        <p:spPr>
          <a:xfrm>
            <a:off x="8112111" y="4407272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Ellipse 48"/>
          <p:cNvSpPr/>
          <p:nvPr/>
        </p:nvSpPr>
        <p:spPr>
          <a:xfrm>
            <a:off x="8112111" y="4407272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Ellipse 49"/>
          <p:cNvSpPr/>
          <p:nvPr/>
        </p:nvSpPr>
        <p:spPr>
          <a:xfrm>
            <a:off x="8112111" y="4407272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0" name="Groupe 19"/>
          <p:cNvGrpSpPr/>
          <p:nvPr/>
        </p:nvGrpSpPr>
        <p:grpSpPr>
          <a:xfrm>
            <a:off x="7236296" y="3818847"/>
            <a:ext cx="1796299" cy="2850513"/>
            <a:chOff x="7388696" y="3987412"/>
            <a:chExt cx="1796299" cy="2850513"/>
          </a:xfrm>
        </p:grpSpPr>
        <p:pic>
          <p:nvPicPr>
            <p:cNvPr id="59" name="Picture 2"/>
            <p:cNvPicPr>
              <a:picLocks noChangeAspect="1" noChangeArrowheads="1"/>
            </p:cNvPicPr>
            <p:nvPr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70" t="22486" r="64322" b="19062"/>
            <a:stretch/>
          </p:blipFill>
          <p:spPr bwMode="auto">
            <a:xfrm>
              <a:off x="7388696" y="3987412"/>
              <a:ext cx="1796299" cy="2850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0" name="Picture 3"/>
            <p:cNvPicPr>
              <a:picLocks noChangeAspect="1" noChangeArrowheads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594" t="46720" r="7100" b="44215"/>
            <a:stretch/>
          </p:blipFill>
          <p:spPr bwMode="auto">
            <a:xfrm rot="14609824">
              <a:off x="8048576" y="5602479"/>
              <a:ext cx="810901" cy="778904"/>
            </a:xfrm>
            <a:prstGeom prst="ellipse">
              <a:avLst/>
            </a:prstGeom>
            <a:noFill/>
            <a:ln>
              <a:noFill/>
            </a:ln>
            <a:effectLst>
              <a:glow rad="228600">
                <a:srgbClr val="00B0F0">
                  <a:alpha val="40000"/>
                </a:srgb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" name="Picture 3"/>
            <p:cNvPicPr>
              <a:picLocks noChangeAspect="1" noChangeArrowheads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594" t="46720" r="7100" b="44215"/>
            <a:stretch/>
          </p:blipFill>
          <p:spPr bwMode="auto">
            <a:xfrm rot="10800000">
              <a:off x="8246331" y="5101080"/>
              <a:ext cx="415393" cy="399002"/>
            </a:xfrm>
            <a:prstGeom prst="ellipse">
              <a:avLst/>
            </a:prstGeom>
            <a:noFill/>
            <a:ln>
              <a:noFill/>
            </a:ln>
            <a:effectLst>
              <a:glow rad="228600">
                <a:schemeClr val="accent3">
                  <a:lumMod val="50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2" name="Ellipse 31"/>
          <p:cNvSpPr/>
          <p:nvPr/>
        </p:nvSpPr>
        <p:spPr>
          <a:xfrm>
            <a:off x="8112108" y="4940779"/>
            <a:ext cx="379031" cy="389880"/>
          </a:xfrm>
          <a:prstGeom prst="ellipse">
            <a:avLst/>
          </a:prstGeom>
          <a:gradFill flip="none" rotWithShape="1">
            <a:gsLst>
              <a:gs pos="59000">
                <a:srgbClr val="FF0000">
                  <a:alpha val="61000"/>
                </a:srgbClr>
              </a:gs>
              <a:gs pos="0">
                <a:srgbClr val="FDE1D9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Flèche gauche 67"/>
          <p:cNvSpPr/>
          <p:nvPr/>
        </p:nvSpPr>
        <p:spPr>
          <a:xfrm flipH="1">
            <a:off x="3675474" y="3429000"/>
            <a:ext cx="4276819" cy="2114496"/>
          </a:xfrm>
          <a:prstGeom prst="leftArrow">
            <a:avLst>
              <a:gd name="adj1" fmla="val 75238"/>
              <a:gd name="adj2" fmla="val 33884"/>
            </a:avLst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Switch 1 Du FSR 14: sur </a:t>
            </a:r>
            <a:r>
              <a:rPr lang="fr-F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 (contact); 10 (Détecteur de fumée sans mémorisation); 120 (détecteur de présence quelque-soit la luminosité</a:t>
            </a:r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" name="Flèche gauche 50"/>
          <p:cNvSpPr/>
          <p:nvPr/>
        </p:nvSpPr>
        <p:spPr>
          <a:xfrm flipH="1">
            <a:off x="4241166" y="3700142"/>
            <a:ext cx="3548437" cy="2753193"/>
          </a:xfrm>
          <a:prstGeom prst="leftArrow">
            <a:avLst>
              <a:gd name="adj1" fmla="val 75238"/>
              <a:gd name="adj2" fmla="val 33884"/>
            </a:avLst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Switch 2 du FSR 14 sur position « LRN »</a:t>
            </a:r>
          </a:p>
          <a:p>
            <a:pPr algn="ctr"/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voyant rouge bas clignote rapidement (F=1Hz) puis il s’éteint quand le détecteur est mémorisé</a:t>
            </a: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2" name="Flèche gauche 41"/>
          <p:cNvSpPr/>
          <p:nvPr/>
        </p:nvSpPr>
        <p:spPr>
          <a:xfrm>
            <a:off x="3995936" y="3700143"/>
            <a:ext cx="3326436" cy="1994463"/>
          </a:xfrm>
          <a:prstGeom prst="leftArrow">
            <a:avLst>
              <a:gd name="adj1" fmla="val 75238"/>
              <a:gd name="adj2" fmla="val 33884"/>
            </a:avLst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Switch « BA » sur position 2</a:t>
            </a:r>
          </a:p>
          <a:p>
            <a:pPr algn="ctr"/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voyant rouge clignote (cycle rapide</a:t>
            </a:r>
            <a:r>
              <a:rPr lang="fr-F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</p:txBody>
      </p:sp>
      <p:sp>
        <p:nvSpPr>
          <p:cNvPr id="71" name="Rectangle 70"/>
          <p:cNvSpPr/>
          <p:nvPr/>
        </p:nvSpPr>
        <p:spPr>
          <a:xfrm>
            <a:off x="673341" y="3140968"/>
            <a:ext cx="8291935" cy="559175"/>
          </a:xfrm>
          <a:prstGeom prst="rect">
            <a:avLst/>
          </a:prstGeom>
          <a:solidFill>
            <a:schemeClr val="accent6">
              <a:lumMod val="5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Flèche gauche 42"/>
          <p:cNvSpPr/>
          <p:nvPr/>
        </p:nvSpPr>
        <p:spPr>
          <a:xfrm flipH="1">
            <a:off x="4485925" y="4948680"/>
            <a:ext cx="3110411" cy="1994463"/>
          </a:xfrm>
          <a:prstGeom prst="leftArrow">
            <a:avLst>
              <a:gd name="adj1" fmla="val 75238"/>
              <a:gd name="adj2" fmla="val 33884"/>
            </a:avLst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Switch 3 du FSR 14 sur position 1 ou  2 suivant l’affectation du détecteur.</a:t>
            </a:r>
          </a:p>
        </p:txBody>
      </p:sp>
      <p:pic>
        <p:nvPicPr>
          <p:cNvPr id="72" name="Picture 3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94" t="46720" r="7100" b="44215"/>
          <a:stretch/>
        </p:blipFill>
        <p:spPr bwMode="auto">
          <a:xfrm rot="14609824">
            <a:off x="7874357" y="5426281"/>
            <a:ext cx="810901" cy="778904"/>
          </a:xfrm>
          <a:prstGeom prst="ellipse">
            <a:avLst/>
          </a:prstGeom>
          <a:noFill/>
          <a:ln>
            <a:noFill/>
          </a:ln>
          <a:effectLst>
            <a:glow rad="228600">
              <a:srgbClr val="00B0F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" name="Picture 14"/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28125" b="89453" l="16764" r="372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563" t="24618" r="69218" b="10545"/>
          <a:stretch/>
        </p:blipFill>
        <p:spPr bwMode="auto">
          <a:xfrm rot="5400000">
            <a:off x="969824" y="4176486"/>
            <a:ext cx="1530260" cy="3665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" name="Picture 14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39193" b="71875" l="30381" r="385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150" t="37710" r="60051" b="28451"/>
          <a:stretch/>
        </p:blipFill>
        <p:spPr bwMode="auto">
          <a:xfrm rot="5400000">
            <a:off x="509400" y="3065533"/>
            <a:ext cx="1177358" cy="2285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2"/>
          <p:cNvSpPr/>
          <p:nvPr/>
        </p:nvSpPr>
        <p:spPr>
          <a:xfrm>
            <a:off x="2596139" y="5317750"/>
            <a:ext cx="463693" cy="415506"/>
          </a:xfrm>
          <a:prstGeom prst="rect">
            <a:avLst/>
          </a:prstGeom>
          <a:noFill/>
          <a:ln w="762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/>
          <p:cNvSpPr/>
          <p:nvPr/>
        </p:nvSpPr>
        <p:spPr>
          <a:xfrm>
            <a:off x="-53299" y="5085184"/>
            <a:ext cx="2811590" cy="1477328"/>
          </a:xfrm>
          <a:prstGeom prst="rect">
            <a:avLst/>
          </a:prstGeom>
          <a:solidFill>
            <a:srgbClr val="EDFDD9"/>
          </a:solidFill>
          <a:effectLst>
            <a:softEdge rad="31750"/>
          </a:effectLst>
        </p:spPr>
        <p:txBody>
          <a:bodyPr wrap="square">
            <a:spAutoFit/>
          </a:bodyPr>
          <a:lstStyle/>
          <a:p>
            <a:pPr algn="ctr">
              <a:buFontTx/>
              <a:buChar char="-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Changer de position  le sélecteur du bas et refaire un front montant sur LRN pour le détecteur suivant. 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2632651" y="3356992"/>
            <a:ext cx="6660232" cy="3212976"/>
          </a:xfrm>
          <a:prstGeom prst="rect">
            <a:avLst/>
          </a:prstGeom>
          <a:solidFill>
            <a:schemeClr val="accent1">
              <a:alpha val="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fr-F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clic</a:t>
            </a:r>
          </a:p>
        </p:txBody>
      </p:sp>
      <p:sp>
        <p:nvSpPr>
          <p:cNvPr id="54" name="Rectangle 53"/>
          <p:cNvSpPr/>
          <p:nvPr/>
        </p:nvSpPr>
        <p:spPr>
          <a:xfrm>
            <a:off x="2632651" y="3356992"/>
            <a:ext cx="6660232" cy="3212976"/>
          </a:xfrm>
          <a:prstGeom prst="rect">
            <a:avLst/>
          </a:prstGeom>
          <a:solidFill>
            <a:schemeClr val="accent1">
              <a:alpha val="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clic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632651" y="3356992"/>
            <a:ext cx="6660232" cy="3212976"/>
          </a:xfrm>
          <a:prstGeom prst="rect">
            <a:avLst/>
          </a:prstGeom>
          <a:solidFill>
            <a:schemeClr val="accent1">
              <a:alpha val="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clic</a:t>
            </a: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2664296" y="3429000"/>
            <a:ext cx="6660232" cy="3212976"/>
          </a:xfrm>
          <a:prstGeom prst="rect">
            <a:avLst/>
          </a:prstGeom>
          <a:solidFill>
            <a:schemeClr val="accent1">
              <a:alpha val="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Clic</a:t>
            </a: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552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9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8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7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25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75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0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25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repeatCount="1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6"/>
                                            </p:cond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750"/>
                            </p:stCondLst>
                            <p:childTnLst>
                              <p:par>
                                <p:cTn id="11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8" presetClass="emph" presetSubtype="0" repeatCount="300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4400000">
                                      <p:cBhvr>
                                        <p:cTn id="129" dur="1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9000"/>
                            </p:stCondLst>
                            <p:childTnLst>
                              <p:par>
                                <p:cTn id="13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500"/>
                            </p:stCondLst>
                            <p:childTnLst>
                              <p:par>
                                <p:cTn id="1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8" presetClass="emph" presetSubtype="0" repeatCount="3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600000">
                                      <p:cBhvr>
                                        <p:cTn id="151" dur="1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9000"/>
                            </p:stCondLst>
                            <p:childTnLst>
                              <p:par>
                                <p:cTn id="1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3"/>
                                            </p:cond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6"/>
                                            </p:cond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0000"/>
                            </p:stCondLst>
                            <p:childTnLst>
                              <p:par>
                                <p:cTn id="1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0"/>
                                            </p:cond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4"/>
                                            </p:cond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2000"/>
                            </p:stCondLst>
                            <p:childTnLst>
                              <p:par>
                                <p:cTn id="16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71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1"/>
                                            </p:cond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4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4"/>
                                            </p:cond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7000"/>
                            </p:stCondLst>
                            <p:childTnLst>
                              <p:par>
                                <p:cTn id="178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8"/>
                                            </p:cond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81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1"/>
                                            </p:cond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22000"/>
                            </p:stCondLst>
                            <p:childTnLst>
                              <p:par>
                                <p:cTn id="185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5"/>
                                            </p:cond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88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8"/>
                                            </p:cond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27000"/>
                            </p:stCondLst>
                            <p:childTnLst>
                              <p:par>
                                <p:cTn id="192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2"/>
                                            </p:cond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95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5"/>
                                            </p:cond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32000"/>
                            </p:stCondLst>
                            <p:childTnLst>
                              <p:par>
                                <p:cTn id="199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9"/>
                                            </p:cond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02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2"/>
                                            </p:cond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>
                      <p:stCondLst>
                        <p:cond delay="0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500"/>
                            </p:stCondLst>
                            <p:childTnLst>
                              <p:par>
                                <p:cTn id="2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0" presetClass="entr" presetSubtype="0" repeatCount="1000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23"/>
                                            </p:cond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26" presetID="10" presetClass="entr" presetSubtype="0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675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10" presetClass="entr" presetSubtype="0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26" presetClass="emph" presetSubtype="0" repeatCount="3000" fill="hold" grpId="1" nodeType="withEffect">
                                  <p:stCondLst>
                                    <p:cond delay="7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8" presetID="0" presetClass="path" presetSubtype="0" accel="50000" decel="50000" fill="hold" nodeType="withEffect">
                                  <p:stCondLst>
                                    <p:cond delay="7750"/>
                                  </p:stCondLst>
                                  <p:childTnLst>
                                    <p:animMotion origin="layout" path="M 1.11111E-6 2.02312E-6 L 0.07014 0.05734 L 0.1908 0.19052 " pathEditMode="relative" rAng="0" ptsTypes="AAA">
                                      <p:cBhvr>
                                        <p:cTn id="239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31" y="95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41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250"/>
                            </p:stCondLst>
                            <p:childTnLst>
                              <p:par>
                                <p:cTn id="24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animBg="1"/>
      <p:bldP spid="21" grpId="0" animBg="1"/>
      <p:bldP spid="29" grpId="0" animBg="1"/>
      <p:bldP spid="30" grpId="0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32" grpId="0" animBg="1"/>
      <p:bldP spid="32" grpId="1" animBg="1"/>
      <p:bldP spid="32" grpId="2" animBg="1"/>
      <p:bldP spid="68" grpId="0" animBg="1"/>
      <p:bldP spid="68" grpId="1" animBg="1"/>
      <p:bldP spid="51" grpId="0" animBg="1"/>
      <p:bldP spid="51" grpId="1" animBg="1"/>
      <p:bldP spid="42" grpId="0" animBg="1"/>
      <p:bldP spid="42" grpId="1" animBg="1"/>
      <p:bldP spid="71" grpId="0" animBg="1"/>
      <p:bldP spid="43" grpId="0" animBg="1"/>
      <p:bldP spid="43" grpId="1" animBg="1"/>
      <p:bldP spid="23" grpId="0" animBg="1"/>
      <p:bldP spid="23" grpId="1" animBg="1"/>
      <p:bldP spid="27" grpId="0" animBg="1"/>
      <p:bldP spid="56" grpId="0" animBg="1"/>
      <p:bldP spid="56" grpId="1" animBg="1"/>
      <p:bldP spid="54" grpId="0" animBg="1"/>
      <p:bldP spid="54" grpId="1" animBg="1"/>
      <p:bldP spid="28" grpId="0" animBg="1"/>
      <p:bldP spid="28" grpId="1" animBg="1"/>
      <p:bldP spid="28" grpId="2" animBg="1"/>
      <p:bldP spid="55" grpId="0" animBg="1"/>
      <p:bldP spid="55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0" y="34941"/>
            <a:ext cx="9144000" cy="6788117"/>
            <a:chOff x="0" y="34941"/>
            <a:chExt cx="9144000" cy="6788117"/>
          </a:xfrm>
        </p:grpSpPr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Texturizer/>
                      </a14:imgEffect>
                      <a14:imgEffect>
                        <a14:colorTemperature colorTemp="3814"/>
                      </a14:imgEffect>
                      <a14:imgEffect>
                        <a14:saturation sat="0"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4941"/>
              <a:ext cx="9144000" cy="6788117"/>
            </a:xfrm>
            <a:prstGeom prst="rect">
              <a:avLst/>
            </a:prstGeom>
            <a:effectLst>
              <a:glow rad="127000">
                <a:schemeClr val="accent1">
                  <a:alpha val="71000"/>
                </a:schemeClr>
              </a:glow>
            </a:effectLst>
          </p:spPr>
        </p:pic>
        <p:pic>
          <p:nvPicPr>
            <p:cNvPr id="10" name="Image 9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935" b="64216" l="25182" r="90000">
                          <a14:backgroundMark x1="28864" y1="54120" x2="38955" y2="61955"/>
                          <a14:backgroundMark x1="63227" y1="42973" x2="65045" y2="5920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63" t="16264" r="35758" b="38518"/>
            <a:stretch/>
          </p:blipFill>
          <p:spPr>
            <a:xfrm rot="311621">
              <a:off x="3352364" y="456369"/>
              <a:ext cx="836909" cy="539182"/>
            </a:xfrm>
            <a:prstGeom prst="rect">
              <a:avLst/>
            </a:prstGeom>
          </p:spPr>
        </p:pic>
        <p:pic>
          <p:nvPicPr>
            <p:cNvPr id="11" name="Image 10"/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2456" b="75929" l="31182" r="685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12" t="16570" r="30569" b="24098"/>
            <a:stretch/>
          </p:blipFill>
          <p:spPr>
            <a:xfrm rot="334778">
              <a:off x="5063570" y="450142"/>
              <a:ext cx="965963" cy="625619"/>
            </a:xfrm>
            <a:prstGeom prst="rect">
              <a:avLst/>
            </a:prstGeom>
          </p:spPr>
        </p:pic>
      </p:grpSp>
      <p:pic>
        <p:nvPicPr>
          <p:cNvPr id="5" name="Picture 14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8125" b="89453" l="16764" r="372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339" t="24618" r="60051" b="10545"/>
          <a:stretch/>
        </p:blipFill>
        <p:spPr bwMode="auto">
          <a:xfrm rot="5845387">
            <a:off x="5119696" y="2408632"/>
            <a:ext cx="121999" cy="17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35" b="64216" l="25182" r="90000">
                        <a14:backgroundMark x1="28864" y1="54120" x2="38955" y2="61955"/>
                        <a14:backgroundMark x1="63227" y1="42973" x2="65045" y2="592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63" t="16264" r="35758" b="38518"/>
          <a:stretch/>
        </p:blipFill>
        <p:spPr>
          <a:xfrm rot="311621">
            <a:off x="3352364" y="456369"/>
            <a:ext cx="836909" cy="53918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2456" b="75929" l="31182" r="6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12" t="16570" r="30569" b="24098"/>
          <a:stretch/>
        </p:blipFill>
        <p:spPr>
          <a:xfrm rot="334778">
            <a:off x="5063570" y="450142"/>
            <a:ext cx="965963" cy="62561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498178"/>
          </a:xfrm>
          <a:gradFill>
            <a:gsLst>
              <a:gs pos="51000">
                <a:schemeClr val="bg2">
                  <a:lumMod val="90000"/>
                  <a:alpha val="84000"/>
                </a:schemeClr>
              </a:gs>
              <a:gs pos="0">
                <a:schemeClr val="bg2">
                  <a:alpha val="49000"/>
                </a:schemeClr>
              </a:gs>
              <a:gs pos="100000">
                <a:schemeClr val="bg2">
                  <a:alpha val="49000"/>
                </a:schemeClr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fr-FR" sz="3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Raccordement et mise en Œuvre capteurs et récepteurs </a:t>
            </a:r>
            <a:r>
              <a:rPr lang="fr-FR" sz="36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Eltako</a:t>
            </a:r>
            <a:endParaRPr lang="fr-FR" sz="3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39178" y="1840157"/>
            <a:ext cx="7904823" cy="2059739"/>
          </a:xfrm>
          <a:gradFill>
            <a:gsLst>
              <a:gs pos="51000">
                <a:schemeClr val="bg2">
                  <a:lumMod val="90000"/>
                  <a:alpha val="99000"/>
                </a:schemeClr>
              </a:gs>
              <a:gs pos="0">
                <a:schemeClr val="bg2">
                  <a:alpha val="49000"/>
                </a:schemeClr>
              </a:gs>
              <a:gs pos="100000">
                <a:schemeClr val="bg2">
                  <a:alpha val="49000"/>
                </a:schemeClr>
              </a:gs>
            </a:gsLst>
            <a:lin ang="5400000" scaled="0"/>
          </a:gra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Téléchargement et utilisation du logiciel PC TOOL 14 pour la configuration des modules FAM14 et FSR 14.</a:t>
            </a:r>
          </a:p>
          <a:p>
            <a:pPr marL="0" indent="0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module FAM 14 contient une étiquette avec l’adresse 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</a:t>
            </a: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charger le logiciel, un identifiant et un mot de passe. Un câble USB A /mini, mâle permettra de raccorder le module FAM 14 au PC</a:t>
            </a: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12" name="Groupe 11"/>
          <p:cNvGrpSpPr/>
          <p:nvPr/>
        </p:nvGrpSpPr>
        <p:grpSpPr>
          <a:xfrm>
            <a:off x="107505" y="620688"/>
            <a:ext cx="2664296" cy="6144798"/>
            <a:chOff x="-2694169" y="-3460434"/>
            <a:chExt cx="3575201" cy="7021161"/>
          </a:xfrm>
        </p:grpSpPr>
        <p:grpSp>
          <p:nvGrpSpPr>
            <p:cNvPr id="13" name="Groupe 12"/>
            <p:cNvGrpSpPr/>
            <p:nvPr/>
          </p:nvGrpSpPr>
          <p:grpSpPr>
            <a:xfrm>
              <a:off x="-2694169" y="-3460434"/>
              <a:ext cx="2183863" cy="6994891"/>
              <a:chOff x="-6087193" y="-7372201"/>
              <a:chExt cx="7668781" cy="19149331"/>
            </a:xfrm>
          </p:grpSpPr>
          <p:grpSp>
            <p:nvGrpSpPr>
              <p:cNvPr id="16" name="Groupe 15"/>
              <p:cNvGrpSpPr/>
              <p:nvPr/>
            </p:nvGrpSpPr>
            <p:grpSpPr>
              <a:xfrm rot="5400000">
                <a:off x="-8888573" y="-4570821"/>
                <a:ext cx="10935369" cy="5332610"/>
                <a:chOff x="-11341768" y="-676704"/>
                <a:chExt cx="10935369" cy="5332610"/>
              </a:xfrm>
            </p:grpSpPr>
            <p:pic>
              <p:nvPicPr>
                <p:cNvPr id="18" name="Picture 8" descr="https://images-na.ssl-images-amazon.com/images/I/41JhzoWnDkL.jpg"/>
                <p:cNvPicPr>
                  <a:picLocks noChangeAspect="1" noChangeArrowheads="1"/>
                </p:cNvPicPr>
                <p:nvPr/>
              </p:nvPicPr>
              <p:blipFill rotWithShape="1">
                <a:blip r:embed="rId10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backgroundRemoval t="0" b="43000" l="48239" r="99648">
                              <a14:foregroundMark x1="21127" y1="33200" x2="32746" y2="38200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5000" b="55578"/>
                <a:stretch/>
              </p:blipFill>
              <p:spPr bwMode="auto">
                <a:xfrm flipH="1">
                  <a:off x="-2360462" y="-676704"/>
                  <a:ext cx="1954063" cy="460180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9" name="Picture 11"/>
                <p:cNvPicPr>
                  <a:picLocks noChangeAspect="1" noChangeArrowheads="1"/>
                </p:cNvPicPr>
                <p:nvPr/>
              </p:nvPicPr>
              <p:blipFill rotWithShape="1">
                <a:blip r:embed="rId12">
                  <a:extLst>
                    <a:ext uri="{BEBA8EAE-BF5A-486C-A8C5-ECC9F3942E4B}">
                      <a14:imgProps xmlns:a14="http://schemas.microsoft.com/office/drawing/2010/main">
                        <a14:imgLayer r:embed="rId13">
                          <a14:imgEffect>
                            <a14:backgroundRemoval t="72917" b="84245" l="18155" r="60908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7803" t="71548" r="38559" b="14226"/>
                <a:stretch/>
              </p:blipFill>
              <p:spPr bwMode="auto">
                <a:xfrm>
                  <a:off x="-11341768" y="2792082"/>
                  <a:ext cx="10168916" cy="18638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17" name="Picture 9"/>
              <p:cNvPicPr>
                <a:picLocks noChangeAspect="1" noChangeArrowheads="1"/>
              </p:cNvPicPr>
              <p:nvPr/>
            </p:nvPicPr>
            <p:blipFill rotWithShape="1"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25000" b="96875" l="19473" r="40776">
                            <a14:foregroundMark x1="32430" y1="94531" x2="32943" y2="95313"/>
                            <a14:foregroundMark x1="35432" y1="95833" x2="38067" y2="95443"/>
                            <a14:foregroundMark x1="35359" y1="95703" x2="35505" y2="95313"/>
                            <a14:foregroundMark x1="31332" y1="42839" x2="27233" y2="50521"/>
                            <a14:foregroundMark x1="22035" y1="46094" x2="21376" y2="46354"/>
                            <a14:foregroundMark x1="20351" y1="44271" x2="20644" y2="49349"/>
                            <a14:foregroundMark x1="34700" y1="43359" x2="36384" y2="50000"/>
                            <a14:backgroundMark x1="35139" y1="25521" x2="35139" y2="25521"/>
                            <a14:backgroundMark x1="24671" y1="25521" x2="39312" y2="2513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028" t="24899" r="57859" b="2953"/>
              <a:stretch/>
            </p:blipFill>
            <p:spPr bwMode="auto">
              <a:xfrm>
                <a:off x="-3420888" y="3351229"/>
                <a:ext cx="5002476" cy="84259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4" name="Picture 13" descr="https://images-na.ssl-images-amazon.com/images/I/31TigYWJZ1L.jpg"/>
            <p:cNvPicPr>
              <a:picLocks noChangeAspect="1" noChangeArrowheads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7200" b="82200" l="39200" r="60600">
                          <a14:foregroundMark x1="41000" y1="33400" x2="44000" y2="41000"/>
                          <a14:foregroundMark x1="40600" y1="33000" x2="40400" y2="38800"/>
                          <a14:foregroundMark x1="52800" y1="33800" x2="53600" y2="378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608" t="16521" r="36761" b="17063"/>
            <a:stretch/>
          </p:blipFill>
          <p:spPr bwMode="auto">
            <a:xfrm>
              <a:off x="-976025" y="397650"/>
              <a:ext cx="1220707" cy="31630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3" descr="https://images-na.ssl-images-amazon.com/images/I/31TigYWJZ1L.jpg"/>
            <p:cNvPicPr>
              <a:picLocks noChangeAspect="1" noChangeArrowheads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7200" b="82200" l="39200" r="60600">
                          <a14:foregroundMark x1="41000" y1="33400" x2="44000" y2="41000"/>
                          <a14:foregroundMark x1="40600" y1="33000" x2="40400" y2="38800"/>
                          <a14:foregroundMark x1="52800" y1="33800" x2="53600" y2="378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608" t="16521" r="36761" b="17063"/>
            <a:stretch/>
          </p:blipFill>
          <p:spPr bwMode="auto">
            <a:xfrm>
              <a:off x="-339675" y="397650"/>
              <a:ext cx="1220707" cy="31630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2" name="Picture 8" descr="C:\Users\sylvie\AppData\Local\Microsoft\Windows\INetCache\IE\E8HC8CKJ\Acer_Aspire_One_D250[1].jpg">
            <a:hlinkClick r:id="rId18" action="ppaction://hlinkfil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341" b="96763" l="10000" r="100000">
                        <a14:foregroundMark x1="19762" y1="72572" x2="22143" y2="73935"/>
                        <a14:backgroundMark x1="21190" y1="80750" x2="39524" y2="94719"/>
                        <a14:backgroundMark x1="34048" y1="64395" x2="51190" y2="59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671" y="3769829"/>
            <a:ext cx="4596351" cy="3211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rme libre 3"/>
          <p:cNvSpPr/>
          <p:nvPr/>
        </p:nvSpPr>
        <p:spPr>
          <a:xfrm>
            <a:off x="904642" y="5570806"/>
            <a:ext cx="4919383" cy="1142636"/>
          </a:xfrm>
          <a:custGeom>
            <a:avLst/>
            <a:gdLst>
              <a:gd name="connsiteX0" fmla="*/ 4919383 w 4919383"/>
              <a:gd name="connsiteY0" fmla="*/ 998806 h 1142636"/>
              <a:gd name="connsiteX1" fmla="*/ 4694300 w 4919383"/>
              <a:gd name="connsiteY1" fmla="*/ 1139483 h 1142636"/>
              <a:gd name="connsiteX2" fmla="*/ 4047186 w 4919383"/>
              <a:gd name="connsiteY2" fmla="*/ 1055077 h 1142636"/>
              <a:gd name="connsiteX3" fmla="*/ 2598213 w 4919383"/>
              <a:gd name="connsiteY3" fmla="*/ 618979 h 1142636"/>
              <a:gd name="connsiteX4" fmla="*/ 685007 w 4919383"/>
              <a:gd name="connsiteY4" fmla="*/ 815926 h 1142636"/>
              <a:gd name="connsiteX5" fmla="*/ 9758 w 4919383"/>
              <a:gd name="connsiteY5" fmla="*/ 267286 h 1142636"/>
              <a:gd name="connsiteX6" fmla="*/ 347383 w 4919383"/>
              <a:gd name="connsiteY6" fmla="*/ 0 h 1142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19383" h="1142636">
                <a:moveTo>
                  <a:pt x="4919383" y="998806"/>
                </a:moveTo>
                <a:cubicBezTo>
                  <a:pt x="4879524" y="1064455"/>
                  <a:pt x="4839666" y="1130105"/>
                  <a:pt x="4694300" y="1139483"/>
                </a:cubicBezTo>
                <a:cubicBezTo>
                  <a:pt x="4548934" y="1148861"/>
                  <a:pt x="4396534" y="1141828"/>
                  <a:pt x="4047186" y="1055077"/>
                </a:cubicBezTo>
                <a:cubicBezTo>
                  <a:pt x="3697838" y="968326"/>
                  <a:pt x="3158576" y="658837"/>
                  <a:pt x="2598213" y="618979"/>
                </a:cubicBezTo>
                <a:cubicBezTo>
                  <a:pt x="2037850" y="579121"/>
                  <a:pt x="1116416" y="874541"/>
                  <a:pt x="685007" y="815926"/>
                </a:cubicBezTo>
                <a:cubicBezTo>
                  <a:pt x="253598" y="757311"/>
                  <a:pt x="66029" y="403274"/>
                  <a:pt x="9758" y="267286"/>
                </a:cubicBezTo>
                <a:cubicBezTo>
                  <a:pt x="-46513" y="131298"/>
                  <a:pt x="150435" y="65649"/>
                  <a:pt x="347383" y="0"/>
                </a:cubicBezTo>
              </a:path>
            </a:pathLst>
          </a:custGeom>
          <a:noFill/>
          <a:ln w="76200">
            <a:solidFill>
              <a:schemeClr val="bg2">
                <a:lumMod val="2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/>
          <p:cNvSpPr txBox="1"/>
          <p:nvPr/>
        </p:nvSpPr>
        <p:spPr>
          <a:xfrm rot="20930849">
            <a:off x="5824025" y="4725144"/>
            <a:ext cx="6270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chemeClr val="bg1"/>
                </a:solidFill>
              </a:rPr>
              <a:t>Clic</a:t>
            </a:r>
            <a:endParaRPr lang="fr-F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008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75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0" y="34941"/>
            <a:ext cx="9144000" cy="6788117"/>
            <a:chOff x="0" y="34941"/>
            <a:chExt cx="9144000" cy="6788117"/>
          </a:xfrm>
        </p:grpSpPr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Texturizer/>
                      </a14:imgEffect>
                      <a14:imgEffect>
                        <a14:colorTemperature colorTemp="3814"/>
                      </a14:imgEffect>
                      <a14:imgEffect>
                        <a14:saturation sat="0"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4941"/>
              <a:ext cx="9144000" cy="6788117"/>
            </a:xfrm>
            <a:prstGeom prst="rect">
              <a:avLst/>
            </a:prstGeom>
            <a:effectLst>
              <a:glow rad="127000">
                <a:schemeClr val="accent1">
                  <a:alpha val="71000"/>
                </a:schemeClr>
              </a:glow>
            </a:effectLst>
          </p:spPr>
        </p:pic>
        <p:pic>
          <p:nvPicPr>
            <p:cNvPr id="10" name="Image 9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935" b="64216" l="25182" r="90000">
                          <a14:backgroundMark x1="28864" y1="54120" x2="38955" y2="61955"/>
                          <a14:backgroundMark x1="63227" y1="42973" x2="65045" y2="5920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63" t="16264" r="35758" b="38518"/>
            <a:stretch/>
          </p:blipFill>
          <p:spPr>
            <a:xfrm rot="311621">
              <a:off x="3352364" y="456369"/>
              <a:ext cx="836909" cy="539182"/>
            </a:xfrm>
            <a:prstGeom prst="rect">
              <a:avLst/>
            </a:prstGeom>
          </p:spPr>
        </p:pic>
        <p:pic>
          <p:nvPicPr>
            <p:cNvPr id="11" name="Image 10"/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2456" b="75929" l="31182" r="685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12" t="16570" r="30569" b="24098"/>
            <a:stretch/>
          </p:blipFill>
          <p:spPr>
            <a:xfrm rot="334778">
              <a:off x="5063570" y="450142"/>
              <a:ext cx="965963" cy="625619"/>
            </a:xfrm>
            <a:prstGeom prst="rect">
              <a:avLst/>
            </a:prstGeom>
          </p:spPr>
        </p:pic>
      </p:grpSp>
      <p:pic>
        <p:nvPicPr>
          <p:cNvPr id="5" name="Picture 14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8125" b="89453" l="16764" r="372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339" t="24618" r="60051" b="10545"/>
          <a:stretch/>
        </p:blipFill>
        <p:spPr bwMode="auto">
          <a:xfrm rot="5845387">
            <a:off x="5119696" y="2408632"/>
            <a:ext cx="121999" cy="17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35" b="64216" l="25182" r="90000">
                        <a14:backgroundMark x1="28864" y1="54120" x2="38955" y2="61955"/>
                        <a14:backgroundMark x1="63227" y1="42973" x2="65045" y2="592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63" t="16264" r="35758" b="38518"/>
          <a:stretch/>
        </p:blipFill>
        <p:spPr>
          <a:xfrm rot="311621">
            <a:off x="3352364" y="456369"/>
            <a:ext cx="836909" cy="53918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2456" b="75929" l="31182" r="6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12" t="16570" r="30569" b="24098"/>
          <a:stretch/>
        </p:blipFill>
        <p:spPr>
          <a:xfrm rot="334778">
            <a:off x="5063570" y="450142"/>
            <a:ext cx="965963" cy="62561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498178"/>
          </a:xfrm>
          <a:gradFill>
            <a:gsLst>
              <a:gs pos="51000">
                <a:schemeClr val="bg2">
                  <a:lumMod val="90000"/>
                  <a:alpha val="84000"/>
                </a:schemeClr>
              </a:gs>
              <a:gs pos="0">
                <a:schemeClr val="bg2">
                  <a:alpha val="49000"/>
                </a:schemeClr>
              </a:gs>
              <a:gs pos="100000">
                <a:schemeClr val="bg2">
                  <a:alpha val="49000"/>
                </a:schemeClr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fr-FR" sz="3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Raccordement et mise en Œuvre capteur température </a:t>
            </a:r>
            <a:br>
              <a:rPr lang="fr-FR" sz="3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3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Sonde PT1000 et convertisseur</a:t>
            </a:r>
            <a:endParaRPr lang="fr-FR" sz="3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2244005"/>
            <a:ext cx="9144000" cy="1617043"/>
          </a:xfrm>
          <a:gradFill>
            <a:gsLst>
              <a:gs pos="51000">
                <a:schemeClr val="bg2">
                  <a:lumMod val="90000"/>
                  <a:alpha val="99000"/>
                </a:schemeClr>
              </a:gs>
              <a:gs pos="0">
                <a:schemeClr val="bg2">
                  <a:alpha val="49000"/>
                </a:schemeClr>
              </a:gs>
              <a:gs pos="100000">
                <a:schemeClr val="bg2">
                  <a:alpha val="49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fr-FR" dirty="0" smtClean="0"/>
              <a:t>Le module LKM 224 assurera la conversion de la valeur de la résistance PT 1000 ou PT100 en un signal 0- 10V. </a:t>
            </a:r>
            <a:endParaRPr lang="fr-FR" dirty="0"/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28135" y="4589512"/>
            <a:ext cx="9144000" cy="2193107"/>
          </a:xfrm>
          <a:prstGeom prst="rect">
            <a:avLst/>
          </a:prstGeom>
          <a:gradFill>
            <a:gsLst>
              <a:gs pos="51000">
                <a:schemeClr val="bg2">
                  <a:lumMod val="90000"/>
                  <a:alpha val="99000"/>
                </a:schemeClr>
              </a:gs>
              <a:gs pos="0">
                <a:schemeClr val="bg2">
                  <a:alpha val="49000"/>
                </a:schemeClr>
              </a:gs>
              <a:gs pos="100000">
                <a:schemeClr val="bg2">
                  <a:alpha val="49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Réglages…</a:t>
            </a:r>
            <a:endParaRPr lang="fr-FR" dirty="0"/>
          </a:p>
        </p:txBody>
      </p:sp>
      <p:pic>
        <p:nvPicPr>
          <p:cNvPr id="13" name="Picture 4" descr="Afficher l'image d'origine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backgroundMark x1="58750" y1="32500" x2="62125" y2="33667"/>
                        <a14:backgroundMark x1="62250" y1="41333" x2="63750" y2="4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07" t="29377" b="21998"/>
          <a:stretch/>
        </p:blipFill>
        <p:spPr bwMode="auto">
          <a:xfrm rot="10800000" flipH="1" flipV="1">
            <a:off x="4571999" y="3904438"/>
            <a:ext cx="5042975" cy="199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LKM224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04463">
            <a:off x="3035828" y="3567387"/>
            <a:ext cx="1690458" cy="3212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100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0" y="34941"/>
            <a:ext cx="9144000" cy="6788117"/>
            <a:chOff x="0" y="34941"/>
            <a:chExt cx="9144000" cy="6788117"/>
          </a:xfrm>
        </p:grpSpPr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Texturizer/>
                      </a14:imgEffect>
                      <a14:imgEffect>
                        <a14:colorTemperature colorTemp="3814"/>
                      </a14:imgEffect>
                      <a14:imgEffect>
                        <a14:saturation sat="0"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4941"/>
              <a:ext cx="9144000" cy="6788117"/>
            </a:xfrm>
            <a:prstGeom prst="rect">
              <a:avLst/>
            </a:prstGeom>
            <a:effectLst>
              <a:glow rad="127000">
                <a:schemeClr val="accent1">
                  <a:alpha val="71000"/>
                </a:schemeClr>
              </a:glow>
            </a:effectLst>
          </p:spPr>
        </p:pic>
        <p:pic>
          <p:nvPicPr>
            <p:cNvPr id="10" name="Image 9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935" b="64216" l="25182" r="90000">
                          <a14:backgroundMark x1="28864" y1="54120" x2="38955" y2="61955"/>
                          <a14:backgroundMark x1="63227" y1="42973" x2="65045" y2="5920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63" t="16264" r="35758" b="38518"/>
            <a:stretch/>
          </p:blipFill>
          <p:spPr>
            <a:xfrm rot="311621">
              <a:off x="3352364" y="456369"/>
              <a:ext cx="836909" cy="539182"/>
            </a:xfrm>
            <a:prstGeom prst="rect">
              <a:avLst/>
            </a:prstGeom>
          </p:spPr>
        </p:pic>
        <p:pic>
          <p:nvPicPr>
            <p:cNvPr id="11" name="Image 10"/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2456" b="75929" l="31182" r="685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12" t="16570" r="30569" b="24098"/>
            <a:stretch/>
          </p:blipFill>
          <p:spPr>
            <a:xfrm rot="334778">
              <a:off x="5063570" y="450142"/>
              <a:ext cx="965963" cy="625619"/>
            </a:xfrm>
            <a:prstGeom prst="rect">
              <a:avLst/>
            </a:prstGeom>
          </p:spPr>
        </p:pic>
      </p:grpSp>
      <p:pic>
        <p:nvPicPr>
          <p:cNvPr id="5" name="Picture 14"/>
          <p:cNvPicPr>
            <a:picLocks noChangeAspect="1" noChangeArrowheads="1"/>
          </p:cNvPicPr>
          <p:nvPr/>
        </p:nvPicPr>
        <p:blipFill rotWithShape="1">
          <a:blip r:embed="rId8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8125" b="89453" l="16764" r="372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339" t="24618" r="60051" b="10545"/>
          <a:stretch/>
        </p:blipFill>
        <p:spPr bwMode="auto">
          <a:xfrm rot="5845387">
            <a:off x="5119696" y="2408632"/>
            <a:ext cx="121999" cy="17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10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35" b="64216" l="25182" r="90000">
                        <a14:backgroundMark x1="28864" y1="54120" x2="38955" y2="61955"/>
                        <a14:backgroundMark x1="63227" y1="42973" x2="65045" y2="59208"/>
                      </a14:backgroundRemoval>
                    </a14:imgEffect>
                    <a14:imgEffect>
                      <a14:artisticPastelsSmooth/>
                    </a14:imgEffect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63" t="16264" r="35758" b="38518"/>
          <a:stretch/>
        </p:blipFill>
        <p:spPr>
          <a:xfrm rot="311621">
            <a:off x="3352364" y="456369"/>
            <a:ext cx="836909" cy="53918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11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2456" b="75929" l="31182" r="685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12" t="16570" r="30569" b="24098"/>
          <a:stretch/>
        </p:blipFill>
        <p:spPr>
          <a:xfrm rot="334778">
            <a:off x="5063570" y="450142"/>
            <a:ext cx="965963" cy="62561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34940"/>
            <a:ext cx="9144000" cy="1363845"/>
          </a:xfrm>
          <a:gradFill>
            <a:gsLst>
              <a:gs pos="51000">
                <a:schemeClr val="bg2">
                  <a:lumMod val="90000"/>
                  <a:alpha val="87000"/>
                </a:schemeClr>
              </a:gs>
              <a:gs pos="0">
                <a:schemeClr val="bg2">
                  <a:alpha val="70000"/>
                </a:schemeClr>
              </a:gs>
              <a:gs pos="100000">
                <a:schemeClr val="bg2">
                  <a:alpha val="70000"/>
                </a:schemeClr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fr-FR" sz="3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Raccordement et mise en </a:t>
            </a:r>
            <a:r>
              <a:rPr lang="fr-FR" sz="3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Œuvre</a:t>
            </a:r>
            <a:r>
              <a:rPr lang="fr-FR" sz="3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sz="3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3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TC Mobile Phoenix Contact</a:t>
            </a:r>
            <a:endParaRPr lang="fr-FR" sz="3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2880320"/>
          </a:xfrm>
          <a:gradFill>
            <a:gsLst>
              <a:gs pos="51000">
                <a:schemeClr val="bg2">
                  <a:lumMod val="90000"/>
                  <a:alpha val="87000"/>
                </a:schemeClr>
              </a:gs>
              <a:gs pos="0">
                <a:schemeClr val="bg2">
                  <a:alpha val="70000"/>
                </a:schemeClr>
              </a:gs>
              <a:gs pos="100000">
                <a:schemeClr val="bg2">
                  <a:alpha val="70000"/>
                </a:schemeClr>
              </a:gs>
            </a:gsLst>
            <a:lin ang="5400000" scaled="0"/>
          </a:gradFill>
        </p:spPr>
        <p:txBody>
          <a:bodyPr lIns="36000" rIns="36000">
            <a:noAutofit/>
          </a:bodyPr>
          <a:lstStyle/>
          <a:p>
            <a:pPr marL="180000" indent="-180000">
              <a:lnSpc>
                <a:spcPct val="130000"/>
              </a:lnSpc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module TC Mobile muni d’une carte SIM réalise la collecte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 informations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l’envoi des SMS, des mails, la réception des SMS et le pilotage des sorties pour alimenter un chauffage, un éclairage, une alarme,  etc…</a:t>
            </a:r>
          </a:p>
          <a:p>
            <a:pPr marL="180000" indent="-180000">
              <a:lnSpc>
                <a:spcPct val="130000"/>
              </a:lnSpc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paramétrage du TC Mobile se fera par l’intermédiaire d’une page WEB embarquée  dans le module.</a:t>
            </a:r>
          </a:p>
          <a:p>
            <a:pPr marL="180000" indent="-180000" algn="ctr">
              <a:lnSpc>
                <a:spcPct val="130000"/>
              </a:lnSpc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 page internet est accessible directement en « 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flashant »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QR code en face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avant.</a:t>
            </a:r>
            <a:endParaRPr lang="fr-FR" sz="1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3" name="Picture 4" descr="https://media.licdn.com/mpr/mpr/AAEAAQAAAAAAAAU_AAAAJGRhNjI0ZTY3LTZlN2MtNGU5ZS04Y2FjLTZkNmZlNGIwOTc4Ng.jp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1750" b="92750" l="2579" r="27937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2435" r="69912" b="8077"/>
          <a:stretch/>
        </p:blipFill>
        <p:spPr bwMode="auto">
          <a:xfrm>
            <a:off x="5240846" y="3645024"/>
            <a:ext cx="3480644" cy="328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Forme libre 14"/>
          <p:cNvSpPr/>
          <p:nvPr/>
        </p:nvSpPr>
        <p:spPr>
          <a:xfrm rot="21220079">
            <a:off x="3352800" y="5661612"/>
            <a:ext cx="2748945" cy="647708"/>
          </a:xfrm>
          <a:custGeom>
            <a:avLst/>
            <a:gdLst>
              <a:gd name="connsiteX0" fmla="*/ 4919383 w 4919383"/>
              <a:gd name="connsiteY0" fmla="*/ 998806 h 1142636"/>
              <a:gd name="connsiteX1" fmla="*/ 4694300 w 4919383"/>
              <a:gd name="connsiteY1" fmla="*/ 1139483 h 1142636"/>
              <a:gd name="connsiteX2" fmla="*/ 4047186 w 4919383"/>
              <a:gd name="connsiteY2" fmla="*/ 1055077 h 1142636"/>
              <a:gd name="connsiteX3" fmla="*/ 2598213 w 4919383"/>
              <a:gd name="connsiteY3" fmla="*/ 618979 h 1142636"/>
              <a:gd name="connsiteX4" fmla="*/ 685007 w 4919383"/>
              <a:gd name="connsiteY4" fmla="*/ 815926 h 1142636"/>
              <a:gd name="connsiteX5" fmla="*/ 9758 w 4919383"/>
              <a:gd name="connsiteY5" fmla="*/ 267286 h 1142636"/>
              <a:gd name="connsiteX6" fmla="*/ 347383 w 4919383"/>
              <a:gd name="connsiteY6" fmla="*/ 0 h 1142636"/>
              <a:gd name="connsiteX0" fmla="*/ 4909625 w 4909625"/>
              <a:gd name="connsiteY0" fmla="*/ 731520 h 875350"/>
              <a:gd name="connsiteX1" fmla="*/ 4684542 w 4909625"/>
              <a:gd name="connsiteY1" fmla="*/ 872197 h 875350"/>
              <a:gd name="connsiteX2" fmla="*/ 4037428 w 4909625"/>
              <a:gd name="connsiteY2" fmla="*/ 787791 h 875350"/>
              <a:gd name="connsiteX3" fmla="*/ 2588455 w 4909625"/>
              <a:gd name="connsiteY3" fmla="*/ 351693 h 875350"/>
              <a:gd name="connsiteX4" fmla="*/ 675249 w 4909625"/>
              <a:gd name="connsiteY4" fmla="*/ 548640 h 875350"/>
              <a:gd name="connsiteX5" fmla="*/ 0 w 4909625"/>
              <a:gd name="connsiteY5" fmla="*/ 0 h 875350"/>
              <a:gd name="connsiteX0" fmla="*/ 5106572 w 5106572"/>
              <a:gd name="connsiteY0" fmla="*/ 385401 h 529231"/>
              <a:gd name="connsiteX1" fmla="*/ 4881489 w 5106572"/>
              <a:gd name="connsiteY1" fmla="*/ 526078 h 529231"/>
              <a:gd name="connsiteX2" fmla="*/ 4234375 w 5106572"/>
              <a:gd name="connsiteY2" fmla="*/ 441672 h 529231"/>
              <a:gd name="connsiteX3" fmla="*/ 2785402 w 5106572"/>
              <a:gd name="connsiteY3" fmla="*/ 5574 h 529231"/>
              <a:gd name="connsiteX4" fmla="*/ 872196 w 5106572"/>
              <a:gd name="connsiteY4" fmla="*/ 202521 h 529231"/>
              <a:gd name="connsiteX5" fmla="*/ 0 w 5106572"/>
              <a:gd name="connsiteY5" fmla="*/ 315063 h 529231"/>
              <a:gd name="connsiteX0" fmla="*/ 5106572 w 5106572"/>
              <a:gd name="connsiteY0" fmla="*/ 385401 h 529231"/>
              <a:gd name="connsiteX1" fmla="*/ 4881489 w 5106572"/>
              <a:gd name="connsiteY1" fmla="*/ 526078 h 529231"/>
              <a:gd name="connsiteX2" fmla="*/ 4234375 w 5106572"/>
              <a:gd name="connsiteY2" fmla="*/ 441672 h 529231"/>
              <a:gd name="connsiteX3" fmla="*/ 2785402 w 5106572"/>
              <a:gd name="connsiteY3" fmla="*/ 5574 h 529231"/>
              <a:gd name="connsiteX4" fmla="*/ 872196 w 5106572"/>
              <a:gd name="connsiteY4" fmla="*/ 202521 h 529231"/>
              <a:gd name="connsiteX5" fmla="*/ 0 w 5106572"/>
              <a:gd name="connsiteY5" fmla="*/ 315063 h 529231"/>
              <a:gd name="connsiteX0" fmla="*/ 5106572 w 5106572"/>
              <a:gd name="connsiteY0" fmla="*/ 442932 h 586762"/>
              <a:gd name="connsiteX1" fmla="*/ 4881489 w 5106572"/>
              <a:gd name="connsiteY1" fmla="*/ 583609 h 586762"/>
              <a:gd name="connsiteX2" fmla="*/ 4234375 w 5106572"/>
              <a:gd name="connsiteY2" fmla="*/ 499203 h 586762"/>
              <a:gd name="connsiteX3" fmla="*/ 2785402 w 5106572"/>
              <a:gd name="connsiteY3" fmla="*/ 63105 h 586762"/>
              <a:gd name="connsiteX4" fmla="*/ 576775 w 5106572"/>
              <a:gd name="connsiteY4" fmla="*/ 34969 h 586762"/>
              <a:gd name="connsiteX5" fmla="*/ 0 w 5106572"/>
              <a:gd name="connsiteY5" fmla="*/ 372594 h 586762"/>
              <a:gd name="connsiteX0" fmla="*/ 5106572 w 5106572"/>
              <a:gd name="connsiteY0" fmla="*/ 417858 h 739970"/>
              <a:gd name="connsiteX1" fmla="*/ 4881489 w 5106572"/>
              <a:gd name="connsiteY1" fmla="*/ 558535 h 739970"/>
              <a:gd name="connsiteX2" fmla="*/ 4234375 w 5106572"/>
              <a:gd name="connsiteY2" fmla="*/ 474129 h 739970"/>
              <a:gd name="connsiteX3" fmla="*/ 1744393 w 5106572"/>
              <a:gd name="connsiteY3" fmla="*/ 727348 h 739970"/>
              <a:gd name="connsiteX4" fmla="*/ 576775 w 5106572"/>
              <a:gd name="connsiteY4" fmla="*/ 9895 h 739970"/>
              <a:gd name="connsiteX5" fmla="*/ 0 w 5106572"/>
              <a:gd name="connsiteY5" fmla="*/ 347520 h 739970"/>
              <a:gd name="connsiteX0" fmla="*/ 4881489 w 4881489"/>
              <a:gd name="connsiteY0" fmla="*/ 558535 h 739970"/>
              <a:gd name="connsiteX1" fmla="*/ 4234375 w 4881489"/>
              <a:gd name="connsiteY1" fmla="*/ 474129 h 739970"/>
              <a:gd name="connsiteX2" fmla="*/ 1744393 w 4881489"/>
              <a:gd name="connsiteY2" fmla="*/ 727348 h 739970"/>
              <a:gd name="connsiteX3" fmla="*/ 576775 w 4881489"/>
              <a:gd name="connsiteY3" fmla="*/ 9895 h 739970"/>
              <a:gd name="connsiteX4" fmla="*/ 0 w 4881489"/>
              <a:gd name="connsiteY4" fmla="*/ 347520 h 739970"/>
              <a:gd name="connsiteX0" fmla="*/ 4234375 w 4234375"/>
              <a:gd name="connsiteY0" fmla="*/ 474129 h 739970"/>
              <a:gd name="connsiteX1" fmla="*/ 1744393 w 4234375"/>
              <a:gd name="connsiteY1" fmla="*/ 727348 h 739970"/>
              <a:gd name="connsiteX2" fmla="*/ 576775 w 4234375"/>
              <a:gd name="connsiteY2" fmla="*/ 9895 h 739970"/>
              <a:gd name="connsiteX3" fmla="*/ 0 w 4234375"/>
              <a:gd name="connsiteY3" fmla="*/ 347520 h 739970"/>
              <a:gd name="connsiteX0" fmla="*/ 2518117 w 2518117"/>
              <a:gd name="connsiteY0" fmla="*/ 375656 h 733888"/>
              <a:gd name="connsiteX1" fmla="*/ 1744393 w 2518117"/>
              <a:gd name="connsiteY1" fmla="*/ 727348 h 733888"/>
              <a:gd name="connsiteX2" fmla="*/ 576775 w 2518117"/>
              <a:gd name="connsiteY2" fmla="*/ 9895 h 733888"/>
              <a:gd name="connsiteX3" fmla="*/ 0 w 2518117"/>
              <a:gd name="connsiteY3" fmla="*/ 347520 h 733888"/>
              <a:gd name="connsiteX0" fmla="*/ 2518117 w 2518117"/>
              <a:gd name="connsiteY0" fmla="*/ 372273 h 647708"/>
              <a:gd name="connsiteX1" fmla="*/ 1392701 w 2518117"/>
              <a:gd name="connsiteY1" fmla="*/ 639559 h 647708"/>
              <a:gd name="connsiteX2" fmla="*/ 576775 w 2518117"/>
              <a:gd name="connsiteY2" fmla="*/ 6512 h 647708"/>
              <a:gd name="connsiteX3" fmla="*/ 0 w 2518117"/>
              <a:gd name="connsiteY3" fmla="*/ 344137 h 647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18117" h="647708">
                <a:moveTo>
                  <a:pt x="2518117" y="372273"/>
                </a:moveTo>
                <a:cubicBezTo>
                  <a:pt x="1995268" y="400408"/>
                  <a:pt x="1716258" y="700519"/>
                  <a:pt x="1392701" y="639559"/>
                </a:cubicBezTo>
                <a:cubicBezTo>
                  <a:pt x="1069144" y="578599"/>
                  <a:pt x="808892" y="55749"/>
                  <a:pt x="576775" y="6512"/>
                </a:cubicBezTo>
                <a:cubicBezTo>
                  <a:pt x="344658" y="-42725"/>
                  <a:pt x="239151" y="198771"/>
                  <a:pt x="0" y="344137"/>
                </a:cubicBezTo>
              </a:path>
            </a:pathLst>
          </a:custGeom>
          <a:noFill/>
          <a:ln w="76200">
            <a:solidFill>
              <a:schemeClr val="bg2">
                <a:lumMod val="2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/>
          <p:cNvSpPr txBox="1"/>
          <p:nvPr/>
        </p:nvSpPr>
        <p:spPr>
          <a:xfrm rot="20930849">
            <a:off x="1149756" y="4500295"/>
            <a:ext cx="6270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chemeClr val="bg1"/>
                </a:solidFill>
              </a:rPr>
              <a:t>Clic</a:t>
            </a:r>
            <a:endParaRPr lang="fr-FR" sz="2400" b="1" dirty="0">
              <a:solidFill>
                <a:schemeClr val="bg1"/>
              </a:solidFill>
            </a:endParaRPr>
          </a:p>
        </p:txBody>
      </p:sp>
      <p:pic>
        <p:nvPicPr>
          <p:cNvPr id="14" name="Picture 8" descr="C:\Users\sylvie\AppData\Local\Microsoft\Windows\INetCache\IE\E8HC8CKJ\Acer_Aspire_One_D250[1].jpg">
            <a:hlinkClick r:id="rId14" action="ppaction://hlinkfile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341" b="96763" l="10000" r="100000">
                        <a14:foregroundMark x1="19762" y1="72572" x2="22143" y2="73935"/>
                        <a14:backgroundMark x1="21190" y1="80750" x2="39524" y2="94719"/>
                        <a14:backgroundMark x1="34048" y1="64395" x2="51190" y2="59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560" y="3717032"/>
            <a:ext cx="4596351" cy="3211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8238" y="4075199"/>
            <a:ext cx="1548676" cy="1514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315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9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8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1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1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1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6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  <p:bldP spid="15" grpId="0" animBg="1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Sketch/>
                    </a14:imgEffect>
                  </a14:imgLayer>
                </a14:imgProps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924944"/>
            <a:ext cx="8229600" cy="1143000"/>
          </a:xfrm>
        </p:spPr>
        <p:txBody>
          <a:bodyPr/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1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125" b="89453" l="16764" r="372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339" t="24618" r="60051" b="10545"/>
          <a:stretch/>
        </p:blipFill>
        <p:spPr bwMode="auto">
          <a:xfrm rot="5845387">
            <a:off x="5119696" y="2408632"/>
            <a:ext cx="121999" cy="17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35" b="64216" l="25182" r="90000">
                        <a14:backgroundMark x1="28864" y1="54120" x2="38955" y2="61955"/>
                        <a14:backgroundMark x1="63227" y1="42973" x2="65045" y2="59208"/>
                      </a14:backgroundRemoval>
                    </a14:imgEffect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63" t="16264" r="35758" b="38518"/>
          <a:stretch/>
        </p:blipFill>
        <p:spPr>
          <a:xfrm rot="311621">
            <a:off x="3352364" y="456369"/>
            <a:ext cx="836909" cy="53918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2456" b="75929" l="31182" r="68500"/>
                    </a14:imgEffect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12" t="16570" r="30569" b="24098"/>
          <a:stretch/>
        </p:blipFill>
        <p:spPr>
          <a:xfrm rot="334778">
            <a:off x="5063570" y="450142"/>
            <a:ext cx="965963" cy="625619"/>
          </a:xfrm>
          <a:prstGeom prst="rect">
            <a:avLst/>
          </a:prstGeom>
        </p:spPr>
      </p:pic>
      <p:grpSp>
        <p:nvGrpSpPr>
          <p:cNvPr id="7" name="Groupe 6"/>
          <p:cNvGrpSpPr/>
          <p:nvPr/>
        </p:nvGrpSpPr>
        <p:grpSpPr>
          <a:xfrm rot="193332">
            <a:off x="6300192" y="2480403"/>
            <a:ext cx="831893" cy="1478921"/>
            <a:chOff x="6370380" y="2480403"/>
            <a:chExt cx="831893" cy="1478921"/>
          </a:xfrm>
        </p:grpSpPr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808" b="93215" l="2364" r="90000">
                          <a14:backgroundMark x1="41011" y1="86000" x2="75843" y2="86500"/>
                          <a14:backgroundMark x1="76404" y1="81500" x2="80899" y2="31000"/>
                        </a14:backgroundRemoval>
                      </a14:imgEffect>
                      <a14:imgEffect>
                        <a14:artisticPencilSketch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6046866" y="2803917"/>
              <a:ext cx="1478921" cy="831893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92308">
                          <a14:foregroundMark x1="46154" y1="0" x2="38462" y2="12500"/>
                          <a14:foregroundMark x1="15385" y1="4167" x2="15385" y2="4167"/>
                          <a14:foregroundMark x1="7692" y1="0" x2="7692" y2="8333"/>
                          <a14:foregroundMark x1="69231" y1="0" x2="69231" y2="12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529803" y="3239245"/>
              <a:ext cx="54553" cy="100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13" descr="https://images-na.ssl-images-amazon.com/images/I/31TigYWJZ1L.jp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0" b="100000" l="0" r="90909">
                          <a14:foregroundMark x1="18182" y1="0" x2="18182" y2="16000"/>
                          <a14:foregroundMark x1="9091" y1="0" x2="9091" y2="8000"/>
                          <a14:foregroundMark x1="63636" y1="0" x2="63636" y2="4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567802" y="3230247"/>
              <a:ext cx="45719" cy="1060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3" descr="https://images-na.ssl-images-amazon.com/images/I/31TigYWJZ1L.jpg"/>
            <p:cNvPicPr>
              <a:picLocks noChangeAspect="1" noChangeArrowheads="1"/>
            </p:cNvPicPr>
            <p:nvPr/>
          </p:nvPicPr>
          <p:blipFill rotWithShape="1"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0" b="100000" l="0" r="100000">
                          <a14:foregroundMark x1="18182" y1="0" x2="27273" y2="20000"/>
                          <a14:foregroundMark x1="18182" y1="0" x2="18182" y2="10000"/>
                          <a14:foregroundMark x1="81818" y1="0" x2="81818" y2="6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595547" y="3211621"/>
              <a:ext cx="45719" cy="1279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4" descr="LKM224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704463">
              <a:off x="6631278" y="3208704"/>
              <a:ext cx="70379" cy="1337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4" descr="https://media.licdn.com/mpr/mpr/AAEAAQAAAAAAAAU_AAAAJGRhNjI0ZTY3LTZlN2MtNGU5ZS04Y2FjLTZkNmZlNGIwOTc4Ng.jpg"/>
            <p:cNvPicPr>
              <a:picLocks noChangeAspect="1" noChangeArrowheads="1"/>
            </p:cNvPicPr>
            <p:nvPr/>
          </p:nvPicPr>
          <p:blipFill rotWithShape="1">
            <a:blip r:embed="rId20" cstate="print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0" b="100000" l="8197" r="91803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21042531">
              <a:off x="6628274" y="3125683"/>
              <a:ext cx="255392" cy="2407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4800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/>
        </p:nvSpPr>
        <p:spPr>
          <a:xfrm>
            <a:off x="611560" y="-315416"/>
            <a:ext cx="7772400" cy="1470025"/>
          </a:xfrm>
          <a:prstGeom prst="rect">
            <a:avLst/>
          </a:prstGeom>
          <a:gradFill>
            <a:gsLst>
              <a:gs pos="51000">
                <a:schemeClr val="accent6">
                  <a:lumMod val="50000"/>
                  <a:alpha val="43000"/>
                </a:schemeClr>
              </a:gs>
              <a:gs pos="2000">
                <a:schemeClr val="accent6">
                  <a:lumMod val="20000"/>
                  <a:lumOff val="80000"/>
                  <a:alpha val="11000"/>
                </a:schemeClr>
              </a:gs>
              <a:gs pos="100000">
                <a:schemeClr val="accent6">
                  <a:lumMod val="20000"/>
                  <a:lumOff val="80000"/>
                  <a:alpha val="12000"/>
                </a:schemeClr>
              </a:gs>
            </a:gsLst>
            <a:lin ang="5400000" scaled="0"/>
          </a:gradFill>
          <a:effectLst>
            <a:softEdge rad="279400"/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Mobile Home Connecté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Sous-titre 2"/>
          <p:cNvSpPr txBox="1">
            <a:spLocks/>
          </p:cNvSpPr>
          <p:nvPr/>
        </p:nvSpPr>
        <p:spPr>
          <a:xfrm>
            <a:off x="-36512" y="2204864"/>
            <a:ext cx="9238068" cy="4104456"/>
          </a:xfrm>
          <a:prstGeom prst="rect">
            <a:avLst/>
          </a:prstGeom>
          <a:gradFill>
            <a:gsLst>
              <a:gs pos="51000">
                <a:schemeClr val="accent6">
                  <a:lumMod val="60000"/>
                  <a:lumOff val="40000"/>
                  <a:alpha val="54000"/>
                </a:schemeClr>
              </a:gs>
              <a:gs pos="2000">
                <a:schemeClr val="accent6">
                  <a:lumMod val="20000"/>
                  <a:lumOff val="80000"/>
                  <a:alpha val="68000"/>
                </a:schemeClr>
              </a:gs>
              <a:gs pos="100000">
                <a:schemeClr val="accent6">
                  <a:lumMod val="20000"/>
                  <a:lumOff val="80000"/>
                  <a:alpha val="72000"/>
                </a:schemeClr>
              </a:gs>
            </a:gsLst>
            <a:lin ang="5400000" scaled="0"/>
          </a:gradFill>
          <a:effectLst>
            <a:softEdge rad="165100"/>
          </a:effectLst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Surveiller l’intrusion, détecteur de présence,  </a:t>
            </a:r>
            <a:b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détecteur d’ouverture de porte.</a:t>
            </a:r>
          </a:p>
          <a:p>
            <a:pPr algn="ctr"/>
            <a:endParaRPr lang="fr-FR" sz="20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Surveiller le risque d’incendie, détecteur de fumée </a:t>
            </a:r>
            <a:b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matériel ELTAKO avec la technologie radio ENOCEAN.</a:t>
            </a:r>
          </a:p>
          <a:p>
            <a:pPr marL="0" indent="0" algn="ctr">
              <a:buNone/>
            </a:pPr>
            <a:endParaRPr lang="fr-FR" sz="20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Surveiller la température, sonde PT1000 </a:t>
            </a:r>
            <a:b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convertisseur 0- 10V</a:t>
            </a:r>
          </a:p>
          <a:p>
            <a:pPr marL="0" indent="0" algn="ctr">
              <a:buNone/>
            </a:pPr>
            <a:endParaRPr lang="fr-FR" sz="20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Transmettre l’information ou recevoir un ordre par SMS (évènement) ou par Mail (rapport régulier) </a:t>
            </a:r>
            <a:b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module TC Mobile de Phoenix Contact.</a:t>
            </a:r>
            <a:endParaRPr lang="fr-FR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158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6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6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3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/>
          <p:cNvGrpSpPr/>
          <p:nvPr/>
        </p:nvGrpSpPr>
        <p:grpSpPr>
          <a:xfrm>
            <a:off x="3977897" y="1317937"/>
            <a:ext cx="4948515" cy="2831143"/>
            <a:chOff x="4195484" y="1484784"/>
            <a:chExt cx="4948515" cy="2831143"/>
          </a:xfrm>
        </p:grpSpPr>
        <p:pic>
          <p:nvPicPr>
            <p:cNvPr id="10" name="Image 9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163" t="31338" r="31486" b="56060"/>
            <a:stretch/>
          </p:blipFill>
          <p:spPr>
            <a:xfrm>
              <a:off x="4195484" y="1484784"/>
              <a:ext cx="4948515" cy="2831143"/>
            </a:xfrm>
            <a:prstGeom prst="rect">
              <a:avLst/>
            </a:prstGeom>
          </p:spPr>
        </p:pic>
        <p:pic>
          <p:nvPicPr>
            <p:cNvPr id="24" name="Picture 1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8125" b="89453" l="16764" r="3726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39" t="24618" r="60051" b="10545"/>
            <a:stretch/>
          </p:blipFill>
          <p:spPr bwMode="auto">
            <a:xfrm rot="5845387">
              <a:off x="5231357" y="2212747"/>
              <a:ext cx="608823" cy="866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14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9193" b="71875" l="30381" r="38580"/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50" t="37710" r="60051" b="28451"/>
            <a:stretch/>
          </p:blipFill>
          <p:spPr bwMode="auto">
            <a:xfrm rot="4421422">
              <a:off x="8092264" y="1567651"/>
              <a:ext cx="331169" cy="6755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7" name="Picture 1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125" b="89453" l="16764" r="372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339" t="24618" r="60051" b="10545"/>
          <a:stretch/>
        </p:blipFill>
        <p:spPr bwMode="auto">
          <a:xfrm rot="5845387">
            <a:off x="5119696" y="2408632"/>
            <a:ext cx="121999" cy="17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Image 32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35" b="64216" l="25182" r="90000">
                        <a14:backgroundMark x1="28864" y1="54120" x2="38955" y2="61955"/>
                        <a14:backgroundMark x1="63227" y1="42973" x2="65045" y2="592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63" t="16264" r="35758" b="38518"/>
          <a:stretch/>
        </p:blipFill>
        <p:spPr>
          <a:xfrm rot="311621">
            <a:off x="3352364" y="456369"/>
            <a:ext cx="836909" cy="539182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35" b="93053" l="10000" r="9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75" t="22240" r="32746" b="7294"/>
          <a:stretch/>
        </p:blipFill>
        <p:spPr>
          <a:xfrm>
            <a:off x="-139430" y="568005"/>
            <a:ext cx="3847334" cy="371232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2456" b="75929" l="31182" r="6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12" t="16570" r="30569" b="24098"/>
          <a:stretch/>
        </p:blipFill>
        <p:spPr>
          <a:xfrm>
            <a:off x="784857" y="1072390"/>
            <a:ext cx="4054114" cy="3322949"/>
          </a:xfrm>
          <a:prstGeom prst="rect">
            <a:avLst/>
          </a:prstGeom>
        </p:spPr>
      </p:pic>
      <p:pic>
        <p:nvPicPr>
          <p:cNvPr id="34" name="Image 33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22456" b="75929" l="31182" r="6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12" t="16570" r="30569" b="24098"/>
          <a:stretch/>
        </p:blipFill>
        <p:spPr>
          <a:xfrm rot="334778">
            <a:off x="5063570" y="450142"/>
            <a:ext cx="965963" cy="625619"/>
          </a:xfrm>
          <a:prstGeom prst="rect">
            <a:avLst/>
          </a:prstGeom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616024" y="-315416"/>
            <a:ext cx="7772400" cy="1470025"/>
          </a:xfrm>
          <a:prstGeom prst="rect">
            <a:avLst/>
          </a:prstGeom>
          <a:gradFill>
            <a:gsLst>
              <a:gs pos="51000">
                <a:schemeClr val="accent6">
                  <a:lumMod val="50000"/>
                  <a:alpha val="43000"/>
                </a:schemeClr>
              </a:gs>
              <a:gs pos="2000">
                <a:schemeClr val="accent6">
                  <a:lumMod val="20000"/>
                  <a:lumOff val="80000"/>
                  <a:alpha val="11000"/>
                </a:schemeClr>
              </a:gs>
              <a:gs pos="100000">
                <a:schemeClr val="accent6">
                  <a:lumMod val="20000"/>
                  <a:lumOff val="80000"/>
                  <a:alpha val="12000"/>
                </a:schemeClr>
              </a:gs>
            </a:gsLst>
            <a:lin ang="5400000" scaled="0"/>
          </a:gradFill>
          <a:effectLst>
            <a:softEdge rad="279400"/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Mobile Home Connecté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8" name="Sous-titre 2"/>
          <p:cNvSpPr txBox="1">
            <a:spLocks/>
          </p:cNvSpPr>
          <p:nvPr/>
        </p:nvSpPr>
        <p:spPr>
          <a:xfrm>
            <a:off x="0" y="3717032"/>
            <a:ext cx="9238068" cy="3165441"/>
          </a:xfrm>
          <a:prstGeom prst="rect">
            <a:avLst/>
          </a:prstGeom>
          <a:gradFill>
            <a:gsLst>
              <a:gs pos="51000">
                <a:schemeClr val="accent6">
                  <a:lumMod val="60000"/>
                  <a:lumOff val="40000"/>
                  <a:alpha val="54000"/>
                </a:schemeClr>
              </a:gs>
              <a:gs pos="2000">
                <a:schemeClr val="accent6">
                  <a:lumMod val="20000"/>
                  <a:lumOff val="80000"/>
                  <a:alpha val="68000"/>
                </a:schemeClr>
              </a:gs>
              <a:gs pos="100000">
                <a:schemeClr val="accent6">
                  <a:lumMod val="20000"/>
                  <a:lumOff val="80000"/>
                  <a:alpha val="72000"/>
                </a:schemeClr>
              </a:gs>
            </a:gsLst>
            <a:lin ang="5400000" scaled="0"/>
          </a:gradFill>
          <a:effectLst>
            <a:softEdge rad="165100"/>
          </a:effectLst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Surveiller l’intrusion:</a:t>
            </a:r>
          </a:p>
          <a:p>
            <a:pPr algn="ctr"/>
            <a: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détecteur de présence,  </a:t>
            </a:r>
          </a:p>
          <a:p>
            <a:pPr algn="ctr"/>
            <a: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détecteur d’ouverture de porte.</a:t>
            </a:r>
          </a:p>
          <a:p>
            <a:pPr marL="0" indent="0">
              <a:buNone/>
            </a:pPr>
            <a: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Surveiller le risque d’incendie</a:t>
            </a:r>
            <a:r>
              <a:rPr lang="fr-FR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endParaRPr lang="fr-FR" sz="20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détecteur de fumée</a:t>
            </a:r>
          </a:p>
          <a:p>
            <a:pPr marL="0" indent="0" algn="ctr">
              <a:buNone/>
            </a:pPr>
            <a: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matériel ELTAKO avec la technologie radio ENOCEAN</a:t>
            </a:r>
          </a:p>
          <a:p>
            <a:pPr marL="0" indent="0" algn="ctr">
              <a:buNone/>
            </a:pPr>
            <a: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Surveiller la température, sonde PT1000 </a:t>
            </a:r>
            <a:b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convertisseur 0- 10V</a:t>
            </a:r>
          </a:p>
        </p:txBody>
      </p:sp>
      <p:pic>
        <p:nvPicPr>
          <p:cNvPr id="40" name="Image 3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63" t="31338" r="31486" b="56060"/>
          <a:stretch/>
        </p:blipFill>
        <p:spPr>
          <a:xfrm>
            <a:off x="4004711" y="1340768"/>
            <a:ext cx="4948515" cy="2831143"/>
          </a:xfrm>
          <a:prstGeom prst="rect">
            <a:avLst/>
          </a:prstGeom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28125" b="89453" l="16764" r="372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563" t="24618" r="69218" b="10545"/>
          <a:stretch/>
        </p:blipFill>
        <p:spPr bwMode="auto">
          <a:xfrm rot="5400000">
            <a:off x="2835041" y="889814"/>
            <a:ext cx="1320053" cy="31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935" b="64216" l="25182" r="90000">
                        <a14:backgroundMark x1="28864" y1="54120" x2="38955" y2="61955"/>
                        <a14:backgroundMark x1="63227" y1="42973" x2="65045" y2="592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63" t="16264" r="35758" b="38518"/>
          <a:stretch/>
        </p:blipFill>
        <p:spPr>
          <a:xfrm>
            <a:off x="465745" y="1293525"/>
            <a:ext cx="3609998" cy="2325757"/>
          </a:xfrm>
          <a:prstGeom prst="rect">
            <a:avLst/>
          </a:prstGeom>
        </p:spPr>
      </p:pic>
      <p:grpSp>
        <p:nvGrpSpPr>
          <p:cNvPr id="16" name="Groupe 15"/>
          <p:cNvGrpSpPr/>
          <p:nvPr/>
        </p:nvGrpSpPr>
        <p:grpSpPr>
          <a:xfrm>
            <a:off x="467544" y="-1179512"/>
            <a:ext cx="4112775" cy="7969831"/>
            <a:chOff x="-2694169" y="-3460434"/>
            <a:chExt cx="3634545" cy="7043107"/>
          </a:xfrm>
        </p:grpSpPr>
        <p:grpSp>
          <p:nvGrpSpPr>
            <p:cNvPr id="9" name="Groupe 8"/>
            <p:cNvGrpSpPr/>
            <p:nvPr/>
          </p:nvGrpSpPr>
          <p:grpSpPr>
            <a:xfrm>
              <a:off x="-2694169" y="-3460434"/>
              <a:ext cx="2183863" cy="6994891"/>
              <a:chOff x="-6087193" y="-7372201"/>
              <a:chExt cx="7668781" cy="19149331"/>
            </a:xfrm>
          </p:grpSpPr>
          <p:grpSp>
            <p:nvGrpSpPr>
              <p:cNvPr id="8" name="Groupe 7"/>
              <p:cNvGrpSpPr/>
              <p:nvPr/>
            </p:nvGrpSpPr>
            <p:grpSpPr>
              <a:xfrm rot="5400000">
                <a:off x="-8888573" y="-4570821"/>
                <a:ext cx="10935369" cy="5332610"/>
                <a:chOff x="-11341768" y="-676704"/>
                <a:chExt cx="10935369" cy="5332610"/>
              </a:xfrm>
            </p:grpSpPr>
            <p:pic>
              <p:nvPicPr>
                <p:cNvPr id="11" name="Picture 8" descr="https://images-na.ssl-images-amazon.com/images/I/41JhzoWnDkL.jpg"/>
                <p:cNvPicPr>
                  <a:picLocks noChangeAspect="1" noChangeArrowheads="1"/>
                </p:cNvPicPr>
                <p:nvPr/>
              </p:nvPicPr>
              <p:blipFill rotWithShape="1">
                <a:blip r:embed="rId21">
                  <a:extLst>
                    <a:ext uri="{BEBA8EAE-BF5A-486C-A8C5-ECC9F3942E4B}">
                      <a14:imgProps xmlns:a14="http://schemas.microsoft.com/office/drawing/2010/main">
                        <a14:imgLayer r:embed="rId22">
                          <a14:imgEffect>
                            <a14:backgroundRemoval t="0" b="43000" l="48239" r="99648">
                              <a14:foregroundMark x1="21127" y1="33200" x2="32746" y2="38200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5000" b="55578"/>
                <a:stretch/>
              </p:blipFill>
              <p:spPr bwMode="auto">
                <a:xfrm flipH="1">
                  <a:off x="-2360462" y="-676704"/>
                  <a:ext cx="1954063" cy="460180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059" name="Picture 11"/>
                <p:cNvPicPr>
                  <a:picLocks noChangeAspect="1" noChangeArrowheads="1"/>
                </p:cNvPicPr>
                <p:nvPr/>
              </p:nvPicPr>
              <p:blipFill rotWithShape="1">
                <a:blip r:embed="rId23">
                  <a:extLst>
                    <a:ext uri="{BEBA8EAE-BF5A-486C-A8C5-ECC9F3942E4B}">
                      <a14:imgProps xmlns:a14="http://schemas.microsoft.com/office/drawing/2010/main">
                        <a14:imgLayer r:embed="rId24">
                          <a14:imgEffect>
                            <a14:backgroundRemoval t="72917" b="84245" l="18155" r="60908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7803" t="71548" r="38559" b="14226"/>
                <a:stretch/>
              </p:blipFill>
              <p:spPr bwMode="auto">
                <a:xfrm>
                  <a:off x="-11341768" y="2792082"/>
                  <a:ext cx="10168916" cy="18638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2057" name="Picture 9"/>
              <p:cNvPicPr>
                <a:picLocks noChangeAspect="1" noChangeArrowheads="1"/>
              </p:cNvPicPr>
              <p:nvPr/>
            </p:nvPicPr>
            <p:blipFill rotWithShape="1">
              <a:blip r:embed="rId25">
                <a:extLst>
                  <a:ext uri="{BEBA8EAE-BF5A-486C-A8C5-ECC9F3942E4B}">
                    <a14:imgProps xmlns:a14="http://schemas.microsoft.com/office/drawing/2010/main">
                      <a14:imgLayer r:embed="rId26">
                        <a14:imgEffect>
                          <a14:backgroundRemoval t="25000" b="96875" l="19473" r="40776">
                            <a14:foregroundMark x1="32430" y1="94531" x2="32943" y2="95313"/>
                            <a14:foregroundMark x1="35432" y1="95833" x2="38067" y2="95443"/>
                            <a14:foregroundMark x1="35359" y1="95703" x2="35505" y2="95313"/>
                            <a14:foregroundMark x1="31332" y1="42839" x2="27233" y2="50521"/>
                            <a14:foregroundMark x1="22035" y1="46094" x2="21376" y2="46354"/>
                            <a14:foregroundMark x1="20351" y1="44271" x2="20644" y2="49349"/>
                            <a14:foregroundMark x1="34700" y1="43359" x2="36384" y2="50000"/>
                            <a14:backgroundMark x1="35139" y1="25521" x2="35139" y2="25521"/>
                            <a14:backgroundMark x1="24671" y1="25521" x2="39312" y2="2513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028" t="24899" r="57859" b="2953"/>
              <a:stretch/>
            </p:blipFill>
            <p:spPr bwMode="auto">
              <a:xfrm>
                <a:off x="-3420888" y="3351229"/>
                <a:ext cx="5002476" cy="84259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061" name="Picture 13" descr="https://images-na.ssl-images-amazon.com/images/I/31TigYWJZ1L.jpg"/>
            <p:cNvPicPr>
              <a:picLocks noChangeAspect="1" noChangeArrowheads="1"/>
            </p:cNvPicPr>
            <p:nvPr/>
          </p:nvPicPr>
          <p:blipFill rotWithShape="1">
            <a:blip r:embed="rId27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17200" b="82200" l="39200" r="60600">
                          <a14:foregroundMark x1="41000" y1="33400" x2="44000" y2="41000"/>
                          <a14:foregroundMark x1="40600" y1="33000" x2="40400" y2="38800"/>
                          <a14:foregroundMark x1="52800" y1="33800" x2="53600" y2="378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608" t="16521" r="36761" b="17063"/>
            <a:stretch/>
          </p:blipFill>
          <p:spPr bwMode="auto">
            <a:xfrm>
              <a:off x="-942354" y="419596"/>
              <a:ext cx="1220707" cy="31630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13" descr="https://images-na.ssl-images-amazon.com/images/I/31TigYWJZ1L.jpg"/>
            <p:cNvPicPr>
              <a:picLocks noChangeAspect="1" noChangeArrowheads="1"/>
            </p:cNvPicPr>
            <p:nvPr/>
          </p:nvPicPr>
          <p:blipFill rotWithShape="1">
            <a:blip r:embed="rId27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17200" b="82200" l="39200" r="60600">
                          <a14:foregroundMark x1="41000" y1="33400" x2="44000" y2="41000"/>
                          <a14:foregroundMark x1="40600" y1="33000" x2="40400" y2="38800"/>
                          <a14:foregroundMark x1="52800" y1="33800" x2="53600" y2="378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608" t="16521" r="36761" b="17063"/>
            <a:stretch/>
          </p:blipFill>
          <p:spPr bwMode="auto">
            <a:xfrm>
              <a:off x="-280331" y="419596"/>
              <a:ext cx="1220707" cy="31630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5412" b="93700" l="9000" r="89000">
                        <a14:backgroundMark x1="72091" y1="31341" x2="77818" y2="26171"/>
                      </a14:backgroundRemoval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62" t="4604" r="25770" b="6732"/>
          <a:stretch/>
        </p:blipFill>
        <p:spPr>
          <a:xfrm>
            <a:off x="-39747" y="582412"/>
            <a:ext cx="3706530" cy="3516566"/>
          </a:xfrm>
          <a:prstGeom prst="rect">
            <a:avLst/>
          </a:prstGeom>
        </p:spPr>
      </p:pic>
      <p:pic>
        <p:nvPicPr>
          <p:cNvPr id="23" name="Picture 14"/>
          <p:cNvPicPr>
            <a:picLocks noChangeAspect="1" noChangeArrowheads="1"/>
          </p:cNvPicPr>
          <p:nvPr/>
        </p:nvPicPr>
        <p:blipFill rotWithShape="1">
          <a:blip r:embed="rId31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39193" b="71875" l="30381" r="385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150" t="37710" r="60051" b="28451"/>
          <a:stretch/>
        </p:blipFill>
        <p:spPr bwMode="auto">
          <a:xfrm rot="5400000">
            <a:off x="2963791" y="2458377"/>
            <a:ext cx="849974" cy="1650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Arc 43"/>
          <p:cNvSpPr/>
          <p:nvPr/>
        </p:nvSpPr>
        <p:spPr>
          <a:xfrm rot="2834212">
            <a:off x="-2930756" y="390012"/>
            <a:ext cx="309471" cy="311012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Arc 46"/>
          <p:cNvSpPr/>
          <p:nvPr/>
        </p:nvSpPr>
        <p:spPr>
          <a:xfrm rot="2834212">
            <a:off x="-2869946" y="391587"/>
            <a:ext cx="309471" cy="452764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Arc 47"/>
          <p:cNvSpPr/>
          <p:nvPr/>
        </p:nvSpPr>
        <p:spPr>
          <a:xfrm rot="2834212">
            <a:off x="-2798325" y="435892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Arc 50"/>
          <p:cNvSpPr/>
          <p:nvPr/>
        </p:nvSpPr>
        <p:spPr>
          <a:xfrm rot="2834212">
            <a:off x="4054699" y="662597"/>
            <a:ext cx="309471" cy="311012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Arc 51"/>
          <p:cNvSpPr/>
          <p:nvPr/>
        </p:nvSpPr>
        <p:spPr>
          <a:xfrm rot="2834212">
            <a:off x="4115509" y="664172"/>
            <a:ext cx="309471" cy="452764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Arc 52"/>
          <p:cNvSpPr/>
          <p:nvPr/>
        </p:nvSpPr>
        <p:spPr>
          <a:xfrm rot="2834212">
            <a:off x="4187130" y="708477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Arc 53"/>
          <p:cNvSpPr/>
          <p:nvPr/>
        </p:nvSpPr>
        <p:spPr>
          <a:xfrm rot="2834212">
            <a:off x="5788621" y="814997"/>
            <a:ext cx="309471" cy="311012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Arc 54"/>
          <p:cNvSpPr/>
          <p:nvPr/>
        </p:nvSpPr>
        <p:spPr>
          <a:xfrm rot="2834212">
            <a:off x="5849431" y="816572"/>
            <a:ext cx="309471" cy="452764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Arc 55"/>
          <p:cNvSpPr/>
          <p:nvPr/>
        </p:nvSpPr>
        <p:spPr>
          <a:xfrm rot="2834212">
            <a:off x="5921052" y="860877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Arc 56"/>
          <p:cNvSpPr/>
          <p:nvPr/>
        </p:nvSpPr>
        <p:spPr>
          <a:xfrm rot="20431829">
            <a:off x="5292080" y="2317669"/>
            <a:ext cx="309471" cy="311012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Arc 57"/>
          <p:cNvSpPr/>
          <p:nvPr/>
        </p:nvSpPr>
        <p:spPr>
          <a:xfrm rot="20043240">
            <a:off x="5379834" y="2219075"/>
            <a:ext cx="295077" cy="431705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Arc 58"/>
          <p:cNvSpPr/>
          <p:nvPr/>
        </p:nvSpPr>
        <p:spPr>
          <a:xfrm rot="19773549">
            <a:off x="5462459" y="2123616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Arc 59"/>
          <p:cNvSpPr/>
          <p:nvPr/>
        </p:nvSpPr>
        <p:spPr>
          <a:xfrm rot="19773549">
            <a:off x="5552678" y="2013052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Arc 60"/>
          <p:cNvSpPr/>
          <p:nvPr/>
        </p:nvSpPr>
        <p:spPr>
          <a:xfrm rot="19280656">
            <a:off x="5644604" y="1890247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0" name="Arc 69"/>
          <p:cNvSpPr/>
          <p:nvPr/>
        </p:nvSpPr>
        <p:spPr>
          <a:xfrm rot="2308712">
            <a:off x="4328668" y="848271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Arc 70"/>
          <p:cNvSpPr/>
          <p:nvPr/>
        </p:nvSpPr>
        <p:spPr>
          <a:xfrm rot="1742984">
            <a:off x="4497037" y="929745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Arc 71"/>
          <p:cNvSpPr/>
          <p:nvPr/>
        </p:nvSpPr>
        <p:spPr>
          <a:xfrm rot="1742984">
            <a:off x="4643406" y="1021872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3" name="Arc 72"/>
          <p:cNvSpPr/>
          <p:nvPr/>
        </p:nvSpPr>
        <p:spPr>
          <a:xfrm rot="1210362">
            <a:off x="4829765" y="1067640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4" name="Arc 73"/>
          <p:cNvSpPr/>
          <p:nvPr/>
        </p:nvSpPr>
        <p:spPr>
          <a:xfrm rot="1210362">
            <a:off x="5024500" y="1087866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5" name="Arc 74"/>
          <p:cNvSpPr/>
          <p:nvPr/>
        </p:nvSpPr>
        <p:spPr>
          <a:xfrm rot="1210362">
            <a:off x="5198675" y="1139648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6" name="Arc 75"/>
          <p:cNvSpPr/>
          <p:nvPr/>
        </p:nvSpPr>
        <p:spPr>
          <a:xfrm rot="865979">
            <a:off x="5399018" y="1146641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Arc 76"/>
          <p:cNvSpPr/>
          <p:nvPr/>
        </p:nvSpPr>
        <p:spPr>
          <a:xfrm rot="865979">
            <a:off x="5582301" y="1204449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Arc 77"/>
          <p:cNvSpPr/>
          <p:nvPr/>
        </p:nvSpPr>
        <p:spPr>
          <a:xfrm rot="865979">
            <a:off x="5784530" y="1201218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Arc 78"/>
          <p:cNvSpPr/>
          <p:nvPr/>
        </p:nvSpPr>
        <p:spPr>
          <a:xfrm rot="2834212">
            <a:off x="4056471" y="676797"/>
            <a:ext cx="309471" cy="311012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Arc 79"/>
          <p:cNvSpPr/>
          <p:nvPr/>
        </p:nvSpPr>
        <p:spPr>
          <a:xfrm rot="2834212">
            <a:off x="4117281" y="678372"/>
            <a:ext cx="309471" cy="452764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Arc 80"/>
          <p:cNvSpPr/>
          <p:nvPr/>
        </p:nvSpPr>
        <p:spPr>
          <a:xfrm rot="2834212">
            <a:off x="4188902" y="722677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2" name="Arc 81"/>
          <p:cNvSpPr/>
          <p:nvPr/>
        </p:nvSpPr>
        <p:spPr>
          <a:xfrm rot="2308712">
            <a:off x="4330440" y="862471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Arc 82"/>
          <p:cNvSpPr/>
          <p:nvPr/>
        </p:nvSpPr>
        <p:spPr>
          <a:xfrm rot="1742984">
            <a:off x="4498809" y="943945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4" name="Arc 83"/>
          <p:cNvSpPr/>
          <p:nvPr/>
        </p:nvSpPr>
        <p:spPr>
          <a:xfrm rot="1742984">
            <a:off x="4645178" y="1036072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5" name="Arc 84"/>
          <p:cNvSpPr/>
          <p:nvPr/>
        </p:nvSpPr>
        <p:spPr>
          <a:xfrm rot="1210362">
            <a:off x="4831537" y="1081840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6" name="Arc 85"/>
          <p:cNvSpPr/>
          <p:nvPr/>
        </p:nvSpPr>
        <p:spPr>
          <a:xfrm rot="1210362">
            <a:off x="5026272" y="1102066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7" name="Arc 86"/>
          <p:cNvSpPr/>
          <p:nvPr/>
        </p:nvSpPr>
        <p:spPr>
          <a:xfrm rot="1210362">
            <a:off x="5200447" y="1153848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8" name="Arc 87"/>
          <p:cNvSpPr/>
          <p:nvPr/>
        </p:nvSpPr>
        <p:spPr>
          <a:xfrm rot="865979">
            <a:off x="5400790" y="1160841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Arc 88"/>
          <p:cNvSpPr/>
          <p:nvPr/>
        </p:nvSpPr>
        <p:spPr>
          <a:xfrm rot="865979">
            <a:off x="5584073" y="1218649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Arc 89"/>
          <p:cNvSpPr/>
          <p:nvPr/>
        </p:nvSpPr>
        <p:spPr>
          <a:xfrm rot="865979">
            <a:off x="5786302" y="1215418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1" name="Arc 90"/>
          <p:cNvSpPr/>
          <p:nvPr/>
        </p:nvSpPr>
        <p:spPr>
          <a:xfrm rot="2834212">
            <a:off x="4060429" y="684368"/>
            <a:ext cx="309471" cy="311012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2" name="Arc 91"/>
          <p:cNvSpPr/>
          <p:nvPr/>
        </p:nvSpPr>
        <p:spPr>
          <a:xfrm rot="2834212">
            <a:off x="4121239" y="685943"/>
            <a:ext cx="309471" cy="452764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3" name="Arc 92"/>
          <p:cNvSpPr/>
          <p:nvPr/>
        </p:nvSpPr>
        <p:spPr>
          <a:xfrm rot="2834212">
            <a:off x="4192860" y="730248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4" name="Arc 93"/>
          <p:cNvSpPr/>
          <p:nvPr/>
        </p:nvSpPr>
        <p:spPr>
          <a:xfrm rot="2308712">
            <a:off x="4334398" y="870042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5" name="Arc 94"/>
          <p:cNvSpPr/>
          <p:nvPr/>
        </p:nvSpPr>
        <p:spPr>
          <a:xfrm rot="1742984">
            <a:off x="4502767" y="951516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6" name="Arc 95"/>
          <p:cNvSpPr/>
          <p:nvPr/>
        </p:nvSpPr>
        <p:spPr>
          <a:xfrm rot="1742984">
            <a:off x="4649136" y="1043643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7" name="Arc 96"/>
          <p:cNvSpPr/>
          <p:nvPr/>
        </p:nvSpPr>
        <p:spPr>
          <a:xfrm rot="1210362">
            <a:off x="4835495" y="1089411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8" name="Arc 97"/>
          <p:cNvSpPr/>
          <p:nvPr/>
        </p:nvSpPr>
        <p:spPr>
          <a:xfrm rot="1210362">
            <a:off x="5030230" y="1109637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9" name="Arc 98"/>
          <p:cNvSpPr/>
          <p:nvPr/>
        </p:nvSpPr>
        <p:spPr>
          <a:xfrm rot="1210362">
            <a:off x="5204405" y="1161419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0" name="Arc 99"/>
          <p:cNvSpPr/>
          <p:nvPr/>
        </p:nvSpPr>
        <p:spPr>
          <a:xfrm rot="865979">
            <a:off x="5404748" y="1168412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1" name="Arc 100"/>
          <p:cNvSpPr/>
          <p:nvPr/>
        </p:nvSpPr>
        <p:spPr>
          <a:xfrm rot="865979">
            <a:off x="5588031" y="1226220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2" name="Arc 101"/>
          <p:cNvSpPr/>
          <p:nvPr/>
        </p:nvSpPr>
        <p:spPr>
          <a:xfrm rot="865979">
            <a:off x="5790260" y="1222989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" name="Arc 102"/>
          <p:cNvSpPr/>
          <p:nvPr/>
        </p:nvSpPr>
        <p:spPr>
          <a:xfrm rot="2834212">
            <a:off x="5788621" y="828384"/>
            <a:ext cx="309471" cy="311012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4" name="Arc 103"/>
          <p:cNvSpPr/>
          <p:nvPr/>
        </p:nvSpPr>
        <p:spPr>
          <a:xfrm rot="2834212">
            <a:off x="5849431" y="829959"/>
            <a:ext cx="309471" cy="452764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5" name="Arc 104"/>
          <p:cNvSpPr/>
          <p:nvPr/>
        </p:nvSpPr>
        <p:spPr>
          <a:xfrm rot="2834212">
            <a:off x="5921052" y="874264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7" name="Arc 106"/>
          <p:cNvSpPr/>
          <p:nvPr/>
        </p:nvSpPr>
        <p:spPr>
          <a:xfrm rot="2834212">
            <a:off x="5788621" y="828384"/>
            <a:ext cx="309471" cy="311012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8" name="Arc 107"/>
          <p:cNvSpPr/>
          <p:nvPr/>
        </p:nvSpPr>
        <p:spPr>
          <a:xfrm rot="2834212">
            <a:off x="5849431" y="829959"/>
            <a:ext cx="309471" cy="452764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9" name="Arc 108"/>
          <p:cNvSpPr/>
          <p:nvPr/>
        </p:nvSpPr>
        <p:spPr>
          <a:xfrm rot="2834212">
            <a:off x="5921052" y="874264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1" name="Arc 110"/>
          <p:cNvSpPr/>
          <p:nvPr/>
        </p:nvSpPr>
        <p:spPr>
          <a:xfrm rot="20431829">
            <a:off x="5315961" y="2324684"/>
            <a:ext cx="309471" cy="311012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2" name="Arc 111"/>
          <p:cNvSpPr/>
          <p:nvPr/>
        </p:nvSpPr>
        <p:spPr>
          <a:xfrm rot="20043240">
            <a:off x="5403715" y="2226090"/>
            <a:ext cx="295077" cy="431705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3" name="Arc 112"/>
          <p:cNvSpPr/>
          <p:nvPr/>
        </p:nvSpPr>
        <p:spPr>
          <a:xfrm rot="19773549">
            <a:off x="5486340" y="2130631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4" name="Arc 113"/>
          <p:cNvSpPr/>
          <p:nvPr/>
        </p:nvSpPr>
        <p:spPr>
          <a:xfrm rot="19773549">
            <a:off x="5576559" y="2020067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5" name="Arc 114"/>
          <p:cNvSpPr/>
          <p:nvPr/>
        </p:nvSpPr>
        <p:spPr>
          <a:xfrm rot="19280656">
            <a:off x="5668485" y="1897262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8" name="Arc 117"/>
          <p:cNvSpPr/>
          <p:nvPr/>
        </p:nvSpPr>
        <p:spPr>
          <a:xfrm rot="20431829">
            <a:off x="5315961" y="2324684"/>
            <a:ext cx="309471" cy="311012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9" name="Arc 118"/>
          <p:cNvSpPr/>
          <p:nvPr/>
        </p:nvSpPr>
        <p:spPr>
          <a:xfrm rot="20043240">
            <a:off x="5403715" y="2226090"/>
            <a:ext cx="295077" cy="431705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0" name="Arc 119"/>
          <p:cNvSpPr/>
          <p:nvPr/>
        </p:nvSpPr>
        <p:spPr>
          <a:xfrm rot="19773549">
            <a:off x="5486340" y="2130631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1" name="Arc 120"/>
          <p:cNvSpPr/>
          <p:nvPr/>
        </p:nvSpPr>
        <p:spPr>
          <a:xfrm rot="19773549">
            <a:off x="5576559" y="2020067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2" name="Arc 121"/>
          <p:cNvSpPr/>
          <p:nvPr/>
        </p:nvSpPr>
        <p:spPr>
          <a:xfrm rot="19280656">
            <a:off x="5668485" y="1897262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8" name="Picture 4" descr="Afficher l'image d'origine"/>
          <p:cNvPicPr>
            <a:picLocks noChangeAspect="1" noChangeArrowheads="1"/>
          </p:cNvPicPr>
          <p:nvPr/>
        </p:nvPicPr>
        <p:blipFill rotWithShape="1"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10000" r="90000">
                        <a14:backgroundMark x1="58750" y1="32500" x2="62125" y2="33667"/>
                        <a14:backgroundMark x1="62250" y1="41333" x2="63750" y2="4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07" t="29377" b="21998"/>
          <a:stretch/>
        </p:blipFill>
        <p:spPr bwMode="auto">
          <a:xfrm rot="5400000" flipH="1" flipV="1">
            <a:off x="-1263063" y="1842409"/>
            <a:ext cx="6812876" cy="269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LKM224"/>
          <p:cNvPicPr>
            <a:picLocks noChangeAspect="1" noChangeArrowheads="1"/>
          </p:cNvPicPr>
          <p:nvPr/>
        </p:nvPicPr>
        <p:blipFill>
          <a:blip r:embed="rId34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04463">
            <a:off x="1105486" y="952453"/>
            <a:ext cx="2593544" cy="4928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5" name="Arc 124"/>
          <p:cNvSpPr/>
          <p:nvPr/>
        </p:nvSpPr>
        <p:spPr>
          <a:xfrm rot="19280656">
            <a:off x="5820885" y="1812084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6" name="Arc 125"/>
          <p:cNvSpPr/>
          <p:nvPr/>
        </p:nvSpPr>
        <p:spPr>
          <a:xfrm rot="19280656">
            <a:off x="5820885" y="1812084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7" name="Arc 126"/>
          <p:cNvSpPr/>
          <p:nvPr/>
        </p:nvSpPr>
        <p:spPr>
          <a:xfrm rot="19280656">
            <a:off x="5820885" y="1812084"/>
            <a:ext cx="309471" cy="523866"/>
          </a:xfrm>
          <a:prstGeom prst="arc">
            <a:avLst>
              <a:gd name="adj1" fmla="val 17356840"/>
              <a:gd name="adj2" fmla="val 401470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6650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2.64264E-6 L 0.15712 -0.03419 L 0.18212 -0.17602 L 0.14879 -0.24047 " pathEditMode="relative" rAng="0" ptsTypes="AAAA"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97" y="-120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75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2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7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200"/>
                            </p:stCondLst>
                            <p:childTnLst>
                              <p:par>
                                <p:cTn id="5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2062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5.02773E-6 L 0.15139 -0.05338 L 0.18854 -0.04576 " pathEditMode="relative" ptsTypes="AAA">
                                      <p:cBhvr>
                                        <p:cTn id="62" dur="2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7037E-6 L 0.20781 0.00533 L 0.34583 -0.04236 L 0.49583 -0.20486 " pathEditMode="relative" rAng="0" ptsTypes="AAAA">
                                      <p:cBhvr>
                                        <p:cTn id="6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92" y="-9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2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2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200"/>
                            </p:stCondLst>
                            <p:childTnLst>
                              <p:par>
                                <p:cTn id="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700"/>
                            </p:stCondLst>
                            <p:childTnLst>
                              <p:par>
                                <p:cTn id="7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200"/>
                            </p:stCondLst>
                            <p:childTnLst>
                              <p:par>
                                <p:cTn id="8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07 -0.04669 L -0.04514 -0.06055 L -0.09618 -0.05131 " pathEditMode="relative" rAng="0" ptsTypes="AAA">
                                      <p:cBhvr>
                                        <p:cTn id="8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13" y="-6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7200"/>
                            </p:stCondLst>
                            <p:childTnLst>
                              <p:par>
                                <p:cTn id="9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7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3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800"/>
                            </p:stCondLst>
                            <p:childTnLst>
                              <p:par>
                                <p:cTn id="10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300"/>
                            </p:stCondLst>
                            <p:childTnLst>
                              <p:par>
                                <p:cTn id="11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1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11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316 0.03373 C -0.04914 0.01525 -0.02553 0.05683 0.04409 0.04551 C 0.0809 0.05036 0.10052 0.06052 0.14097 0.03766 L 0.28663 -0.09355 L 0.30364 -0.27604 " pathEditMode="relative" rAng="0" ptsTypes="ffAAf">
                                      <p:cBhvr>
                                        <p:cTn id="1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40" y="-141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4300"/>
                            </p:stCondLst>
                            <p:childTnLst>
                              <p:par>
                                <p:cTn id="1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4800"/>
                            </p:stCondLst>
                            <p:childTnLst>
                              <p:par>
                                <p:cTn id="1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800"/>
                            </p:stCondLst>
                            <p:childTnLst>
                              <p:par>
                                <p:cTn id="1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300"/>
                            </p:stCondLst>
                            <p:childTnLst>
                              <p:par>
                                <p:cTn id="13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3.37416E-6 C 0.04322 -0.00694 0.08628 -0.01618 0.12847 -0.03028 C 0.14531 -0.03582 0.17986 -0.04183 0.17986 -0.0416 C 0.19791 -0.04854 0.20382 -0.04599 0.23715 -0.07211 C 0.26562 -0.09614 0.31527 -0.09591 0.35868 -0.10261 C 0.38368 -0.10932 0.41232 -0.10238 0.43958 -0.10238 " pathEditMode="relative" rAng="0" ptsTypes="ffffff">
                                      <p:cBhvr>
                                        <p:cTn id="1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79" y="-5477"/>
                                    </p:animMotion>
                                  </p:childTnLst>
                                </p:cTn>
                              </p:par>
                              <p:par>
                                <p:cTn id="1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7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3300"/>
                            </p:stCondLst>
                            <p:childTnLst>
                              <p:par>
                                <p:cTn id="1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9"/>
                                            </p:cond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3550"/>
                            </p:stCondLst>
                            <p:childTnLst>
                              <p:par>
                                <p:cTn id="1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3"/>
                                            </p:cond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3800"/>
                            </p:stCondLst>
                            <p:childTnLst>
                              <p:par>
                                <p:cTn id="1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7"/>
                                            </p:cond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4050"/>
                            </p:stCondLst>
                            <p:childTnLst>
                              <p:par>
                                <p:cTn id="1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1"/>
                                            </p:cond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4300"/>
                            </p:stCondLst>
                            <p:childTnLst>
                              <p:par>
                                <p:cTn id="1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5"/>
                                            </p:cond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4550"/>
                            </p:stCondLst>
                            <p:childTnLst>
                              <p:par>
                                <p:cTn id="1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9"/>
                                            </p:cond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4800"/>
                            </p:stCondLst>
                            <p:childTnLst>
                              <p:par>
                                <p:cTn id="1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3"/>
                                            </p:cond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050"/>
                            </p:stCondLst>
                            <p:childTnLst>
                              <p:par>
                                <p:cTn id="1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7"/>
                                            </p:cond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5300"/>
                            </p:stCondLst>
                            <p:childTnLst>
                              <p:par>
                                <p:cTn id="1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1"/>
                                            </p:cond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5550"/>
                            </p:stCondLst>
                            <p:childTnLst>
                              <p:par>
                                <p:cTn id="1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5"/>
                                            </p:cond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800"/>
                            </p:stCondLst>
                            <p:childTnLst>
                              <p:par>
                                <p:cTn id="1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9"/>
                                            </p:cond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6050"/>
                            </p:stCondLst>
                            <p:childTnLst>
                              <p:par>
                                <p:cTn id="1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3"/>
                                            </p:cond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6300"/>
                            </p:stCondLst>
                            <p:childTnLst>
                              <p:par>
                                <p:cTn id="1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7"/>
                                            </p:cond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6550"/>
                            </p:stCondLst>
                            <p:childTnLst>
                              <p:par>
                                <p:cTn id="1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1"/>
                                            </p:cond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6800"/>
                            </p:stCondLst>
                            <p:childTnLst>
                              <p:par>
                                <p:cTn id="1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5"/>
                                            </p:cond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7050"/>
                            </p:stCondLst>
                            <p:childTnLst>
                              <p:par>
                                <p:cTn id="1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9"/>
                                            </p:cond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7300"/>
                            </p:stCondLst>
                            <p:childTnLst>
                              <p:par>
                                <p:cTn id="2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3"/>
                                            </p:cond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7550"/>
                            </p:stCondLst>
                            <p:childTnLst>
                              <p:par>
                                <p:cTn id="2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7"/>
                                            </p:cond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7800"/>
                            </p:stCondLst>
                            <p:childTnLst>
                              <p:par>
                                <p:cTn id="2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1"/>
                                            </p:cond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8050"/>
                            </p:stCondLst>
                            <p:childTnLst>
                              <p:par>
                                <p:cTn id="2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5"/>
                                            </p:cond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8300"/>
                            </p:stCondLst>
                            <p:childTnLst>
                              <p:par>
                                <p:cTn id="2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9"/>
                                            </p:cond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8550"/>
                            </p:stCondLst>
                            <p:childTnLst>
                              <p:par>
                                <p:cTn id="2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23"/>
                                            </p:cond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8800"/>
                            </p:stCondLst>
                            <p:childTnLst>
                              <p:par>
                                <p:cTn id="2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27"/>
                                            </p:cond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9050"/>
                            </p:stCondLst>
                            <p:childTnLst>
                              <p:par>
                                <p:cTn id="2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1"/>
                                            </p:cond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9300"/>
                            </p:stCondLst>
                            <p:childTnLst>
                              <p:par>
                                <p:cTn id="2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5"/>
                                            </p:cond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9550"/>
                            </p:stCondLst>
                            <p:childTnLst>
                              <p:par>
                                <p:cTn id="2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9"/>
                                            </p:cond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9800"/>
                            </p:stCondLst>
                            <p:childTnLst>
                              <p:par>
                                <p:cTn id="2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43"/>
                                            </p:cond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10050"/>
                            </p:stCondLst>
                            <p:childTnLst>
                              <p:par>
                                <p:cTn id="2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47"/>
                                            </p:cond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10300"/>
                            </p:stCondLst>
                            <p:childTnLst>
                              <p:par>
                                <p:cTn id="2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1"/>
                                            </p:cond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10550"/>
                            </p:stCondLst>
                            <p:childTnLst>
                              <p:par>
                                <p:cTn id="2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5"/>
                                            </p:cond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10800"/>
                            </p:stCondLst>
                            <p:childTnLst>
                              <p:par>
                                <p:cTn id="2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1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9"/>
                                            </p:cond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11050"/>
                            </p:stCondLst>
                            <p:childTnLst>
                              <p:par>
                                <p:cTn id="2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5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63"/>
                                            </p:cond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11300"/>
                            </p:stCondLst>
                            <p:childTnLst>
                              <p:par>
                                <p:cTn id="2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67"/>
                                            </p:cond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11550"/>
                            </p:stCondLst>
                            <p:childTnLst>
                              <p:par>
                                <p:cTn id="2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3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1"/>
                                            </p:cond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11800"/>
                            </p:stCondLst>
                            <p:childTnLst>
                              <p:par>
                                <p:cTn id="2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5"/>
                                            </p:cond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12050"/>
                            </p:stCondLst>
                            <p:childTnLst>
                              <p:par>
                                <p:cTn id="2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1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9"/>
                                            </p:cond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12300"/>
                            </p:stCondLst>
                            <p:childTnLst>
                              <p:par>
                                <p:cTn id="2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5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3"/>
                                            </p:cond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12550"/>
                            </p:stCondLst>
                            <p:childTnLst>
                              <p:par>
                                <p:cTn id="2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9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7"/>
                                            </p:cond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12800"/>
                            </p:stCondLst>
                            <p:childTnLst>
                              <p:par>
                                <p:cTn id="2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3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1"/>
                                            </p:cond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13050"/>
                            </p:stCondLst>
                            <p:childTnLst>
                              <p:par>
                                <p:cTn id="2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7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5"/>
                                            </p:cond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13300"/>
                            </p:stCondLst>
                            <p:childTnLst>
                              <p:par>
                                <p:cTn id="2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1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9"/>
                                            </p:cond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13550"/>
                            </p:stCondLst>
                            <p:childTnLst>
                              <p:par>
                                <p:cTn id="3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5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03"/>
                                            </p:cond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6" fill="hold">
                            <p:stCondLst>
                              <p:cond delay="13800"/>
                            </p:stCondLst>
                            <p:childTnLst>
                              <p:par>
                                <p:cTn id="3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9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07"/>
                                            </p:cond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14050"/>
                            </p:stCondLst>
                            <p:childTnLst>
                              <p:par>
                                <p:cTn id="3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3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1"/>
                                            </p:cond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14300"/>
                            </p:stCondLst>
                            <p:childTnLst>
                              <p:par>
                                <p:cTn id="3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7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5"/>
                                            </p:cond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14550"/>
                            </p:stCondLst>
                            <p:childTnLst>
                              <p:par>
                                <p:cTn id="3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1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9"/>
                                            </p:cond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14800"/>
                            </p:stCondLst>
                            <p:childTnLst>
                              <p:par>
                                <p:cTn id="3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5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23"/>
                                            </p:cond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6" fill="hold">
                            <p:stCondLst>
                              <p:cond delay="15050"/>
                            </p:stCondLst>
                            <p:childTnLst>
                              <p:par>
                                <p:cTn id="3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9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27"/>
                                            </p:cond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0" fill="hold">
                            <p:stCondLst>
                              <p:cond delay="15300"/>
                            </p:stCondLst>
                            <p:childTnLst>
                              <p:par>
                                <p:cTn id="3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3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31"/>
                                            </p:cond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15550"/>
                            </p:stCondLst>
                            <p:childTnLst>
                              <p:par>
                                <p:cTn id="3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7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35"/>
                                            </p:cond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15800"/>
                            </p:stCondLst>
                            <p:childTnLst>
                              <p:par>
                                <p:cTn id="3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1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39"/>
                                            </p:cond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>
                            <p:stCondLst>
                              <p:cond delay="16050"/>
                            </p:stCondLst>
                            <p:childTnLst>
                              <p:par>
                                <p:cTn id="3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5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43"/>
                                            </p:cond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6" fill="hold">
                            <p:stCondLst>
                              <p:cond delay="16300"/>
                            </p:stCondLst>
                            <p:childTnLst>
                              <p:par>
                                <p:cTn id="3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9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47"/>
                                            </p:cond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16550"/>
                            </p:stCondLst>
                            <p:childTnLst>
                              <p:par>
                                <p:cTn id="3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3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1"/>
                                            </p:cond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4" fill="hold">
                            <p:stCondLst>
                              <p:cond delay="16800"/>
                            </p:stCondLst>
                            <p:childTnLst>
                              <p:par>
                                <p:cTn id="3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7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5"/>
                                            </p:cond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8" fill="hold">
                            <p:stCondLst>
                              <p:cond delay="17050"/>
                            </p:stCondLst>
                            <p:childTnLst>
                              <p:par>
                                <p:cTn id="3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1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9"/>
                                            </p:cond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2" fill="hold">
                            <p:stCondLst>
                              <p:cond delay="17300"/>
                            </p:stCondLst>
                            <p:childTnLst>
                              <p:par>
                                <p:cTn id="3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5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63"/>
                                            </p:cond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6" fill="hold">
                            <p:stCondLst>
                              <p:cond delay="17550"/>
                            </p:stCondLst>
                            <p:childTnLst>
                              <p:par>
                                <p:cTn id="3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9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67"/>
                                            </p:cond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0" fill="hold">
                            <p:stCondLst>
                              <p:cond delay="17800"/>
                            </p:stCondLst>
                            <p:childTnLst>
                              <p:par>
                                <p:cTn id="3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3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71"/>
                                            </p:cond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4" fill="hold">
                            <p:stCondLst>
                              <p:cond delay="18050"/>
                            </p:stCondLst>
                            <p:childTnLst>
                              <p:par>
                                <p:cTn id="3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7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75"/>
                                            </p:cond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8" fill="hold">
                            <p:stCondLst>
                              <p:cond delay="18300"/>
                            </p:stCondLst>
                            <p:childTnLst>
                              <p:par>
                                <p:cTn id="3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1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79"/>
                                            </p:cond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2" fill="hold">
                            <p:stCondLst>
                              <p:cond delay="18550"/>
                            </p:stCondLst>
                            <p:childTnLst>
                              <p:par>
                                <p:cTn id="3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5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83"/>
                                            </p:cond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6" fill="hold">
                            <p:stCondLst>
                              <p:cond delay="18800"/>
                            </p:stCondLst>
                            <p:childTnLst>
                              <p:par>
                                <p:cTn id="3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9" dur="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87"/>
                                            </p:cond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0" fill="hold">
                      <p:stCondLst>
                        <p:cond delay="indefinite"/>
                      </p:stCondLst>
                      <p:childTnLst>
                        <p:par>
                          <p:cTn id="391" fill="hold">
                            <p:stCondLst>
                              <p:cond delay="0"/>
                            </p:stCondLst>
                            <p:childTnLst>
                              <p:par>
                                <p:cTn id="3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4" dur="500"/>
                                        <p:tgtEl>
                                          <p:spTgt spid="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5" fill="hold">
                            <p:stCondLst>
                              <p:cond delay="900"/>
                            </p:stCondLst>
                            <p:childTnLst>
                              <p:par>
                                <p:cTn id="3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9" fill="hold">
                            <p:stCondLst>
                              <p:cond delay="1400"/>
                            </p:stCondLst>
                            <p:childTnLst>
                              <p:par>
                                <p:cTn id="40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22222E-6 C 0.04323 -0.00695 0.08629 -0.01621 0.12848 -0.03033 C 0.14532 -0.03588 0.17987 -0.0419 0.17987 -0.04167 C 0.19792 -0.04861 0.20382 -0.04607 0.23716 -0.07222 C 0.26563 -0.0963 0.31528 -0.09607 0.35851 -0.10278 C 0.40764 -0.10695 0.52101 -0.13959 0.55209 -0.13565 " pathEditMode="relative" rAng="0" ptsTypes="ffffff">
                                      <p:cBhvr>
                                        <p:cTn id="40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04" y="-6991"/>
                                    </p:animMotion>
                                  </p:childTnLst>
                                </p:cTn>
                              </p:par>
                              <p:par>
                                <p:cTn id="40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3" dur="2000" fill="hold"/>
                                        <p:tgtEl>
                                          <p:spTgt spid="1028"/>
                                        </p:tgtEl>
                                      </p:cBhvr>
                                      <p:by x="15000" y="1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4" fill="hold">
                            <p:stCondLst>
                              <p:cond delay="3400"/>
                            </p:stCondLst>
                            <p:childTnLst>
                              <p:par>
                                <p:cTn id="4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8" fill="hold">
                            <p:stCondLst>
                              <p:cond delay="3900"/>
                            </p:stCondLst>
                            <p:childTnLst>
                              <p:par>
                                <p:cTn id="40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1.85185E-6 C 0.04323 -0.00695 0.08629 -0.01621 0.12848 -0.03033 C 0.14532 -0.03588 0.17986 -0.0419 0.17986 -0.04167 C 0.19792 -0.04861 0.20382 -0.04607 0.23716 -0.07222 C 0.26563 -0.0963 0.31528 -0.09607 0.35868 -0.10278 C 0.38368 -0.10949 0.48438 -0.13241 0.51164 -0.13241 " pathEditMode="relative" rAng="0" ptsTypes="ffffff">
                                      <p:cBhvr>
                                        <p:cTn id="410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73" y="-6620"/>
                                    </p:animMotion>
                                  </p:childTnLst>
                                </p:cTn>
                              </p:par>
                              <p:par>
                                <p:cTn id="4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2" dur="2000" fill="hold"/>
                                        <p:tgtEl>
                                          <p:spTgt spid="2052"/>
                                        </p:tgtEl>
                                      </p:cBhvr>
                                      <p:by x="15000" y="1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uiExpand="1" build="p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7" grpId="0" animBg="1"/>
      <p:bldP spid="108" grpId="0" animBg="1"/>
      <p:bldP spid="109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5" grpId="0" animBg="1"/>
      <p:bldP spid="126" grpId="0" animBg="1"/>
      <p:bldP spid="1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ous-titre 2"/>
          <p:cNvSpPr txBox="1">
            <a:spLocks/>
          </p:cNvSpPr>
          <p:nvPr/>
        </p:nvSpPr>
        <p:spPr>
          <a:xfrm>
            <a:off x="-26682" y="4673144"/>
            <a:ext cx="9238068" cy="2225203"/>
          </a:xfrm>
          <a:prstGeom prst="rect">
            <a:avLst/>
          </a:prstGeom>
          <a:gradFill>
            <a:gsLst>
              <a:gs pos="51000">
                <a:schemeClr val="accent6">
                  <a:lumMod val="60000"/>
                  <a:lumOff val="40000"/>
                  <a:alpha val="54000"/>
                </a:schemeClr>
              </a:gs>
              <a:gs pos="2000">
                <a:schemeClr val="accent6">
                  <a:lumMod val="20000"/>
                  <a:lumOff val="80000"/>
                  <a:alpha val="68000"/>
                </a:schemeClr>
              </a:gs>
              <a:gs pos="100000">
                <a:schemeClr val="accent6">
                  <a:lumMod val="20000"/>
                  <a:lumOff val="80000"/>
                  <a:alpha val="72000"/>
                </a:schemeClr>
              </a:gs>
            </a:gsLst>
            <a:lin ang="5400000" scaled="0"/>
          </a:gradFill>
          <a:effectLst>
            <a:softEdge rad="165100"/>
          </a:effectLst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Transmettre l’information ou recevoir un ordre </a:t>
            </a:r>
            <a:b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 SMS (évènement) ou par Mail (rapport régulier) </a:t>
            </a:r>
            <a:b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module TC Mobile de Phoenix Contact.</a:t>
            </a:r>
          </a:p>
          <a:p>
            <a:pPr algn="ctr"/>
            <a: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Convertir un ordre en puissance, </a:t>
            </a:r>
            <a:b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chauffage éclairage, alarme…</a:t>
            </a:r>
            <a:b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relais de puissance Phoenix Contact.</a:t>
            </a:r>
            <a:endParaRPr lang="fr-FR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7" name="Picture 1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125" b="89453" l="16764" r="372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339" t="24618" r="60051" b="10545"/>
          <a:stretch/>
        </p:blipFill>
        <p:spPr bwMode="auto">
          <a:xfrm rot="5845387">
            <a:off x="5119696" y="2408632"/>
            <a:ext cx="121999" cy="17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Image 3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35" b="64216" l="25182" r="90000">
                        <a14:backgroundMark x1="28864" y1="54120" x2="38955" y2="61955"/>
                        <a14:backgroundMark x1="63227" y1="42973" x2="65045" y2="592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63" t="16264" r="35758" b="38518"/>
          <a:stretch/>
        </p:blipFill>
        <p:spPr>
          <a:xfrm rot="311621">
            <a:off x="3352364" y="456369"/>
            <a:ext cx="836909" cy="539182"/>
          </a:xfrm>
          <a:prstGeom prst="rect">
            <a:avLst/>
          </a:prstGeom>
        </p:spPr>
      </p:pic>
      <p:pic>
        <p:nvPicPr>
          <p:cNvPr id="34" name="Image 33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2456" b="75929" l="31182" r="6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12" t="16570" r="30569" b="24098"/>
          <a:stretch/>
        </p:blipFill>
        <p:spPr>
          <a:xfrm rot="334778">
            <a:off x="5063570" y="450142"/>
            <a:ext cx="965963" cy="625619"/>
          </a:xfrm>
          <a:prstGeom prst="rect">
            <a:avLst/>
          </a:prstGeom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611560" y="-315416"/>
            <a:ext cx="7772400" cy="1470025"/>
          </a:xfrm>
          <a:prstGeom prst="rect">
            <a:avLst/>
          </a:prstGeom>
          <a:gradFill>
            <a:gsLst>
              <a:gs pos="51000">
                <a:schemeClr val="accent6">
                  <a:lumMod val="50000"/>
                  <a:alpha val="43000"/>
                </a:schemeClr>
              </a:gs>
              <a:gs pos="2000">
                <a:schemeClr val="accent6">
                  <a:lumMod val="20000"/>
                  <a:lumOff val="80000"/>
                  <a:alpha val="11000"/>
                </a:schemeClr>
              </a:gs>
              <a:gs pos="100000">
                <a:schemeClr val="accent6">
                  <a:lumMod val="20000"/>
                  <a:lumOff val="80000"/>
                  <a:alpha val="12000"/>
                </a:schemeClr>
              </a:gs>
            </a:gsLst>
            <a:lin ang="5400000" scaled="0"/>
          </a:gradFill>
          <a:effectLst>
            <a:softEdge rad="279400"/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Mobile Home Connecté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28" name="Picture 4" descr="Afficher l'image d'origine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backgroundMark x1="58750" y1="32500" x2="62125" y2="33667"/>
                        <a14:backgroundMark x1="62250" y1="41333" x2="63750" y2="4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07" t="29377" b="21998"/>
          <a:stretch/>
        </p:blipFill>
        <p:spPr bwMode="auto">
          <a:xfrm rot="5400000" flipH="1" flipV="1">
            <a:off x="6519216" y="1742453"/>
            <a:ext cx="145518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e 15"/>
          <p:cNvGrpSpPr/>
          <p:nvPr/>
        </p:nvGrpSpPr>
        <p:grpSpPr>
          <a:xfrm>
            <a:off x="6140029" y="1032324"/>
            <a:ext cx="808235" cy="1892620"/>
            <a:chOff x="-2694169" y="-3460434"/>
            <a:chExt cx="3634545" cy="7043107"/>
          </a:xfrm>
        </p:grpSpPr>
        <p:grpSp>
          <p:nvGrpSpPr>
            <p:cNvPr id="9" name="Groupe 8"/>
            <p:cNvGrpSpPr/>
            <p:nvPr/>
          </p:nvGrpSpPr>
          <p:grpSpPr>
            <a:xfrm>
              <a:off x="-2694169" y="-3460434"/>
              <a:ext cx="2183863" cy="6994891"/>
              <a:chOff x="-6087193" y="-7372201"/>
              <a:chExt cx="7668781" cy="19149331"/>
            </a:xfrm>
          </p:grpSpPr>
          <p:grpSp>
            <p:nvGrpSpPr>
              <p:cNvPr id="8" name="Groupe 7"/>
              <p:cNvGrpSpPr/>
              <p:nvPr/>
            </p:nvGrpSpPr>
            <p:grpSpPr>
              <a:xfrm rot="5400000">
                <a:off x="-8888573" y="-4570821"/>
                <a:ext cx="10935369" cy="5332610"/>
                <a:chOff x="-11341768" y="-676704"/>
                <a:chExt cx="10935369" cy="5332610"/>
              </a:xfrm>
            </p:grpSpPr>
            <p:pic>
              <p:nvPicPr>
                <p:cNvPr id="11" name="Picture 8" descr="https://images-na.ssl-images-amazon.com/images/I/41JhzoWnDkL.jpg"/>
                <p:cNvPicPr>
                  <a:picLocks noChangeAspect="1" noChangeArrowheads="1"/>
                </p:cNvPicPr>
                <p:nvPr/>
              </p:nvPicPr>
              <p:blipFill rotWithShape="1"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backgroundRemoval t="0" b="43000" l="48239" r="99648">
                              <a14:foregroundMark x1="21127" y1="33200" x2="32746" y2="38200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5000" b="55578"/>
                <a:stretch/>
              </p:blipFill>
              <p:spPr bwMode="auto">
                <a:xfrm flipH="1">
                  <a:off x="-2360462" y="-676704"/>
                  <a:ext cx="1954063" cy="460180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059" name="Picture 11"/>
                <p:cNvPicPr>
                  <a:picLocks noChangeAspect="1" noChangeArrowheads="1"/>
                </p:cNvPicPr>
                <p:nvPr/>
              </p:nvPicPr>
              <p:blipFill rotWithShape="1">
                <a:blip r:embed="rId12" cstate="print">
                  <a:extLst>
                    <a:ext uri="{BEBA8EAE-BF5A-486C-A8C5-ECC9F3942E4B}">
                      <a14:imgProps xmlns:a14="http://schemas.microsoft.com/office/drawing/2010/main">
                        <a14:imgLayer r:embed="rId13">
                          <a14:imgEffect>
                            <a14:backgroundRemoval t="72917" b="84245" l="18155" r="60908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7803" t="71548" r="38559" b="14226"/>
                <a:stretch/>
              </p:blipFill>
              <p:spPr bwMode="auto">
                <a:xfrm>
                  <a:off x="-11341768" y="2792082"/>
                  <a:ext cx="10168916" cy="18638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2057" name="Picture 9"/>
              <p:cNvPicPr>
                <a:picLocks noChangeAspect="1" noChangeArrowheads="1"/>
              </p:cNvPicPr>
              <p:nvPr/>
            </p:nvPicPr>
            <p:blipFill rotWithShape="1">
              <a:blip r:embed="rId14" cstate="print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25000" b="96875" l="19473" r="40776">
                            <a14:foregroundMark x1="32430" y1="94531" x2="32943" y2="95313"/>
                            <a14:foregroundMark x1="35432" y1="95833" x2="38067" y2="95443"/>
                            <a14:foregroundMark x1="35359" y1="95703" x2="35505" y2="95313"/>
                            <a14:foregroundMark x1="31332" y1="42839" x2="27233" y2="50521"/>
                            <a14:foregroundMark x1="22035" y1="46094" x2="21376" y2="46354"/>
                            <a14:foregroundMark x1="20351" y1="44271" x2="20644" y2="49349"/>
                            <a14:foregroundMark x1="34700" y1="43359" x2="36384" y2="50000"/>
                            <a14:backgroundMark x1="35139" y1="25521" x2="35139" y2="25521"/>
                            <a14:backgroundMark x1="24671" y1="25521" x2="39312" y2="2513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028" t="24899" r="57859" b="2953"/>
              <a:stretch/>
            </p:blipFill>
            <p:spPr bwMode="auto">
              <a:xfrm>
                <a:off x="-3420888" y="3351229"/>
                <a:ext cx="5002476" cy="84259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061" name="Picture 13" descr="https://images-na.ssl-images-amazon.com/images/I/31TigYWJZ1L.jpg"/>
            <p:cNvPicPr>
              <a:picLocks noChangeAspect="1" noChangeArrowheads="1"/>
            </p:cNvPicPr>
            <p:nvPr/>
          </p:nvPicPr>
          <p:blipFill rotWithShape="1"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7200" b="82200" l="39200" r="60600">
                          <a14:foregroundMark x1="41000" y1="33400" x2="44000" y2="41000"/>
                          <a14:foregroundMark x1="40600" y1="33000" x2="40400" y2="38800"/>
                          <a14:foregroundMark x1="52800" y1="33800" x2="53600" y2="378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608" t="16521" r="36761" b="17063"/>
            <a:stretch/>
          </p:blipFill>
          <p:spPr bwMode="auto">
            <a:xfrm>
              <a:off x="-942354" y="419596"/>
              <a:ext cx="1220707" cy="31630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13" descr="https://images-na.ssl-images-amazon.com/images/I/31TigYWJZ1L.jpg"/>
            <p:cNvPicPr>
              <a:picLocks noChangeAspect="1" noChangeArrowheads="1"/>
            </p:cNvPicPr>
            <p:nvPr/>
          </p:nvPicPr>
          <p:blipFill rotWithShape="1"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7200" b="82200" l="39200" r="60600">
                          <a14:foregroundMark x1="41000" y1="33400" x2="44000" y2="41000"/>
                          <a14:foregroundMark x1="40600" y1="33000" x2="40400" y2="38800"/>
                          <a14:foregroundMark x1="52800" y1="33800" x2="53600" y2="378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608" t="16521" r="36761" b="17063"/>
            <a:stretch/>
          </p:blipFill>
          <p:spPr bwMode="auto">
            <a:xfrm>
              <a:off x="-280331" y="419596"/>
              <a:ext cx="1220707" cy="31630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2" name="Picture 4" descr="LKM224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04463">
            <a:off x="6851526" y="2053810"/>
            <a:ext cx="447031" cy="849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media.licdn.com/mpr/mpr/AAEAAQAAAAAAAAU_AAAAJGRhNjI0ZTY3LTZlN2MtNGU5ZS04Y2FjLTZkNmZlNGIwOTc4Ng.jpg"/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41750" b="92750" l="2579" r="27937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2435" r="69912" b="8077"/>
          <a:stretch/>
        </p:blipFill>
        <p:spPr bwMode="auto">
          <a:xfrm>
            <a:off x="-180788" y="1108183"/>
            <a:ext cx="4676817" cy="4409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www.phoenixcontact.com/assets/images_pr/product_photos/small1/64285_1000_int_01.jpg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8784" b="100000" l="0" r="972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179"/>
          <a:stretch/>
        </p:blipFill>
        <p:spPr bwMode="auto">
          <a:xfrm rot="2735062" flipH="1">
            <a:off x="741570" y="2212365"/>
            <a:ext cx="3680821" cy="271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Connecteur droit avec flèche 14"/>
          <p:cNvCxnSpPr/>
          <p:nvPr/>
        </p:nvCxnSpPr>
        <p:spPr>
          <a:xfrm flipV="1">
            <a:off x="7534841" y="3015800"/>
            <a:ext cx="849119" cy="116293"/>
          </a:xfrm>
          <a:prstGeom prst="straightConnector1">
            <a:avLst/>
          </a:prstGeom>
          <a:ln w="38100">
            <a:solidFill>
              <a:srgbClr val="FFFF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/>
          <p:cNvCxnSpPr/>
          <p:nvPr/>
        </p:nvCxnSpPr>
        <p:spPr>
          <a:xfrm>
            <a:off x="7534841" y="3420125"/>
            <a:ext cx="849119" cy="135631"/>
          </a:xfrm>
          <a:prstGeom prst="straightConnector1">
            <a:avLst/>
          </a:prstGeom>
          <a:ln w="38100">
            <a:solidFill>
              <a:srgbClr val="FFFF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38"/>
          <p:cNvCxnSpPr/>
          <p:nvPr/>
        </p:nvCxnSpPr>
        <p:spPr>
          <a:xfrm>
            <a:off x="7415081" y="3644533"/>
            <a:ext cx="849119" cy="415279"/>
          </a:xfrm>
          <a:prstGeom prst="straightConnector1">
            <a:avLst/>
          </a:prstGeom>
          <a:ln w="38100">
            <a:solidFill>
              <a:srgbClr val="FFFF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avec flèche 40"/>
          <p:cNvCxnSpPr/>
          <p:nvPr/>
        </p:nvCxnSpPr>
        <p:spPr>
          <a:xfrm flipV="1">
            <a:off x="7377509" y="2276872"/>
            <a:ext cx="849119" cy="823323"/>
          </a:xfrm>
          <a:prstGeom prst="straightConnector1">
            <a:avLst/>
          </a:prstGeom>
          <a:ln w="38100">
            <a:solidFill>
              <a:srgbClr val="FFFF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 rot="20617157">
            <a:off x="7861784" y="2570284"/>
            <a:ext cx="729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SMS</a:t>
            </a:r>
            <a:endParaRPr lang="fr-FR" b="1" dirty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3" name="ZoneTexte 42"/>
          <p:cNvSpPr txBox="1"/>
          <p:nvPr/>
        </p:nvSpPr>
        <p:spPr>
          <a:xfrm rot="1034034">
            <a:off x="8005747" y="3590678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Mail</a:t>
            </a:r>
            <a:endParaRPr lang="fr-FR" b="1" dirty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292" b="95315" l="15773" r="78909">
                        <a14:foregroundMark x1="20318" y1="54685" x2="18727" y2="90549"/>
                        <a14:foregroundMark x1="21227" y1="5574" x2="28455" y2="3635"/>
                        <a14:foregroundMark x1="67955" y1="3312" x2="74864" y2="7754"/>
                        <a14:foregroundMark x1="75773" y1="68094" x2="75773" y2="88611"/>
                        <a14:foregroundMark x1="72364" y1="75040" x2="73773" y2="78352"/>
                        <a14:foregroundMark x1="67364" y1="77464" x2="64045" y2="79968"/>
                        <a14:foregroundMark x1="66864" y1="86914" x2="67364" y2="89418"/>
                        <a14:foregroundMark x1="55455" y1="87803" x2="57500" y2="89984"/>
                        <a14:foregroundMark x1="18455" y1="58320" x2="18273" y2="77221"/>
                        <a14:foregroundMark x1="17182" y1="68901" x2="18273" y2="70840"/>
                        <a14:foregroundMark x1="17182" y1="66074" x2="19045" y2="66963"/>
                        <a14:foregroundMark x1="74768" y1="23608" x2="75232" y2="2268"/>
                      </a14:backgroundRemoval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12" r="19318" b="4180"/>
          <a:stretch/>
        </p:blipFill>
        <p:spPr>
          <a:xfrm rot="5400000">
            <a:off x="-186299" y="1611014"/>
            <a:ext cx="4687838" cy="3865266"/>
          </a:xfrm>
          <a:prstGeom prst="rect">
            <a:avLst/>
          </a:prstGeom>
        </p:spPr>
      </p:pic>
      <p:sp>
        <p:nvSpPr>
          <p:cNvPr id="28" name="Rectangle à coins arrondis 27"/>
          <p:cNvSpPr/>
          <p:nvPr/>
        </p:nvSpPr>
        <p:spPr>
          <a:xfrm>
            <a:off x="6098712" y="4059813"/>
            <a:ext cx="2872258" cy="737340"/>
          </a:xfrm>
          <a:prstGeom prst="wedgeRoundRectCallout">
            <a:avLst>
              <a:gd name="adj1" fmla="val -8099"/>
              <a:gd name="adj2" fmla="val -127120"/>
              <a:gd name="adj3" fmla="val 16667"/>
            </a:avLst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Antenne TC Mobile Phoenix Contact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56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7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00"/>
                            </p:stCondLst>
                            <p:childTnLst>
                              <p:par>
                                <p:cTn id="1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7 C 0.04323 -0.00694 0.08628 -0.0162 0.12847 -0.03032 C 0.14531 -0.03588 0.17986 -0.0419 0.17986 -0.04167 C 0.19791 -0.04861 0.20243 -0.03796 0.23854 -0.05486 C 0.27569 -0.06736 0.28507 -0.04421 0.33142 -0.03796 C 0.35712 -0.03171 0.4618 0.02407 0.4908 0.02569 " pathEditMode="relative" rAng="0" ptsTypes="ffffff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531" y="-208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2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700"/>
                            </p:stCondLst>
                            <p:childTnLst>
                              <p:par>
                                <p:cTn id="2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85185E-6 C 0.04323 -0.00694 0.08629 -0.0162 0.12847 -0.03032 C 0.14531 -0.03588 0.17986 -0.0419 0.17986 -0.04166 C 0.19792 -0.04861 0.20382 -0.04606 0.23715 -0.07222 C 0.26563 -0.09629 0.31528 -0.09606 0.35868 -0.10278 C 0.38368 -0.10949 0.47379 -0.06551 0.50104 -0.06551 " pathEditMode="relative" rAng="0" ptsTypes="ffffff">
                                      <p:cBhvr>
                                        <p:cTn id="26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52" y="-5486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2056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7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400"/>
                            </p:stCondLst>
                            <p:childTnLst>
                              <p:par>
                                <p:cTn id="34" presetID="22" presetClass="entr" presetSubtype="8" repeatCount="1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repeatCount="1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repeatCount="1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repeatCount="1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repeatCount="1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300"/>
                            </p:stCondLst>
                            <p:childTnLst>
                              <p:par>
                                <p:cTn id="5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8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300"/>
                            </p:stCondLst>
                            <p:childTnLst>
                              <p:par>
                                <p:cTn id="6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65 -0.00186 C 0.03958 -0.0088 0.08264 -0.01806 0.12482 -0.03218 C 0.14166 -0.03773 0.17621 -0.04375 0.17621 -0.04352 C 0.19427 -0.05047 0.19878 -0.03982 0.23489 -0.05672 C 0.27205 -0.06922 0.28142 -0.04607 0.32778 -0.03982 C 0.35347 -0.03357 0.471 0.11296 0.5 0.11458 " pathEditMode="relative" rAng="0" ptsTypes="ffffff">
                                      <p:cBhvr>
                                        <p:cTn id="6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74" y="2454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" y="1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uiExpand="1" build="p" animBg="1"/>
      <p:bldP spid="22" grpId="0"/>
      <p:bldP spid="43" grpId="0"/>
      <p:bldP spid="28" grpId="0" animBg="1"/>
      <p:bldP spid="2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08" b="93215" l="2364" r="90000">
                        <a14:backgroundMark x1="44682" y1="80291" x2="37909" y2="39661"/>
                        <a14:backgroundMark x1="37682" y1="37318" x2="36500" y2="25121"/>
                        <a14:backgroundMark x1="38045" y1="21729" x2="63773" y2="18901"/>
                        <a14:backgroundMark x1="62455" y1="81099" x2="61636" y2="23425"/>
                        <a14:backgroundMark x1="54182" y1="75121" x2="53545" y2="55008"/>
                        <a14:backgroundMark x1="45045" y1="22940" x2="67636" y2="22536"/>
                        <a14:backgroundMark x1="65364" y1="81502" x2="70773" y2="11874"/>
                        <a14:backgroundMark x1="72545" y1="7351" x2="25909" y2="19952"/>
                        <a14:backgroundMark x1="35045" y1="11874" x2="19773" y2="17609"/>
                        <a14:backgroundMark x1="25045" y1="78514" x2="12182" y2="19144"/>
                        <a14:backgroundMark x1="13182" y1="18901" x2="13182" y2="189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552" t="24558" r="37664" b="17931"/>
          <a:stretch/>
        </p:blipFill>
        <p:spPr>
          <a:xfrm rot="5400000">
            <a:off x="6519108" y="2910998"/>
            <a:ext cx="504245" cy="482855"/>
          </a:xfrm>
          <a:prstGeom prst="rect">
            <a:avLst/>
          </a:prstGeom>
        </p:spPr>
      </p:pic>
      <p:grpSp>
        <p:nvGrpSpPr>
          <p:cNvPr id="45" name="Groupe 44"/>
          <p:cNvGrpSpPr/>
          <p:nvPr/>
        </p:nvGrpSpPr>
        <p:grpSpPr>
          <a:xfrm>
            <a:off x="6370380" y="2480403"/>
            <a:ext cx="831893" cy="1478921"/>
            <a:chOff x="6370380" y="2480403"/>
            <a:chExt cx="831893" cy="1478921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808" b="93215" l="2364" r="90000">
                          <a14:backgroundMark x1="41011" y1="86000" x2="75843" y2="86500"/>
                          <a14:backgroundMark x1="76404" y1="81500" x2="80899" y2="31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6046866" y="2803917"/>
              <a:ext cx="1478921" cy="831893"/>
            </a:xfrm>
            <a:prstGeom prst="rect">
              <a:avLst/>
            </a:prstGeom>
          </p:spPr>
        </p:pic>
        <p:pic>
          <p:nvPicPr>
            <p:cNvPr id="11" name="Picture 9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5000" b="96875" l="19473" r="40776">
                          <a14:foregroundMark x1="32430" y1="94531" x2="32943" y2="95313"/>
                          <a14:foregroundMark x1="35432" y1="95833" x2="38067" y2="95443"/>
                          <a14:foregroundMark x1="35359" y1="95703" x2="35505" y2="95313"/>
                          <a14:foregroundMark x1="31332" y1="42839" x2="27233" y2="50521"/>
                          <a14:foregroundMark x1="22035" y1="46094" x2="21376" y2="46354"/>
                          <a14:foregroundMark x1="20351" y1="44271" x2="20644" y2="49349"/>
                          <a14:foregroundMark x1="34700" y1="43359" x2="36384" y2="50000"/>
                          <a14:backgroundMark x1="35139" y1="25521" x2="35139" y2="25521"/>
                          <a14:backgroundMark x1="24671" y1="25521" x2="39312" y2="251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028" t="44700" r="57859" b="25435"/>
            <a:stretch/>
          </p:blipFill>
          <p:spPr bwMode="auto">
            <a:xfrm>
              <a:off x="6529803" y="3239245"/>
              <a:ext cx="54553" cy="100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3" descr="https://images-na.ssl-images-amazon.com/images/I/31TigYWJZ1L.jp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7200" b="82200" l="39200" r="60600">
                          <a14:foregroundMark x1="41000" y1="33400" x2="44000" y2="41000"/>
                          <a14:foregroundMark x1="40600" y1="33000" x2="40400" y2="38800"/>
                          <a14:foregroundMark x1="52800" y1="33800" x2="53600" y2="378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608" t="35035" r="38650" b="38214"/>
            <a:stretch/>
          </p:blipFill>
          <p:spPr bwMode="auto">
            <a:xfrm>
              <a:off x="6567802" y="3230247"/>
              <a:ext cx="45719" cy="1060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3" descr="https://images-na.ssl-images-amazon.com/images/I/31TigYWJZ1L.jpg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7200" b="82200" l="39200" r="60600">
                          <a14:foregroundMark x1="41000" y1="33400" x2="44000" y2="41000"/>
                          <a14:foregroundMark x1="40600" y1="33000" x2="40400" y2="38800"/>
                          <a14:foregroundMark x1="52800" y1="33800" x2="53600" y2="378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608" t="35035" r="42708" b="38214"/>
            <a:stretch/>
          </p:blipFill>
          <p:spPr bwMode="auto">
            <a:xfrm>
              <a:off x="6595547" y="3211621"/>
              <a:ext cx="45719" cy="1279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LKM224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04463">
              <a:off x="6631278" y="3208704"/>
              <a:ext cx="70379" cy="1337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 descr="https://media.licdn.com/mpr/mpr/AAEAAQAAAAAAAAU_AAAAJGRhNjI0ZTY3LTZlN2MtNGU5ZS04Y2FjLTZkNmZlNGIwOTc4Ng.jp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41750" b="92750" l="2579" r="27937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2435" r="69912" b="8077"/>
            <a:stretch/>
          </p:blipFill>
          <p:spPr bwMode="auto">
            <a:xfrm rot="21042531">
              <a:off x="6628274" y="3125683"/>
              <a:ext cx="255392" cy="2407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5" name="Image 24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27" b="98708" l="10000" r="90000">
                        <a14:foregroundMark x1="18773" y1="9855" x2="19182" y2="15590"/>
                        <a14:backgroundMark x1="30182" y1="13086" x2="66955" y2="7997"/>
                        <a14:backgroundMark x1="19818" y1="24233" x2="21318" y2="22052"/>
                        <a14:backgroundMark x1="21818" y1="27221" x2="20591" y2="27787"/>
                        <a14:backgroundMark x1="19182" y1="23829" x2="21909" y2="21405"/>
                        <a14:backgroundMark x1="19682" y1="28271" x2="22409" y2="26171"/>
                        <a14:backgroundMark x1="40500" y1="69386" x2="42818" y2="72375"/>
                        <a14:backgroundMark x1="39909" y1="49838" x2="42818" y2="54120"/>
                        <a14:backgroundMark x1="43682" y1="76171" x2="42682" y2="71325"/>
                        <a14:backgroundMark x1="61318" y1="43619" x2="62000" y2="42003"/>
                        <a14:backgroundMark x1="58318" y1="53393" x2="58318" y2="56947"/>
                        <a14:backgroundMark x1="62091" y1="63328" x2="61591" y2="59612"/>
                        <a14:backgroundMark x1="61591" y1="54281" x2="61318" y2="52989"/>
                        <a14:backgroundMark x1="58909" y1="68982" x2="59818" y2="69548"/>
                        <a14:backgroundMark x1="63818" y1="72213" x2="63682" y2="71325"/>
                        <a14:backgroundMark x1="58818" y1="61712" x2="58591" y2="60662"/>
                        <a14:backgroundMark x1="42682" y1="41842" x2="43500" y2="41680"/>
                        <a14:backgroundMark x1="56000" y1="39661" x2="58000" y2="41842"/>
                        <a14:backgroundMark x1="58318" y1="39499" x2="59500" y2="39015"/>
                        <a14:backgroundMark x1="19682" y1="42730" x2="21182" y2="425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86" r="30999"/>
          <a:stretch/>
        </p:blipFill>
        <p:spPr>
          <a:xfrm rot="5601938">
            <a:off x="2423208" y="1795581"/>
            <a:ext cx="4615384" cy="4325964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727" b="92569" l="10000" r="96000">
                        <a14:backgroundMark x1="40409" y1="10420" x2="43091" y2="87399"/>
                        <a14:backgroundMark x1="42682" y1="32956" x2="45182" y2="66721"/>
                        <a14:backgroundMark x1="45591" y1="42973" x2="45818" y2="60420"/>
                        <a14:backgroundMark x1="69136" y1="71163" x2="69545" y2="28514"/>
                        <a14:backgroundMark x1="65000" y1="26656" x2="68955" y2="35541"/>
                        <a14:backgroundMark x1="70818" y1="27383" x2="70818" y2="37399"/>
                        <a14:backgroundMark x1="71455" y1="28191" x2="71455" y2="42973"/>
                        <a14:backgroundMark x1="68727" y1="26656" x2="72045" y2="26656"/>
                        <a14:backgroundMark x1="39545" y1="88934" x2="38955" y2="32956"/>
                        <a14:backgroundMark x1="65409" y1="87076" x2="63727" y2="27060"/>
                        <a14:backgroundMark x1="63955" y1="88934" x2="71455" y2="89257"/>
                        <a14:backgroundMark x1="63545" y1="24798" x2="72500" y2="26333"/>
                        <a14:backgroundMark x1="39591" y1="7027" x2="45864" y2="70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565" r="5200" b="5527"/>
          <a:stretch/>
        </p:blipFill>
        <p:spPr>
          <a:xfrm rot="5400000">
            <a:off x="1775993" y="2343409"/>
            <a:ext cx="5504815" cy="3787566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935" b="64216" l="25182" r="90000">
                        <a14:backgroundMark x1="28864" y1="54120" x2="38955" y2="61955"/>
                        <a14:backgroundMark x1="63227" y1="42973" x2="65045" y2="592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63" t="16264" r="35758" b="38518"/>
          <a:stretch/>
        </p:blipFill>
        <p:spPr>
          <a:xfrm rot="311621">
            <a:off x="3352364" y="456369"/>
            <a:ext cx="836909" cy="539182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22456" b="75929" l="31182" r="6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12" t="16570" r="30569" b="24098"/>
          <a:stretch/>
        </p:blipFill>
        <p:spPr>
          <a:xfrm rot="334778">
            <a:off x="5063570" y="450142"/>
            <a:ext cx="965963" cy="625619"/>
          </a:xfrm>
          <a:prstGeom prst="rect">
            <a:avLst/>
          </a:prstGeom>
        </p:spPr>
      </p:pic>
      <p:sp>
        <p:nvSpPr>
          <p:cNvPr id="4" name="Titre 1"/>
          <p:cNvSpPr txBox="1">
            <a:spLocks/>
          </p:cNvSpPr>
          <p:nvPr/>
        </p:nvSpPr>
        <p:spPr>
          <a:xfrm>
            <a:off x="611560" y="-243408"/>
            <a:ext cx="7772400" cy="1470025"/>
          </a:xfrm>
          <a:prstGeom prst="rect">
            <a:avLst/>
          </a:prstGeom>
          <a:gradFill>
            <a:gsLst>
              <a:gs pos="51000">
                <a:schemeClr val="accent6">
                  <a:lumMod val="50000"/>
                  <a:alpha val="43000"/>
                </a:schemeClr>
              </a:gs>
              <a:gs pos="2000">
                <a:schemeClr val="accent6">
                  <a:lumMod val="20000"/>
                  <a:lumOff val="80000"/>
                  <a:alpha val="11000"/>
                </a:schemeClr>
              </a:gs>
              <a:gs pos="100000">
                <a:schemeClr val="accent6">
                  <a:lumMod val="20000"/>
                  <a:lumOff val="80000"/>
                  <a:alpha val="12000"/>
                </a:schemeClr>
              </a:gs>
            </a:gsLst>
            <a:lin ang="5400000" scaled="0"/>
          </a:gradFill>
          <a:effectLst>
            <a:softEdge rad="279400"/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Mobile Home Connecté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Rectangle à coins arrondis 35"/>
          <p:cNvSpPr/>
          <p:nvPr/>
        </p:nvSpPr>
        <p:spPr>
          <a:xfrm>
            <a:off x="0" y="1011024"/>
            <a:ext cx="2160240" cy="947519"/>
          </a:xfrm>
          <a:prstGeom prst="wedgeRoundRectCallout">
            <a:avLst>
              <a:gd name="adj1" fmla="val 89274"/>
              <a:gd name="adj2" fmla="val 173981"/>
              <a:gd name="adj3" fmla="val 16667"/>
            </a:avLst>
          </a:prstGeom>
          <a:gradFill flip="none" rotWithShape="1">
            <a:gsLst>
              <a:gs pos="0">
                <a:schemeClr val="bg2">
                  <a:lumMod val="50000"/>
                  <a:shade val="30000"/>
                  <a:satMod val="115000"/>
                </a:schemeClr>
              </a:gs>
              <a:gs pos="50000">
                <a:schemeClr val="bg2">
                  <a:lumMod val="50000"/>
                  <a:shade val="67500"/>
                  <a:satMod val="115000"/>
                </a:schemeClr>
              </a:gs>
              <a:gs pos="100000">
                <a:schemeClr val="bg2">
                  <a:lumMod val="5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Interrupteur différentiel général 30 mA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7" name="Rectangle à coins arrondis 36"/>
          <p:cNvSpPr/>
          <p:nvPr/>
        </p:nvSpPr>
        <p:spPr>
          <a:xfrm>
            <a:off x="4420072" y="996957"/>
            <a:ext cx="2872258" cy="947519"/>
          </a:xfrm>
          <a:prstGeom prst="wedgeRoundRectCallout">
            <a:avLst>
              <a:gd name="adj1" fmla="val -67261"/>
              <a:gd name="adj2" fmla="val 181121"/>
              <a:gd name="adj3" fmla="val 16667"/>
            </a:avLst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Alimentation stabilisée</a:t>
            </a:r>
            <a:b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230 V AC – 24 V DC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8" name="Rectangle à coins arrondis 37"/>
          <p:cNvSpPr/>
          <p:nvPr/>
        </p:nvSpPr>
        <p:spPr>
          <a:xfrm>
            <a:off x="2249557" y="1032324"/>
            <a:ext cx="2160240" cy="947519"/>
          </a:xfrm>
          <a:prstGeom prst="wedgeRoundRectCallout">
            <a:avLst>
              <a:gd name="adj1" fmla="val 1213"/>
              <a:gd name="adj2" fmla="val 181121"/>
              <a:gd name="adj3" fmla="val 16667"/>
            </a:avLst>
          </a:prstGeom>
          <a:gradFill flip="none" rotWithShape="1">
            <a:gsLst>
              <a:gs pos="0">
                <a:schemeClr val="bg2">
                  <a:lumMod val="50000"/>
                  <a:shade val="30000"/>
                  <a:satMod val="115000"/>
                </a:schemeClr>
              </a:gs>
              <a:gs pos="50000">
                <a:schemeClr val="bg2">
                  <a:lumMod val="50000"/>
                  <a:shade val="67500"/>
                  <a:satMod val="115000"/>
                </a:schemeClr>
              </a:gs>
              <a:gs pos="100000">
                <a:schemeClr val="bg2">
                  <a:lumMod val="5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Disjoncteur circuit de commande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9" name="Rectangle à coins arrondis 38"/>
          <p:cNvSpPr/>
          <p:nvPr/>
        </p:nvSpPr>
        <p:spPr>
          <a:xfrm>
            <a:off x="6808088" y="1944476"/>
            <a:ext cx="2160240" cy="1207949"/>
          </a:xfrm>
          <a:prstGeom prst="wedgeRoundRectCallout">
            <a:avLst>
              <a:gd name="adj1" fmla="val -129300"/>
              <a:gd name="adj2" fmla="val 59660"/>
              <a:gd name="adj3" fmla="val 16667"/>
            </a:avLst>
          </a:prstGeom>
          <a:gradFill flip="none" rotWithShape="1">
            <a:gsLst>
              <a:gs pos="0">
                <a:schemeClr val="bg2">
                  <a:lumMod val="50000"/>
                  <a:shade val="30000"/>
                  <a:satMod val="115000"/>
                </a:schemeClr>
              </a:gs>
              <a:gs pos="50000">
                <a:schemeClr val="bg2">
                  <a:lumMod val="50000"/>
                  <a:shade val="67500"/>
                  <a:satMod val="115000"/>
                </a:schemeClr>
              </a:gs>
              <a:gs pos="100000">
                <a:schemeClr val="bg2">
                  <a:lumMod val="5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Disjoncteurs circuits de puissance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0" name="Rectangle à coins arrondis 39"/>
          <p:cNvSpPr/>
          <p:nvPr/>
        </p:nvSpPr>
        <p:spPr>
          <a:xfrm>
            <a:off x="-1" y="2703350"/>
            <a:ext cx="2436169" cy="947519"/>
          </a:xfrm>
          <a:prstGeom prst="wedgeRoundRectCallout">
            <a:avLst>
              <a:gd name="adj1" fmla="val 70148"/>
              <a:gd name="adj2" fmla="val 185142"/>
              <a:gd name="adj3" fmla="val 16667"/>
            </a:avLst>
          </a:prstGeom>
          <a:gradFill flip="none" rotWithShape="1">
            <a:gsLst>
              <a:gs pos="0">
                <a:schemeClr val="tx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2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Récepteur radio  FAM 14 capteurs </a:t>
            </a:r>
            <a:r>
              <a:rPr lang="fr-FR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Enocean</a:t>
            </a: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1" name="Rectangle à coins arrondis 40"/>
          <p:cNvSpPr/>
          <p:nvPr/>
        </p:nvSpPr>
        <p:spPr>
          <a:xfrm>
            <a:off x="21864" y="4664694"/>
            <a:ext cx="3498489" cy="1849093"/>
          </a:xfrm>
          <a:custGeom>
            <a:avLst/>
            <a:gdLst>
              <a:gd name="connsiteX0" fmla="*/ 0 w 2436169"/>
              <a:gd name="connsiteY0" fmla="*/ 312041 h 1872208"/>
              <a:gd name="connsiteX1" fmla="*/ 312041 w 2436169"/>
              <a:gd name="connsiteY1" fmla="*/ 0 h 1872208"/>
              <a:gd name="connsiteX2" fmla="*/ 1421099 w 2436169"/>
              <a:gd name="connsiteY2" fmla="*/ 0 h 1872208"/>
              <a:gd name="connsiteX3" fmla="*/ 1421099 w 2436169"/>
              <a:gd name="connsiteY3" fmla="*/ 0 h 1872208"/>
              <a:gd name="connsiteX4" fmla="*/ 2030141 w 2436169"/>
              <a:gd name="connsiteY4" fmla="*/ 0 h 1872208"/>
              <a:gd name="connsiteX5" fmla="*/ 2124128 w 2436169"/>
              <a:gd name="connsiteY5" fmla="*/ 0 h 1872208"/>
              <a:gd name="connsiteX6" fmla="*/ 2436169 w 2436169"/>
              <a:gd name="connsiteY6" fmla="*/ 312041 h 1872208"/>
              <a:gd name="connsiteX7" fmla="*/ 2436169 w 2436169"/>
              <a:gd name="connsiteY7" fmla="*/ 1092121 h 1872208"/>
              <a:gd name="connsiteX8" fmla="*/ 4002967 w 2436169"/>
              <a:gd name="connsiteY8" fmla="*/ 1072270 h 1872208"/>
              <a:gd name="connsiteX9" fmla="*/ 2436169 w 2436169"/>
              <a:gd name="connsiteY9" fmla="*/ 1560173 h 1872208"/>
              <a:gd name="connsiteX10" fmla="*/ 2436169 w 2436169"/>
              <a:gd name="connsiteY10" fmla="*/ 1560167 h 1872208"/>
              <a:gd name="connsiteX11" fmla="*/ 2124128 w 2436169"/>
              <a:gd name="connsiteY11" fmla="*/ 1872208 h 1872208"/>
              <a:gd name="connsiteX12" fmla="*/ 2030141 w 2436169"/>
              <a:gd name="connsiteY12" fmla="*/ 1872208 h 1872208"/>
              <a:gd name="connsiteX13" fmla="*/ 1421099 w 2436169"/>
              <a:gd name="connsiteY13" fmla="*/ 1872208 h 1872208"/>
              <a:gd name="connsiteX14" fmla="*/ 1421099 w 2436169"/>
              <a:gd name="connsiteY14" fmla="*/ 1872208 h 1872208"/>
              <a:gd name="connsiteX15" fmla="*/ 312041 w 2436169"/>
              <a:gd name="connsiteY15" fmla="*/ 1872208 h 1872208"/>
              <a:gd name="connsiteX16" fmla="*/ 0 w 2436169"/>
              <a:gd name="connsiteY16" fmla="*/ 1560167 h 1872208"/>
              <a:gd name="connsiteX17" fmla="*/ 0 w 2436169"/>
              <a:gd name="connsiteY17" fmla="*/ 1560173 h 1872208"/>
              <a:gd name="connsiteX18" fmla="*/ 0 w 2436169"/>
              <a:gd name="connsiteY18" fmla="*/ 1092121 h 1872208"/>
              <a:gd name="connsiteX19" fmla="*/ 0 w 2436169"/>
              <a:gd name="connsiteY19" fmla="*/ 1092121 h 1872208"/>
              <a:gd name="connsiteX20" fmla="*/ 0 w 2436169"/>
              <a:gd name="connsiteY20" fmla="*/ 312041 h 1872208"/>
              <a:gd name="connsiteX0" fmla="*/ 0 w 3545767"/>
              <a:gd name="connsiteY0" fmla="*/ 312041 h 1872208"/>
              <a:gd name="connsiteX1" fmla="*/ 312041 w 3545767"/>
              <a:gd name="connsiteY1" fmla="*/ 0 h 1872208"/>
              <a:gd name="connsiteX2" fmla="*/ 1421099 w 3545767"/>
              <a:gd name="connsiteY2" fmla="*/ 0 h 1872208"/>
              <a:gd name="connsiteX3" fmla="*/ 1421099 w 3545767"/>
              <a:gd name="connsiteY3" fmla="*/ 0 h 1872208"/>
              <a:gd name="connsiteX4" fmla="*/ 2030141 w 3545767"/>
              <a:gd name="connsiteY4" fmla="*/ 0 h 1872208"/>
              <a:gd name="connsiteX5" fmla="*/ 2124128 w 3545767"/>
              <a:gd name="connsiteY5" fmla="*/ 0 h 1872208"/>
              <a:gd name="connsiteX6" fmla="*/ 2436169 w 3545767"/>
              <a:gd name="connsiteY6" fmla="*/ 312041 h 1872208"/>
              <a:gd name="connsiteX7" fmla="*/ 2436169 w 3545767"/>
              <a:gd name="connsiteY7" fmla="*/ 1092121 h 1872208"/>
              <a:gd name="connsiteX8" fmla="*/ 3545767 w 3545767"/>
              <a:gd name="connsiteY8" fmla="*/ 729370 h 1872208"/>
              <a:gd name="connsiteX9" fmla="*/ 2436169 w 3545767"/>
              <a:gd name="connsiteY9" fmla="*/ 1560173 h 1872208"/>
              <a:gd name="connsiteX10" fmla="*/ 2436169 w 3545767"/>
              <a:gd name="connsiteY10" fmla="*/ 1560167 h 1872208"/>
              <a:gd name="connsiteX11" fmla="*/ 2124128 w 3545767"/>
              <a:gd name="connsiteY11" fmla="*/ 1872208 h 1872208"/>
              <a:gd name="connsiteX12" fmla="*/ 2030141 w 3545767"/>
              <a:gd name="connsiteY12" fmla="*/ 1872208 h 1872208"/>
              <a:gd name="connsiteX13" fmla="*/ 1421099 w 3545767"/>
              <a:gd name="connsiteY13" fmla="*/ 1872208 h 1872208"/>
              <a:gd name="connsiteX14" fmla="*/ 1421099 w 3545767"/>
              <a:gd name="connsiteY14" fmla="*/ 1872208 h 1872208"/>
              <a:gd name="connsiteX15" fmla="*/ 312041 w 3545767"/>
              <a:gd name="connsiteY15" fmla="*/ 1872208 h 1872208"/>
              <a:gd name="connsiteX16" fmla="*/ 0 w 3545767"/>
              <a:gd name="connsiteY16" fmla="*/ 1560167 h 1872208"/>
              <a:gd name="connsiteX17" fmla="*/ 0 w 3545767"/>
              <a:gd name="connsiteY17" fmla="*/ 1560173 h 1872208"/>
              <a:gd name="connsiteX18" fmla="*/ 0 w 3545767"/>
              <a:gd name="connsiteY18" fmla="*/ 1092121 h 1872208"/>
              <a:gd name="connsiteX19" fmla="*/ 0 w 3545767"/>
              <a:gd name="connsiteY19" fmla="*/ 1092121 h 1872208"/>
              <a:gd name="connsiteX20" fmla="*/ 0 w 3545767"/>
              <a:gd name="connsiteY20" fmla="*/ 312041 h 1872208"/>
              <a:gd name="connsiteX0" fmla="*/ 0 w 3330810"/>
              <a:gd name="connsiteY0" fmla="*/ 312041 h 1872208"/>
              <a:gd name="connsiteX1" fmla="*/ 312041 w 3330810"/>
              <a:gd name="connsiteY1" fmla="*/ 0 h 1872208"/>
              <a:gd name="connsiteX2" fmla="*/ 1421099 w 3330810"/>
              <a:gd name="connsiteY2" fmla="*/ 0 h 1872208"/>
              <a:gd name="connsiteX3" fmla="*/ 1421099 w 3330810"/>
              <a:gd name="connsiteY3" fmla="*/ 0 h 1872208"/>
              <a:gd name="connsiteX4" fmla="*/ 2030141 w 3330810"/>
              <a:gd name="connsiteY4" fmla="*/ 0 h 1872208"/>
              <a:gd name="connsiteX5" fmla="*/ 2124128 w 3330810"/>
              <a:gd name="connsiteY5" fmla="*/ 0 h 1872208"/>
              <a:gd name="connsiteX6" fmla="*/ 2436169 w 3330810"/>
              <a:gd name="connsiteY6" fmla="*/ 312041 h 1872208"/>
              <a:gd name="connsiteX7" fmla="*/ 2436169 w 3330810"/>
              <a:gd name="connsiteY7" fmla="*/ 1092121 h 1872208"/>
              <a:gd name="connsiteX8" fmla="*/ 3330810 w 3330810"/>
              <a:gd name="connsiteY8" fmla="*/ 748420 h 1872208"/>
              <a:gd name="connsiteX9" fmla="*/ 2436169 w 3330810"/>
              <a:gd name="connsiteY9" fmla="*/ 1560173 h 1872208"/>
              <a:gd name="connsiteX10" fmla="*/ 2436169 w 3330810"/>
              <a:gd name="connsiteY10" fmla="*/ 1560167 h 1872208"/>
              <a:gd name="connsiteX11" fmla="*/ 2124128 w 3330810"/>
              <a:gd name="connsiteY11" fmla="*/ 1872208 h 1872208"/>
              <a:gd name="connsiteX12" fmla="*/ 2030141 w 3330810"/>
              <a:gd name="connsiteY12" fmla="*/ 1872208 h 1872208"/>
              <a:gd name="connsiteX13" fmla="*/ 1421099 w 3330810"/>
              <a:gd name="connsiteY13" fmla="*/ 1872208 h 1872208"/>
              <a:gd name="connsiteX14" fmla="*/ 1421099 w 3330810"/>
              <a:gd name="connsiteY14" fmla="*/ 1872208 h 1872208"/>
              <a:gd name="connsiteX15" fmla="*/ 312041 w 3330810"/>
              <a:gd name="connsiteY15" fmla="*/ 1872208 h 1872208"/>
              <a:gd name="connsiteX16" fmla="*/ 0 w 3330810"/>
              <a:gd name="connsiteY16" fmla="*/ 1560167 h 1872208"/>
              <a:gd name="connsiteX17" fmla="*/ 0 w 3330810"/>
              <a:gd name="connsiteY17" fmla="*/ 1560173 h 1872208"/>
              <a:gd name="connsiteX18" fmla="*/ 0 w 3330810"/>
              <a:gd name="connsiteY18" fmla="*/ 1092121 h 1872208"/>
              <a:gd name="connsiteX19" fmla="*/ 0 w 3330810"/>
              <a:gd name="connsiteY19" fmla="*/ 1092121 h 1872208"/>
              <a:gd name="connsiteX20" fmla="*/ 0 w 3330810"/>
              <a:gd name="connsiteY20" fmla="*/ 312041 h 1872208"/>
              <a:gd name="connsiteX0" fmla="*/ 0 w 3330810"/>
              <a:gd name="connsiteY0" fmla="*/ 312041 h 1872208"/>
              <a:gd name="connsiteX1" fmla="*/ 312041 w 3330810"/>
              <a:gd name="connsiteY1" fmla="*/ 0 h 1872208"/>
              <a:gd name="connsiteX2" fmla="*/ 1421099 w 3330810"/>
              <a:gd name="connsiteY2" fmla="*/ 0 h 1872208"/>
              <a:gd name="connsiteX3" fmla="*/ 1421099 w 3330810"/>
              <a:gd name="connsiteY3" fmla="*/ 0 h 1872208"/>
              <a:gd name="connsiteX4" fmla="*/ 2030141 w 3330810"/>
              <a:gd name="connsiteY4" fmla="*/ 0 h 1872208"/>
              <a:gd name="connsiteX5" fmla="*/ 2124128 w 3330810"/>
              <a:gd name="connsiteY5" fmla="*/ 0 h 1872208"/>
              <a:gd name="connsiteX6" fmla="*/ 2436169 w 3330810"/>
              <a:gd name="connsiteY6" fmla="*/ 312041 h 1872208"/>
              <a:gd name="connsiteX7" fmla="*/ 2489909 w 3330810"/>
              <a:gd name="connsiteY7" fmla="*/ 1092121 h 1872208"/>
              <a:gd name="connsiteX8" fmla="*/ 3330810 w 3330810"/>
              <a:gd name="connsiteY8" fmla="*/ 748420 h 1872208"/>
              <a:gd name="connsiteX9" fmla="*/ 2436169 w 3330810"/>
              <a:gd name="connsiteY9" fmla="*/ 1560173 h 1872208"/>
              <a:gd name="connsiteX10" fmla="*/ 2436169 w 3330810"/>
              <a:gd name="connsiteY10" fmla="*/ 1560167 h 1872208"/>
              <a:gd name="connsiteX11" fmla="*/ 2124128 w 3330810"/>
              <a:gd name="connsiteY11" fmla="*/ 1872208 h 1872208"/>
              <a:gd name="connsiteX12" fmla="*/ 2030141 w 3330810"/>
              <a:gd name="connsiteY12" fmla="*/ 1872208 h 1872208"/>
              <a:gd name="connsiteX13" fmla="*/ 1421099 w 3330810"/>
              <a:gd name="connsiteY13" fmla="*/ 1872208 h 1872208"/>
              <a:gd name="connsiteX14" fmla="*/ 1421099 w 3330810"/>
              <a:gd name="connsiteY14" fmla="*/ 1872208 h 1872208"/>
              <a:gd name="connsiteX15" fmla="*/ 312041 w 3330810"/>
              <a:gd name="connsiteY15" fmla="*/ 1872208 h 1872208"/>
              <a:gd name="connsiteX16" fmla="*/ 0 w 3330810"/>
              <a:gd name="connsiteY16" fmla="*/ 1560167 h 1872208"/>
              <a:gd name="connsiteX17" fmla="*/ 0 w 3330810"/>
              <a:gd name="connsiteY17" fmla="*/ 1560173 h 1872208"/>
              <a:gd name="connsiteX18" fmla="*/ 0 w 3330810"/>
              <a:gd name="connsiteY18" fmla="*/ 1092121 h 1872208"/>
              <a:gd name="connsiteX19" fmla="*/ 0 w 3330810"/>
              <a:gd name="connsiteY19" fmla="*/ 1092121 h 1872208"/>
              <a:gd name="connsiteX20" fmla="*/ 0 w 3330810"/>
              <a:gd name="connsiteY20" fmla="*/ 312041 h 187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330810" h="1872208">
                <a:moveTo>
                  <a:pt x="0" y="312041"/>
                </a:moveTo>
                <a:cubicBezTo>
                  <a:pt x="0" y="139706"/>
                  <a:pt x="139706" y="0"/>
                  <a:pt x="312041" y="0"/>
                </a:cubicBezTo>
                <a:lnTo>
                  <a:pt x="1421099" y="0"/>
                </a:lnTo>
                <a:lnTo>
                  <a:pt x="1421099" y="0"/>
                </a:lnTo>
                <a:lnTo>
                  <a:pt x="2030141" y="0"/>
                </a:lnTo>
                <a:lnTo>
                  <a:pt x="2124128" y="0"/>
                </a:lnTo>
                <a:cubicBezTo>
                  <a:pt x="2296463" y="0"/>
                  <a:pt x="2436169" y="139706"/>
                  <a:pt x="2436169" y="312041"/>
                </a:cubicBezTo>
                <a:lnTo>
                  <a:pt x="2489909" y="1092121"/>
                </a:lnTo>
                <a:lnTo>
                  <a:pt x="3330810" y="748420"/>
                </a:lnTo>
                <a:lnTo>
                  <a:pt x="2436169" y="1560173"/>
                </a:lnTo>
                <a:lnTo>
                  <a:pt x="2436169" y="1560167"/>
                </a:lnTo>
                <a:cubicBezTo>
                  <a:pt x="2436169" y="1732502"/>
                  <a:pt x="2296463" y="1872208"/>
                  <a:pt x="2124128" y="1872208"/>
                </a:cubicBezTo>
                <a:lnTo>
                  <a:pt x="2030141" y="1872208"/>
                </a:lnTo>
                <a:lnTo>
                  <a:pt x="1421099" y="1872208"/>
                </a:lnTo>
                <a:lnTo>
                  <a:pt x="1421099" y="1872208"/>
                </a:lnTo>
                <a:lnTo>
                  <a:pt x="312041" y="1872208"/>
                </a:lnTo>
                <a:cubicBezTo>
                  <a:pt x="139706" y="1872208"/>
                  <a:pt x="0" y="1732502"/>
                  <a:pt x="0" y="1560167"/>
                </a:cubicBezTo>
                <a:lnTo>
                  <a:pt x="0" y="1560173"/>
                </a:lnTo>
                <a:lnTo>
                  <a:pt x="0" y="1092121"/>
                </a:lnTo>
                <a:lnTo>
                  <a:pt x="0" y="1092121"/>
                </a:lnTo>
                <a:lnTo>
                  <a:pt x="0" y="312041"/>
                </a:ln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2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Contacts FSR14-2x </a:t>
            </a:r>
            <a:b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Eltako</a:t>
            </a: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utilisés </a:t>
            </a:r>
            <a:b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comme interfaces </a:t>
            </a:r>
            <a:b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d’entrées de la </a:t>
            </a:r>
            <a:b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partie commande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2" name="Rectangle à coins arrondis 41"/>
          <p:cNvSpPr/>
          <p:nvPr/>
        </p:nvSpPr>
        <p:spPr>
          <a:xfrm>
            <a:off x="3093856" y="5194834"/>
            <a:ext cx="4214448" cy="1557949"/>
          </a:xfrm>
          <a:custGeom>
            <a:avLst/>
            <a:gdLst>
              <a:gd name="connsiteX0" fmla="*/ 0 w 4214448"/>
              <a:gd name="connsiteY0" fmla="*/ 157923 h 947519"/>
              <a:gd name="connsiteX1" fmla="*/ 157923 w 4214448"/>
              <a:gd name="connsiteY1" fmla="*/ 0 h 947519"/>
              <a:gd name="connsiteX2" fmla="*/ 702408 w 4214448"/>
              <a:gd name="connsiteY2" fmla="*/ 0 h 947519"/>
              <a:gd name="connsiteX3" fmla="*/ 1719284 w 4214448"/>
              <a:gd name="connsiteY3" fmla="*/ -610430 h 947519"/>
              <a:gd name="connsiteX4" fmla="*/ 1756020 w 4214448"/>
              <a:gd name="connsiteY4" fmla="*/ 0 h 947519"/>
              <a:gd name="connsiteX5" fmla="*/ 4056525 w 4214448"/>
              <a:gd name="connsiteY5" fmla="*/ 0 h 947519"/>
              <a:gd name="connsiteX6" fmla="*/ 4214448 w 4214448"/>
              <a:gd name="connsiteY6" fmla="*/ 157923 h 947519"/>
              <a:gd name="connsiteX7" fmla="*/ 4214448 w 4214448"/>
              <a:gd name="connsiteY7" fmla="*/ 157920 h 947519"/>
              <a:gd name="connsiteX8" fmla="*/ 4214448 w 4214448"/>
              <a:gd name="connsiteY8" fmla="*/ 157920 h 947519"/>
              <a:gd name="connsiteX9" fmla="*/ 4214448 w 4214448"/>
              <a:gd name="connsiteY9" fmla="*/ 394800 h 947519"/>
              <a:gd name="connsiteX10" fmla="*/ 4214448 w 4214448"/>
              <a:gd name="connsiteY10" fmla="*/ 789596 h 947519"/>
              <a:gd name="connsiteX11" fmla="*/ 4056525 w 4214448"/>
              <a:gd name="connsiteY11" fmla="*/ 947519 h 947519"/>
              <a:gd name="connsiteX12" fmla="*/ 1756020 w 4214448"/>
              <a:gd name="connsiteY12" fmla="*/ 947519 h 947519"/>
              <a:gd name="connsiteX13" fmla="*/ 702408 w 4214448"/>
              <a:gd name="connsiteY13" fmla="*/ 947519 h 947519"/>
              <a:gd name="connsiteX14" fmla="*/ 702408 w 4214448"/>
              <a:gd name="connsiteY14" fmla="*/ 947519 h 947519"/>
              <a:gd name="connsiteX15" fmla="*/ 157923 w 4214448"/>
              <a:gd name="connsiteY15" fmla="*/ 947519 h 947519"/>
              <a:gd name="connsiteX16" fmla="*/ 0 w 4214448"/>
              <a:gd name="connsiteY16" fmla="*/ 789596 h 947519"/>
              <a:gd name="connsiteX17" fmla="*/ 0 w 4214448"/>
              <a:gd name="connsiteY17" fmla="*/ 394800 h 947519"/>
              <a:gd name="connsiteX18" fmla="*/ 0 w 4214448"/>
              <a:gd name="connsiteY18" fmla="*/ 157920 h 947519"/>
              <a:gd name="connsiteX19" fmla="*/ 0 w 4214448"/>
              <a:gd name="connsiteY19" fmla="*/ 157920 h 947519"/>
              <a:gd name="connsiteX20" fmla="*/ 0 w 4214448"/>
              <a:gd name="connsiteY20" fmla="*/ 157923 h 947519"/>
              <a:gd name="connsiteX0" fmla="*/ 0 w 4214448"/>
              <a:gd name="connsiteY0" fmla="*/ 768353 h 1557949"/>
              <a:gd name="connsiteX1" fmla="*/ 157923 w 4214448"/>
              <a:gd name="connsiteY1" fmla="*/ 610430 h 1557949"/>
              <a:gd name="connsiteX2" fmla="*/ 702408 w 4214448"/>
              <a:gd name="connsiteY2" fmla="*/ 610430 h 1557949"/>
              <a:gd name="connsiteX3" fmla="*/ 1719284 w 4214448"/>
              <a:gd name="connsiteY3" fmla="*/ 0 h 1557949"/>
              <a:gd name="connsiteX4" fmla="*/ 1451220 w 4214448"/>
              <a:gd name="connsiteY4" fmla="*/ 648530 h 1557949"/>
              <a:gd name="connsiteX5" fmla="*/ 4056525 w 4214448"/>
              <a:gd name="connsiteY5" fmla="*/ 610430 h 1557949"/>
              <a:gd name="connsiteX6" fmla="*/ 4214448 w 4214448"/>
              <a:gd name="connsiteY6" fmla="*/ 768353 h 1557949"/>
              <a:gd name="connsiteX7" fmla="*/ 4214448 w 4214448"/>
              <a:gd name="connsiteY7" fmla="*/ 768350 h 1557949"/>
              <a:gd name="connsiteX8" fmla="*/ 4214448 w 4214448"/>
              <a:gd name="connsiteY8" fmla="*/ 768350 h 1557949"/>
              <a:gd name="connsiteX9" fmla="*/ 4214448 w 4214448"/>
              <a:gd name="connsiteY9" fmla="*/ 1005230 h 1557949"/>
              <a:gd name="connsiteX10" fmla="*/ 4214448 w 4214448"/>
              <a:gd name="connsiteY10" fmla="*/ 1400026 h 1557949"/>
              <a:gd name="connsiteX11" fmla="*/ 4056525 w 4214448"/>
              <a:gd name="connsiteY11" fmla="*/ 1557949 h 1557949"/>
              <a:gd name="connsiteX12" fmla="*/ 1756020 w 4214448"/>
              <a:gd name="connsiteY12" fmla="*/ 1557949 h 1557949"/>
              <a:gd name="connsiteX13" fmla="*/ 702408 w 4214448"/>
              <a:gd name="connsiteY13" fmla="*/ 1557949 h 1557949"/>
              <a:gd name="connsiteX14" fmla="*/ 702408 w 4214448"/>
              <a:gd name="connsiteY14" fmla="*/ 1557949 h 1557949"/>
              <a:gd name="connsiteX15" fmla="*/ 157923 w 4214448"/>
              <a:gd name="connsiteY15" fmla="*/ 1557949 h 1557949"/>
              <a:gd name="connsiteX16" fmla="*/ 0 w 4214448"/>
              <a:gd name="connsiteY16" fmla="*/ 1400026 h 1557949"/>
              <a:gd name="connsiteX17" fmla="*/ 0 w 4214448"/>
              <a:gd name="connsiteY17" fmla="*/ 1005230 h 1557949"/>
              <a:gd name="connsiteX18" fmla="*/ 0 w 4214448"/>
              <a:gd name="connsiteY18" fmla="*/ 768350 h 1557949"/>
              <a:gd name="connsiteX19" fmla="*/ 0 w 4214448"/>
              <a:gd name="connsiteY19" fmla="*/ 768350 h 1557949"/>
              <a:gd name="connsiteX20" fmla="*/ 0 w 4214448"/>
              <a:gd name="connsiteY20" fmla="*/ 768353 h 1557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214448" h="1557949">
                <a:moveTo>
                  <a:pt x="0" y="768353"/>
                </a:moveTo>
                <a:cubicBezTo>
                  <a:pt x="0" y="681135"/>
                  <a:pt x="70705" y="610430"/>
                  <a:pt x="157923" y="610430"/>
                </a:cubicBezTo>
                <a:lnTo>
                  <a:pt x="702408" y="610430"/>
                </a:lnTo>
                <a:lnTo>
                  <a:pt x="1719284" y="0"/>
                </a:lnTo>
                <a:lnTo>
                  <a:pt x="1451220" y="648530"/>
                </a:lnTo>
                <a:cubicBezTo>
                  <a:pt x="2218055" y="648530"/>
                  <a:pt x="3289690" y="610430"/>
                  <a:pt x="4056525" y="610430"/>
                </a:cubicBezTo>
                <a:cubicBezTo>
                  <a:pt x="4143743" y="610430"/>
                  <a:pt x="4214448" y="681135"/>
                  <a:pt x="4214448" y="768353"/>
                </a:cubicBezTo>
                <a:lnTo>
                  <a:pt x="4214448" y="768350"/>
                </a:lnTo>
                <a:lnTo>
                  <a:pt x="4214448" y="768350"/>
                </a:lnTo>
                <a:lnTo>
                  <a:pt x="4214448" y="1005230"/>
                </a:lnTo>
                <a:lnTo>
                  <a:pt x="4214448" y="1400026"/>
                </a:lnTo>
                <a:cubicBezTo>
                  <a:pt x="4214448" y="1487244"/>
                  <a:pt x="4143743" y="1557949"/>
                  <a:pt x="4056525" y="1557949"/>
                </a:cubicBezTo>
                <a:lnTo>
                  <a:pt x="1756020" y="1557949"/>
                </a:lnTo>
                <a:lnTo>
                  <a:pt x="702408" y="1557949"/>
                </a:lnTo>
                <a:lnTo>
                  <a:pt x="702408" y="1557949"/>
                </a:lnTo>
                <a:lnTo>
                  <a:pt x="157923" y="1557949"/>
                </a:lnTo>
                <a:cubicBezTo>
                  <a:pt x="70705" y="1557949"/>
                  <a:pt x="0" y="1487244"/>
                  <a:pt x="0" y="1400026"/>
                </a:cubicBezTo>
                <a:lnTo>
                  <a:pt x="0" y="1005230"/>
                </a:lnTo>
                <a:lnTo>
                  <a:pt x="0" y="768350"/>
                </a:lnTo>
                <a:lnTo>
                  <a:pt x="0" y="768350"/>
                </a:lnTo>
                <a:lnTo>
                  <a:pt x="0" y="768353"/>
                </a:lnTo>
                <a:close/>
              </a:path>
            </a:pathLst>
          </a:cu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Partie commande TC Mobile Phoenix Contact gestion des évènements mails SMS…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4" name="Rectangle à coins arrondis 43"/>
          <p:cNvSpPr/>
          <p:nvPr/>
        </p:nvSpPr>
        <p:spPr>
          <a:xfrm>
            <a:off x="6610512" y="3264285"/>
            <a:ext cx="2451156" cy="2468971"/>
          </a:xfrm>
          <a:prstGeom prst="wedgeRoundRectCallout">
            <a:avLst>
              <a:gd name="adj1" fmla="val -103967"/>
              <a:gd name="adj2" fmla="val 17844"/>
              <a:gd name="adj3" fmla="val 16667"/>
            </a:avLst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Relais de sorties (puissance)</a:t>
            </a:r>
          </a:p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alimentation chauffage, éclairage, réfrigérateur, sirène…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10" name="Groupe 9"/>
          <p:cNvGrpSpPr/>
          <p:nvPr/>
        </p:nvGrpSpPr>
        <p:grpSpPr>
          <a:xfrm rot="5400000">
            <a:off x="6220917" y="2410669"/>
            <a:ext cx="617030" cy="113943"/>
            <a:chOff x="-11341768" y="-676704"/>
            <a:chExt cx="10935369" cy="5332610"/>
          </a:xfrm>
        </p:grpSpPr>
        <p:pic>
          <p:nvPicPr>
            <p:cNvPr id="12" name="Picture 8" descr="https://images-na.ssl-images-amazon.com/images/I/41JhzoWnDkL.jpg"/>
            <p:cNvPicPr>
              <a:picLocks noChangeAspect="1" noChangeArrowheads="1"/>
            </p:cNvPicPr>
            <p:nvPr/>
          </p:nvPicPr>
          <p:blipFill rotWithShape="1">
            <a:blip r:embed="rId24" cstate="print">
              <a:extLst>
                <a:ext uri="{BEBA8EAE-BF5A-486C-A8C5-ECC9F3942E4B}">
                  <a14:imgProps xmlns:a14="http://schemas.microsoft.com/office/drawing/2010/main">
                    <a14:imgLayer r:embed="rId25">
                      <a14:imgEffect>
                        <a14:backgroundRemoval t="0" b="43000" l="48239" r="99648">
                          <a14:foregroundMark x1="21127" y1="33200" x2="32746" y2="382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000" b="55578"/>
            <a:stretch/>
          </p:blipFill>
          <p:spPr bwMode="auto">
            <a:xfrm flipH="1">
              <a:off x="-2360462" y="-676704"/>
              <a:ext cx="1954063" cy="46018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1"/>
            <p:cNvPicPr>
              <a:picLocks noChangeAspect="1" noChangeArrowheads="1"/>
            </p:cNvPicPr>
            <p:nvPr/>
          </p:nvPicPr>
          <p:blipFill rotWithShape="1">
            <a:blip r:embed="rId26" cstate="print">
              <a:extLst>
                <a:ext uri="{BEBA8EAE-BF5A-486C-A8C5-ECC9F3942E4B}">
                  <a14:imgProps xmlns:a14="http://schemas.microsoft.com/office/drawing/2010/main">
                    <a14:imgLayer r:embed="rId27">
                      <a14:imgEffect>
                        <a14:backgroundRemoval t="72917" b="84245" l="18155" r="6090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803" t="71548" r="38559" b="14226"/>
            <a:stretch/>
          </p:blipFill>
          <p:spPr bwMode="auto">
            <a:xfrm>
              <a:off x="-11341768" y="2792082"/>
              <a:ext cx="10168916" cy="1863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04311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833 -0.06412 L 0.2125 -0.02801 L 0.12292 0.00255 L 0.00625 0.00811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04" y="361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833 -0.06412 L 0.2125 -0.02801 L 0.12292 0.00255 L 0.00625 0.00811 " pathEditMode="relative" rAng="0" ptsTypes="AAAA">
                                      <p:cBhvr>
                                        <p:cTn id="1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04" y="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3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8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75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0" y="34941"/>
            <a:ext cx="9144000" cy="6788117"/>
            <a:chOff x="0" y="34941"/>
            <a:chExt cx="9144000" cy="6788117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Texturizer/>
                      </a14:imgEffect>
                      <a14:imgEffect>
                        <a14:colorTemperature colorTemp="3814"/>
                      </a14:imgEffect>
                      <a14:imgEffect>
                        <a14:saturation sat="0"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4941"/>
              <a:ext cx="9144000" cy="6788117"/>
            </a:xfrm>
            <a:prstGeom prst="rect">
              <a:avLst/>
            </a:prstGeom>
            <a:effectLst>
              <a:glow rad="127000">
                <a:schemeClr val="accent1">
                  <a:alpha val="71000"/>
                </a:schemeClr>
              </a:glow>
            </a:effectLst>
          </p:spPr>
        </p:pic>
        <p:pic>
          <p:nvPicPr>
            <p:cNvPr id="6" name="Image 5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935" b="64216" l="25182" r="90000">
                          <a14:backgroundMark x1="28864" y1="54120" x2="38955" y2="61955"/>
                          <a14:backgroundMark x1="63227" y1="42973" x2="65045" y2="5920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63" t="16264" r="35758" b="38518"/>
            <a:stretch/>
          </p:blipFill>
          <p:spPr>
            <a:xfrm rot="311621">
              <a:off x="3352364" y="456369"/>
              <a:ext cx="836909" cy="539182"/>
            </a:xfrm>
            <a:prstGeom prst="rect">
              <a:avLst/>
            </a:prstGeom>
          </p:spPr>
        </p:pic>
        <p:pic>
          <p:nvPicPr>
            <p:cNvPr id="7" name="Image 6"/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2456" b="75929" l="31182" r="685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12" t="16570" r="30569" b="24098"/>
            <a:stretch/>
          </p:blipFill>
          <p:spPr>
            <a:xfrm rot="334778">
              <a:off x="5063570" y="450142"/>
              <a:ext cx="965963" cy="625619"/>
            </a:xfrm>
            <a:prstGeom prst="rect">
              <a:avLst/>
            </a:prstGeom>
          </p:spPr>
        </p:pic>
      </p:grpSp>
      <p:pic>
        <p:nvPicPr>
          <p:cNvPr id="1026" name="Picture 2" descr="wireless_standard_icon_iso-iec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724524"/>
            <a:ext cx="1905000" cy="1133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4"/>
          <p:cNvPicPr>
            <a:picLocks noChangeAspect="1" noChangeArrowheads="1"/>
          </p:cNvPicPr>
          <p:nvPr/>
        </p:nvPicPr>
        <p:blipFill rotWithShape="1">
          <a:blip r:embed="rId9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8125" b="89453" l="16764" r="37262"/>
                    </a14:imgEffect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339" t="24618" r="60051" b="10545"/>
          <a:stretch/>
        </p:blipFill>
        <p:spPr bwMode="auto">
          <a:xfrm rot="5845387">
            <a:off x="5119696" y="2408632"/>
            <a:ext cx="121999" cy="17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498178"/>
          </a:xfrm>
          <a:gradFill flip="none" rotWithShape="1">
            <a:gsLst>
              <a:gs pos="51000">
                <a:schemeClr val="bg2">
                  <a:lumMod val="90000"/>
                  <a:alpha val="57000"/>
                </a:schemeClr>
              </a:gs>
              <a:gs pos="0">
                <a:schemeClr val="bg2">
                  <a:alpha val="55000"/>
                </a:schemeClr>
              </a:gs>
              <a:gs pos="100000">
                <a:schemeClr val="bg2">
                  <a:alpha val="66000"/>
                </a:schemeClr>
              </a:gs>
            </a:gsLst>
            <a:lin ang="5400000" scaled="0"/>
            <a:tileRect/>
          </a:gradFill>
          <a:effectLst>
            <a:softEdge rad="63500"/>
          </a:effectLst>
        </p:spPr>
        <p:txBody>
          <a:bodyPr>
            <a:noAutofit/>
          </a:bodyPr>
          <a:lstStyle/>
          <a:p>
            <a:r>
              <a:rPr lang="fr-FR" sz="3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Capteurs et récepteurs </a:t>
            </a:r>
            <a:r>
              <a:rPr lang="fr-FR" sz="36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Eltako</a:t>
            </a:r>
            <a:r>
              <a:rPr lang="fr-FR" sz="3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technologie </a:t>
            </a:r>
            <a:r>
              <a:rPr lang="fr-FR" sz="36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EnOcean</a:t>
            </a:r>
            <a:endParaRPr lang="fr-FR" sz="3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844824"/>
            <a:ext cx="9144000" cy="4230413"/>
          </a:xfrm>
          <a:gradFill>
            <a:gsLst>
              <a:gs pos="51000">
                <a:schemeClr val="bg2">
                  <a:lumMod val="90000"/>
                  <a:alpha val="99000"/>
                </a:schemeClr>
              </a:gs>
              <a:gs pos="0">
                <a:schemeClr val="bg2">
                  <a:alpha val="70000"/>
                </a:schemeClr>
              </a:gs>
              <a:gs pos="100000">
                <a:schemeClr val="bg2">
                  <a:alpha val="61000"/>
                </a:schemeClr>
              </a:gs>
            </a:gsLst>
            <a:lin ang="5400000" scaled="0"/>
          </a:gradFill>
          <a:effectLst>
            <a:softEdge rad="101600"/>
          </a:effectLst>
        </p:spPr>
        <p:txBody>
          <a:bodyPr anchor="ctr">
            <a:normAutofit fontScale="62500" lnSpcReduction="20000"/>
          </a:bodyPr>
          <a:lstStyle/>
          <a:p>
            <a:pPr algn="just">
              <a:lnSpc>
                <a:spcPct val="130000"/>
              </a:lnSpc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technologie </a:t>
            </a: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EnOcean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utilisée pour la transmission d’information dans le domaine de la domotique se caractérise par une norme ISO/IEC 14543-3-10 . Cette transmission se fait sans fils et avec une alimentation autonome et durable. On utilise pour cela les effets </a:t>
            </a: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piezo-électrique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thermo-électrique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ou photo-électrique.</a:t>
            </a:r>
          </a:p>
          <a:p>
            <a:pPr algn="just">
              <a:lnSpc>
                <a:spcPct val="130000"/>
              </a:lnSpc>
            </a:pP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lnSpc>
                <a:spcPct val="130000"/>
              </a:lnSpc>
              <a:buNone/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fréquences radio utilisées sont de:</a:t>
            </a:r>
          </a:p>
          <a:p>
            <a:pPr algn="just">
              <a:lnSpc>
                <a:spcPct val="130000"/>
              </a:lnSpc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315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MHz pour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l’Asie</a:t>
            </a:r>
          </a:p>
          <a:p>
            <a:pPr algn="just">
              <a:lnSpc>
                <a:spcPct val="130000"/>
              </a:lnSpc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315 MHz et 902 MHz pour les USA et le Canada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868 MHz pour l’Europe et la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Chine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928 MHz pour la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Japon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839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95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0" y="34941"/>
            <a:ext cx="9144000" cy="6788117"/>
            <a:chOff x="0" y="34941"/>
            <a:chExt cx="9144000" cy="6788117"/>
          </a:xfrm>
        </p:grpSpPr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Texturizer/>
                      </a14:imgEffect>
                      <a14:imgEffect>
                        <a14:colorTemperature colorTemp="3814"/>
                      </a14:imgEffect>
                      <a14:imgEffect>
                        <a14:saturation sat="0"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4941"/>
              <a:ext cx="9144000" cy="6788117"/>
            </a:xfrm>
            <a:prstGeom prst="rect">
              <a:avLst/>
            </a:prstGeom>
            <a:effectLst>
              <a:glow rad="127000">
                <a:schemeClr val="accent1">
                  <a:alpha val="71000"/>
                </a:schemeClr>
              </a:glow>
            </a:effectLst>
          </p:spPr>
        </p:pic>
        <p:pic>
          <p:nvPicPr>
            <p:cNvPr id="10" name="Image 9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935" b="64216" l="25182" r="90000">
                          <a14:backgroundMark x1="28864" y1="54120" x2="38955" y2="61955"/>
                          <a14:backgroundMark x1="63227" y1="42973" x2="65045" y2="5920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63" t="16264" r="35758" b="38518"/>
            <a:stretch/>
          </p:blipFill>
          <p:spPr>
            <a:xfrm rot="311621">
              <a:off x="3352364" y="456369"/>
              <a:ext cx="836909" cy="539182"/>
            </a:xfrm>
            <a:prstGeom prst="rect">
              <a:avLst/>
            </a:prstGeom>
          </p:spPr>
        </p:pic>
        <p:pic>
          <p:nvPicPr>
            <p:cNvPr id="11" name="Image 10"/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2456" b="75929" l="31182" r="685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12" t="16570" r="30569" b="24098"/>
            <a:stretch/>
          </p:blipFill>
          <p:spPr>
            <a:xfrm rot="334778">
              <a:off x="5063570" y="450142"/>
              <a:ext cx="965963" cy="625619"/>
            </a:xfrm>
            <a:prstGeom prst="rect">
              <a:avLst/>
            </a:prstGeom>
          </p:spPr>
        </p:pic>
      </p:grpSp>
      <p:pic>
        <p:nvPicPr>
          <p:cNvPr id="5" name="Picture 14"/>
          <p:cNvPicPr>
            <a:picLocks noChangeAspect="1" noChangeArrowheads="1"/>
          </p:cNvPicPr>
          <p:nvPr/>
        </p:nvPicPr>
        <p:blipFill rotWithShape="1">
          <a:blip r:embed="rId8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8125" b="89453" l="16764" r="37262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339" t="24618" r="60051" b="10545"/>
          <a:stretch/>
        </p:blipFill>
        <p:spPr bwMode="auto">
          <a:xfrm rot="5845387">
            <a:off x="5119696" y="2408632"/>
            <a:ext cx="121999" cy="17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35" b="64216" l="25182" r="90000">
                        <a14:backgroundMark x1="28864" y1="54120" x2="38955" y2="61955"/>
                        <a14:backgroundMark x1="63227" y1="42973" x2="65045" y2="592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63" t="16264" r="35758" b="38518"/>
          <a:stretch/>
        </p:blipFill>
        <p:spPr>
          <a:xfrm rot="311621">
            <a:off x="3352364" y="456369"/>
            <a:ext cx="836909" cy="53918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2456" b="75929" l="31182" r="6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12" t="16570" r="30569" b="24098"/>
          <a:stretch/>
        </p:blipFill>
        <p:spPr>
          <a:xfrm rot="334778">
            <a:off x="5063570" y="450142"/>
            <a:ext cx="965963" cy="62561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512" y="116632"/>
            <a:ext cx="9144000" cy="1498178"/>
          </a:xfrm>
          <a:gradFill>
            <a:gsLst>
              <a:gs pos="56000">
                <a:schemeClr val="bg2">
                  <a:lumMod val="90000"/>
                  <a:alpha val="84000"/>
                </a:schemeClr>
              </a:gs>
              <a:gs pos="0">
                <a:schemeClr val="bg2">
                  <a:alpha val="63000"/>
                </a:schemeClr>
              </a:gs>
              <a:gs pos="100000">
                <a:schemeClr val="bg2">
                  <a:alpha val="64000"/>
                </a:schemeClr>
              </a:gs>
            </a:gsLst>
            <a:lin ang="5400000" scaled="0"/>
          </a:gradFill>
          <a:effectLst>
            <a:softEdge rad="31750"/>
          </a:effectLst>
        </p:spPr>
        <p:txBody>
          <a:bodyPr>
            <a:noAutofit/>
          </a:bodyPr>
          <a:lstStyle/>
          <a:p>
            <a:r>
              <a:rPr lang="fr-FR" sz="3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Capteurs et récepteurs </a:t>
            </a:r>
            <a:r>
              <a:rPr lang="fr-FR" sz="36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Eltako</a:t>
            </a:r>
            <a:r>
              <a:rPr lang="fr-FR" sz="3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technologie </a:t>
            </a:r>
            <a:r>
              <a:rPr lang="fr-FR" sz="36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EnOcean</a:t>
            </a:r>
            <a:endParaRPr lang="fr-FR" sz="3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35" b="93053" l="10000" r="9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75" t="22240" r="32746" b="7294"/>
          <a:stretch/>
        </p:blipFill>
        <p:spPr>
          <a:xfrm>
            <a:off x="7225449" y="5009228"/>
            <a:ext cx="1918551" cy="1851226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2456" b="75929" l="31182" r="6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12" t="16570" r="30569" b="24098"/>
          <a:stretch/>
        </p:blipFill>
        <p:spPr>
          <a:xfrm>
            <a:off x="4561518" y="4916064"/>
            <a:ext cx="2485887" cy="2037554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35" b="64216" l="25182" r="90000">
                        <a14:backgroundMark x1="28864" y1="54120" x2="38955" y2="61955"/>
                        <a14:backgroundMark x1="63227" y1="42973" x2="65045" y2="592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63" t="16264" r="35758" b="38518"/>
          <a:stretch/>
        </p:blipFill>
        <p:spPr>
          <a:xfrm>
            <a:off x="-108520" y="5145546"/>
            <a:ext cx="2450259" cy="1578590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5412" b="93700" l="9000" r="89000">
                        <a14:backgroundMark x1="72091" y1="31341" x2="77818" y2="26171"/>
                      </a14:backgroundRemoval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62" t="4604" r="25770" b="6732"/>
          <a:stretch/>
        </p:blipFill>
        <p:spPr>
          <a:xfrm>
            <a:off x="2440785" y="5059974"/>
            <a:ext cx="1895155" cy="1798026"/>
          </a:xfrm>
          <a:prstGeom prst="rect">
            <a:avLst/>
          </a:prstGeom>
        </p:spPr>
      </p:pic>
      <p:pic>
        <p:nvPicPr>
          <p:cNvPr id="30" name="Picture 14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28125" b="89453" l="16764" r="372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563" t="24618" r="69218" b="10545"/>
          <a:stretch/>
        </p:blipFill>
        <p:spPr bwMode="auto">
          <a:xfrm rot="5400000">
            <a:off x="7834971" y="587229"/>
            <a:ext cx="873655" cy="2092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4"/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39193" b="71875" l="30381" r="385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150" t="37710" r="60051" b="28451"/>
          <a:stretch/>
        </p:blipFill>
        <p:spPr bwMode="auto">
          <a:xfrm rot="5400000">
            <a:off x="7893886" y="1372676"/>
            <a:ext cx="849974" cy="1650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2099989"/>
            <a:ext cx="9144000" cy="3345235"/>
          </a:xfrm>
          <a:gradFill>
            <a:gsLst>
              <a:gs pos="51000">
                <a:schemeClr val="bg2">
                  <a:lumMod val="90000"/>
                  <a:alpha val="99000"/>
                </a:schemeClr>
              </a:gs>
              <a:gs pos="0">
                <a:schemeClr val="bg2">
                  <a:alpha val="64000"/>
                </a:schemeClr>
              </a:gs>
              <a:gs pos="100000">
                <a:schemeClr val="bg2">
                  <a:alpha val="64000"/>
                </a:schemeClr>
              </a:gs>
            </a:gsLst>
            <a:lin ang="5400000" scaled="0"/>
          </a:gradFill>
          <a:effectLst>
            <a:softEdge rad="31750"/>
          </a:effectLst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30000"/>
              </a:lnSpc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L’alimentation des capteurs présents sur ce système ne sera pas à réaliser pour ce qui est du contact de porte. Pour le détecteur combiné de  présence/luminosité, il faudra une luminosité ambiante de 200 lux au minimum, sinon une alimentation 12V CC ou deux piles seront nécessaires. </a:t>
            </a:r>
          </a:p>
          <a:p>
            <a:pPr algn="just">
              <a:lnSpc>
                <a:spcPct val="130000"/>
              </a:lnSpc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Ces deux capteurs devront êtres préalablement chargés à la lumière naturelle sur 10 heures si on veut les utiliser avec l’alimentation photo électrique.</a:t>
            </a:r>
          </a:p>
          <a:p>
            <a:pPr algn="just">
              <a:lnSpc>
                <a:spcPct val="130000"/>
              </a:lnSpc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le capteur de fumée, un pile 9 V lithium est fournie ce capteur assure aussi la fonction alarme nécessaire dans tout logement.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Rectangle à coins arrondis 17"/>
          <p:cNvSpPr/>
          <p:nvPr/>
        </p:nvSpPr>
        <p:spPr>
          <a:xfrm>
            <a:off x="3203848" y="1448780"/>
            <a:ext cx="3773311" cy="648072"/>
          </a:xfrm>
          <a:prstGeom prst="wedgeRoundRectCallout">
            <a:avLst>
              <a:gd name="adj1" fmla="val 70641"/>
              <a:gd name="adj2" fmla="val 15089"/>
              <a:gd name="adj3" fmla="val 16667"/>
            </a:avLst>
          </a:prstGeom>
          <a:gradFill flip="none" rotWithShape="1">
            <a:gsLst>
              <a:gs pos="0">
                <a:schemeClr val="tx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2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Détecteur ouverture porte / fenêtre avec aimant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9" name="Rectangle à coins arrondis 18"/>
          <p:cNvSpPr/>
          <p:nvPr/>
        </p:nvSpPr>
        <p:spPr>
          <a:xfrm>
            <a:off x="5180695" y="5310915"/>
            <a:ext cx="2477167" cy="324036"/>
          </a:xfrm>
          <a:prstGeom prst="wedgeRoundRectCallout">
            <a:avLst>
              <a:gd name="adj1" fmla="val 49841"/>
              <a:gd name="adj2" fmla="val 19792"/>
              <a:gd name="adj3" fmla="val 16667"/>
            </a:avLst>
          </a:prstGeom>
          <a:gradFill flip="none" rotWithShape="1">
            <a:gsLst>
              <a:gs pos="0">
                <a:schemeClr val="tx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2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Détecteur Fumée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6601" y="5310915"/>
            <a:ext cx="2837207" cy="486054"/>
          </a:xfrm>
          <a:prstGeom prst="wedgeRoundRectCallout">
            <a:avLst>
              <a:gd name="adj1" fmla="val 49841"/>
              <a:gd name="adj2" fmla="val 19792"/>
              <a:gd name="adj3" fmla="val 16667"/>
            </a:avLst>
          </a:prstGeom>
          <a:gradFill flip="none" rotWithShape="1">
            <a:gsLst>
              <a:gs pos="0">
                <a:schemeClr val="tx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2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Détecteur présence luminosité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887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1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1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6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1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4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9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2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9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43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18" grpId="0" animBg="1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125" b="89453" l="16764" r="372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339" t="24618" r="60051" b="10545"/>
          <a:stretch/>
        </p:blipFill>
        <p:spPr bwMode="auto">
          <a:xfrm rot="5845387">
            <a:off x="5119696" y="2408632"/>
            <a:ext cx="121999" cy="17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e 7"/>
          <p:cNvGrpSpPr/>
          <p:nvPr/>
        </p:nvGrpSpPr>
        <p:grpSpPr>
          <a:xfrm>
            <a:off x="0" y="34941"/>
            <a:ext cx="9144000" cy="6788117"/>
            <a:chOff x="0" y="34941"/>
            <a:chExt cx="9144000" cy="6788117"/>
          </a:xfrm>
        </p:grpSpPr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Texturizer/>
                      </a14:imgEffect>
                      <a14:imgEffect>
                        <a14:colorTemperature colorTemp="3814"/>
                      </a14:imgEffect>
                      <a14:imgEffect>
                        <a14:saturation sat="0"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4941"/>
              <a:ext cx="9144000" cy="6788117"/>
            </a:xfrm>
            <a:prstGeom prst="rect">
              <a:avLst/>
            </a:prstGeom>
            <a:effectLst>
              <a:glow rad="127000">
                <a:schemeClr val="accent1">
                  <a:alpha val="71000"/>
                </a:schemeClr>
              </a:glow>
            </a:effectLst>
          </p:spPr>
        </p:pic>
        <p:pic>
          <p:nvPicPr>
            <p:cNvPr id="10" name="Image 9"/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935" b="64216" l="25182" r="90000">
                          <a14:backgroundMark x1="28864" y1="54120" x2="38955" y2="61955"/>
                          <a14:backgroundMark x1="63227" y1="42973" x2="65045" y2="5920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63" t="16264" r="35758" b="38518"/>
            <a:stretch/>
          </p:blipFill>
          <p:spPr>
            <a:xfrm rot="311621">
              <a:off x="3352364" y="456369"/>
              <a:ext cx="836909" cy="539182"/>
            </a:xfrm>
            <a:prstGeom prst="rect">
              <a:avLst/>
            </a:prstGeom>
          </p:spPr>
        </p:pic>
        <p:pic>
          <p:nvPicPr>
            <p:cNvPr id="11" name="Image 10"/>
            <p:cNvPicPr>
              <a:picLocks noChangeAspect="1"/>
            </p:cNvPicPr>
            <p:nvPr/>
          </p:nvPicPr>
          <p:blipFill rotWithShape="1">
            <a:blip r:embed="rId8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22456" b="75929" l="31182" r="685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12" t="16570" r="30569" b="24098"/>
            <a:stretch/>
          </p:blipFill>
          <p:spPr>
            <a:xfrm rot="334778">
              <a:off x="5063570" y="450142"/>
              <a:ext cx="965963" cy="625619"/>
            </a:xfrm>
            <a:prstGeom prst="rect">
              <a:avLst/>
            </a:prstGeom>
          </p:spPr>
        </p:pic>
      </p:grp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35" b="64216" l="25182" r="90000">
                        <a14:backgroundMark x1="28864" y1="54120" x2="38955" y2="61955"/>
                        <a14:backgroundMark x1="63227" y1="42973" x2="65045" y2="592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63" t="16264" r="35758" b="38518"/>
          <a:stretch/>
        </p:blipFill>
        <p:spPr>
          <a:xfrm rot="311621">
            <a:off x="3352364" y="456369"/>
            <a:ext cx="836909" cy="53918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2456" b="75929" l="31182" r="6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12" t="16570" r="30569" b="24098"/>
          <a:stretch/>
        </p:blipFill>
        <p:spPr>
          <a:xfrm rot="334778">
            <a:off x="5063570" y="450142"/>
            <a:ext cx="965963" cy="62561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498178"/>
          </a:xfrm>
          <a:gradFill>
            <a:gsLst>
              <a:gs pos="51000">
                <a:schemeClr val="bg2">
                  <a:lumMod val="90000"/>
                  <a:alpha val="84000"/>
                </a:schemeClr>
              </a:gs>
              <a:gs pos="0">
                <a:schemeClr val="bg2">
                  <a:alpha val="67000"/>
                </a:schemeClr>
              </a:gs>
              <a:gs pos="100000">
                <a:schemeClr val="bg2">
                  <a:alpha val="66000"/>
                </a:schemeClr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fr-FR" sz="3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Raccordement et mise en Œuvre capteurs et récepteurs </a:t>
            </a:r>
            <a:r>
              <a:rPr lang="fr-FR" sz="36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Eltako</a:t>
            </a:r>
            <a:endParaRPr lang="fr-FR" sz="3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355976" y="1628800"/>
            <a:ext cx="4788024" cy="5194258"/>
          </a:xfrm>
          <a:gradFill>
            <a:gsLst>
              <a:gs pos="51000">
                <a:schemeClr val="bg2">
                  <a:lumMod val="90000"/>
                  <a:alpha val="99000"/>
                </a:schemeClr>
              </a:gs>
              <a:gs pos="0">
                <a:schemeClr val="bg2">
                  <a:alpha val="67000"/>
                </a:schemeClr>
              </a:gs>
              <a:gs pos="100000">
                <a:schemeClr val="bg2">
                  <a:alpha val="67000"/>
                </a:schemeClr>
              </a:gs>
            </a:gsLst>
            <a:lin ang="5400000" scaled="0"/>
          </a:gradFill>
        </p:spPr>
        <p:txBody>
          <a:bodyPr>
            <a:noAutofit/>
          </a:bodyPr>
          <a:lstStyle/>
          <a:p>
            <a:pPr marL="252000" algn="just"/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module radio FAM 14 de l’entreprise ELTAKO sera alimenté en 230 V AC. </a:t>
            </a:r>
          </a:p>
          <a:p>
            <a:pPr marL="252000" algn="just"/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 fournira au bus les informations et l’alimentation nécessaire pour les deux modules «actionneurs» FSR14 2x.</a:t>
            </a:r>
          </a:p>
          <a:p>
            <a:pPr marL="252000" algn="just"/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cavalier de bus seront à positionner après avoir monté et raccordé les éléments.</a:t>
            </a:r>
          </a:p>
          <a:p>
            <a:pPr marL="252000" algn="just"/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début et la fin du bus seront réalisés avec des demi-éléments marqués « </a:t>
            </a:r>
            <a:r>
              <a:rPr lang="el-G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Ω</a:t>
            </a: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».</a:t>
            </a:r>
          </a:p>
          <a:p>
            <a:pPr marL="252000" algn="just"/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montage sera réalisé avec  l’outil spécialisé… « clic »</a:t>
            </a: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13" name="Groupe 12"/>
          <p:cNvGrpSpPr/>
          <p:nvPr/>
        </p:nvGrpSpPr>
        <p:grpSpPr>
          <a:xfrm>
            <a:off x="107504" y="-1179512"/>
            <a:ext cx="4045623" cy="7944998"/>
            <a:chOff x="-2694169" y="-3460434"/>
            <a:chExt cx="3575201" cy="7021161"/>
          </a:xfrm>
        </p:grpSpPr>
        <p:grpSp>
          <p:nvGrpSpPr>
            <p:cNvPr id="14" name="Groupe 13"/>
            <p:cNvGrpSpPr/>
            <p:nvPr/>
          </p:nvGrpSpPr>
          <p:grpSpPr>
            <a:xfrm>
              <a:off x="-2694169" y="-3460434"/>
              <a:ext cx="2183863" cy="6994891"/>
              <a:chOff x="-6087193" y="-7372201"/>
              <a:chExt cx="7668781" cy="19149331"/>
            </a:xfrm>
          </p:grpSpPr>
          <p:grpSp>
            <p:nvGrpSpPr>
              <p:cNvPr id="17" name="Groupe 16"/>
              <p:cNvGrpSpPr/>
              <p:nvPr/>
            </p:nvGrpSpPr>
            <p:grpSpPr>
              <a:xfrm rot="5400000">
                <a:off x="-8888573" y="-4570821"/>
                <a:ext cx="10935369" cy="5332610"/>
                <a:chOff x="-11341768" y="-676704"/>
                <a:chExt cx="10935369" cy="5332610"/>
              </a:xfrm>
            </p:grpSpPr>
            <p:pic>
              <p:nvPicPr>
                <p:cNvPr id="19" name="Picture 8" descr="https://images-na.ssl-images-amazon.com/images/I/41JhzoWnDkL.jpg"/>
                <p:cNvPicPr>
                  <a:picLocks noChangeAspect="1" noChangeArrowheads="1"/>
                </p:cNvPicPr>
                <p:nvPr/>
              </p:nvPicPr>
              <p:blipFill rotWithShape="1">
                <a:blip r:embed="rId10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backgroundRemoval t="0" b="43000" l="48239" r="99648">
                              <a14:foregroundMark x1="21127" y1="33200" x2="32746" y2="38200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5000" b="55578"/>
                <a:stretch/>
              </p:blipFill>
              <p:spPr bwMode="auto">
                <a:xfrm flipH="1">
                  <a:off x="-2360462" y="-676704"/>
                  <a:ext cx="1954063" cy="460180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0" name="Picture 11"/>
                <p:cNvPicPr>
                  <a:picLocks noChangeAspect="1" noChangeArrowheads="1"/>
                </p:cNvPicPr>
                <p:nvPr/>
              </p:nvPicPr>
              <p:blipFill rotWithShape="1">
                <a:blip r:embed="rId12">
                  <a:extLst>
                    <a:ext uri="{BEBA8EAE-BF5A-486C-A8C5-ECC9F3942E4B}">
                      <a14:imgProps xmlns:a14="http://schemas.microsoft.com/office/drawing/2010/main">
                        <a14:imgLayer r:embed="rId13">
                          <a14:imgEffect>
                            <a14:backgroundRemoval t="72917" b="84245" l="18155" r="60908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7803" t="71548" r="38559" b="14226"/>
                <a:stretch/>
              </p:blipFill>
              <p:spPr bwMode="auto">
                <a:xfrm>
                  <a:off x="-11341768" y="2792082"/>
                  <a:ext cx="10168916" cy="18638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18" name="Picture 9"/>
              <p:cNvPicPr>
                <a:picLocks noChangeAspect="1" noChangeArrowheads="1"/>
              </p:cNvPicPr>
              <p:nvPr/>
            </p:nvPicPr>
            <p:blipFill rotWithShape="1"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25000" b="96875" l="19473" r="40776">
                            <a14:foregroundMark x1="32430" y1="94531" x2="32943" y2="95313"/>
                            <a14:foregroundMark x1="35432" y1="95833" x2="38067" y2="95443"/>
                            <a14:foregroundMark x1="35359" y1="95703" x2="35505" y2="95313"/>
                            <a14:foregroundMark x1="31332" y1="42839" x2="27233" y2="50521"/>
                            <a14:foregroundMark x1="22035" y1="46094" x2="21376" y2="46354"/>
                            <a14:foregroundMark x1="20351" y1="44271" x2="20644" y2="49349"/>
                            <a14:foregroundMark x1="34700" y1="43359" x2="36384" y2="50000"/>
                            <a14:backgroundMark x1="35139" y1="25521" x2="35139" y2="25521"/>
                            <a14:backgroundMark x1="24671" y1="25521" x2="39312" y2="2513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028" t="24899" r="57859" b="2953"/>
              <a:stretch/>
            </p:blipFill>
            <p:spPr bwMode="auto">
              <a:xfrm>
                <a:off x="-3420888" y="3351229"/>
                <a:ext cx="5002476" cy="84259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5" name="Picture 13" descr="https://images-na.ssl-images-amazon.com/images/I/31TigYWJZ1L.jpg"/>
            <p:cNvPicPr>
              <a:picLocks noChangeAspect="1" noChangeArrowheads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7200" b="82200" l="39200" r="60600">
                          <a14:foregroundMark x1="41000" y1="33400" x2="44000" y2="41000"/>
                          <a14:foregroundMark x1="40600" y1="33000" x2="40400" y2="38800"/>
                          <a14:foregroundMark x1="52800" y1="33800" x2="53600" y2="378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608" t="16521" r="36761" b="17063"/>
            <a:stretch/>
          </p:blipFill>
          <p:spPr bwMode="auto">
            <a:xfrm>
              <a:off x="-976025" y="397650"/>
              <a:ext cx="1220707" cy="31630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3" descr="https://images-na.ssl-images-amazon.com/images/I/31TigYWJZ1L.jpg"/>
            <p:cNvPicPr>
              <a:picLocks noChangeAspect="1" noChangeArrowheads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7200" b="82200" l="39200" r="60600">
                          <a14:foregroundMark x1="41000" y1="33400" x2="44000" y2="41000"/>
                          <a14:foregroundMark x1="40600" y1="33000" x2="40400" y2="38800"/>
                          <a14:foregroundMark x1="52800" y1="33800" x2="53600" y2="378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608" t="16521" r="36761" b="17063"/>
            <a:stretch/>
          </p:blipFill>
          <p:spPr bwMode="auto">
            <a:xfrm>
              <a:off x="-339675" y="397650"/>
              <a:ext cx="1220707" cy="31630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Rectangle 3"/>
          <p:cNvSpPr/>
          <p:nvPr/>
        </p:nvSpPr>
        <p:spPr>
          <a:xfrm>
            <a:off x="2153155" y="3557205"/>
            <a:ext cx="576064" cy="216024"/>
          </a:xfrm>
          <a:prstGeom prst="rect">
            <a:avLst/>
          </a:prstGeom>
          <a:solidFill>
            <a:srgbClr val="146BAC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1526185" y="3557205"/>
            <a:ext cx="601517" cy="216024"/>
          </a:xfrm>
          <a:prstGeom prst="rect">
            <a:avLst/>
          </a:prstGeom>
          <a:solidFill>
            <a:srgbClr val="146BAC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4" name="Groupe 23"/>
          <p:cNvGrpSpPr/>
          <p:nvPr/>
        </p:nvGrpSpPr>
        <p:grpSpPr>
          <a:xfrm>
            <a:off x="1187631" y="3501008"/>
            <a:ext cx="338554" cy="369332"/>
            <a:chOff x="1526185" y="3501008"/>
            <a:chExt cx="338554" cy="369332"/>
          </a:xfrm>
        </p:grpSpPr>
        <p:sp>
          <p:nvSpPr>
            <p:cNvPr id="22" name="Rectangle 21"/>
            <p:cNvSpPr/>
            <p:nvPr/>
          </p:nvSpPr>
          <p:spPr>
            <a:xfrm>
              <a:off x="1540724" y="3557205"/>
              <a:ext cx="294972" cy="216024"/>
            </a:xfrm>
            <a:prstGeom prst="rect">
              <a:avLst/>
            </a:prstGeom>
            <a:solidFill>
              <a:srgbClr val="146BAC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ZoneTexte 22"/>
            <p:cNvSpPr txBox="1"/>
            <p:nvPr/>
          </p:nvSpPr>
          <p:spPr>
            <a:xfrm>
              <a:off x="1526185" y="3501008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 smtClean="0"/>
                <a:t>Ω</a:t>
              </a:r>
              <a:endParaRPr lang="fr-FR" dirty="0"/>
            </a:p>
          </p:txBody>
        </p:sp>
      </p:grpSp>
      <p:sp>
        <p:nvSpPr>
          <p:cNvPr id="25" name="Rectangle 24"/>
          <p:cNvSpPr/>
          <p:nvPr/>
        </p:nvSpPr>
        <p:spPr>
          <a:xfrm>
            <a:off x="2754672" y="3557205"/>
            <a:ext cx="661235" cy="216024"/>
          </a:xfrm>
          <a:prstGeom prst="rect">
            <a:avLst/>
          </a:prstGeom>
          <a:solidFill>
            <a:srgbClr val="146BAC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6" name="Groupe 25"/>
          <p:cNvGrpSpPr/>
          <p:nvPr/>
        </p:nvGrpSpPr>
        <p:grpSpPr>
          <a:xfrm>
            <a:off x="3441358" y="3501008"/>
            <a:ext cx="338554" cy="369332"/>
            <a:chOff x="1540724" y="3501008"/>
            <a:chExt cx="338554" cy="369332"/>
          </a:xfrm>
        </p:grpSpPr>
        <p:sp>
          <p:nvSpPr>
            <p:cNvPr id="27" name="Rectangle 26"/>
            <p:cNvSpPr/>
            <p:nvPr/>
          </p:nvSpPr>
          <p:spPr>
            <a:xfrm>
              <a:off x="1540724" y="3557205"/>
              <a:ext cx="294972" cy="216024"/>
            </a:xfrm>
            <a:prstGeom prst="rect">
              <a:avLst/>
            </a:prstGeom>
            <a:solidFill>
              <a:srgbClr val="146BAC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" name="ZoneTexte 27"/>
            <p:cNvSpPr txBox="1"/>
            <p:nvPr/>
          </p:nvSpPr>
          <p:spPr>
            <a:xfrm>
              <a:off x="1540724" y="3501008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 smtClean="0"/>
                <a:t>Ω</a:t>
              </a:r>
              <a:endParaRPr lang="fr-FR" dirty="0"/>
            </a:p>
          </p:txBody>
        </p:sp>
      </p:grpSp>
      <p:pic>
        <p:nvPicPr>
          <p:cNvPr id="30" name="Image 29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47803" y="3775083"/>
            <a:ext cx="3886347" cy="2186070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70459" y="3755986"/>
            <a:ext cx="3799049" cy="2136965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4386416" y="1772816"/>
            <a:ext cx="4788024" cy="5400600"/>
          </a:xfrm>
          <a:prstGeom prst="rect">
            <a:avLst/>
          </a:prstGeom>
          <a:solidFill>
            <a:srgbClr val="00B0F0">
              <a:alpha val="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9" name="Connecteur droit avec flèche 28"/>
          <p:cNvCxnSpPr/>
          <p:nvPr/>
        </p:nvCxnSpPr>
        <p:spPr>
          <a:xfrm>
            <a:off x="1228467" y="3645024"/>
            <a:ext cx="319197" cy="0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/>
          <p:cNvSpPr txBox="1"/>
          <p:nvPr/>
        </p:nvSpPr>
        <p:spPr>
          <a:xfrm>
            <a:off x="1854200" y="2839088"/>
            <a:ext cx="712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BUS</a:t>
            </a:r>
            <a:endParaRPr lang="fr-FR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359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1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6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1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0" presetClass="path" presetSubtype="0" repeatCount="4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3 -0.00231 L 0.24045 -2.22222E-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27" y="116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"/>
                                            </p:cond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100"/>
                            </p:stCondLst>
                            <p:childTnLst>
                              <p:par>
                                <p:cTn id="3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2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2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2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2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2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45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95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animBg="1"/>
      <p:bldP spid="4" grpId="1" animBg="1"/>
      <p:bldP spid="21" grpId="0" animBg="1"/>
      <p:bldP spid="21" grpId="1" animBg="1"/>
      <p:bldP spid="25" grpId="0" animBg="1"/>
      <p:bldP spid="25" grpId="1" animBg="1"/>
      <p:bldP spid="32" grpId="0" animBg="1"/>
      <p:bldP spid="32" grpId="1" animBg="1"/>
      <p:bldP spid="33" grpId="0"/>
      <p:bldP spid="3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0" y="34941"/>
            <a:ext cx="9144000" cy="6788117"/>
            <a:chOff x="0" y="34941"/>
            <a:chExt cx="9144000" cy="6788117"/>
          </a:xfrm>
        </p:grpSpPr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Texturizer/>
                      </a14:imgEffect>
                      <a14:imgEffect>
                        <a14:colorTemperature colorTemp="3814"/>
                      </a14:imgEffect>
                      <a14:imgEffect>
                        <a14:saturation sat="0"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4941"/>
              <a:ext cx="9144000" cy="6788117"/>
            </a:xfrm>
            <a:prstGeom prst="rect">
              <a:avLst/>
            </a:prstGeom>
            <a:effectLst>
              <a:glow rad="127000">
                <a:schemeClr val="accent1">
                  <a:alpha val="71000"/>
                </a:schemeClr>
              </a:glow>
            </a:effectLst>
          </p:spPr>
        </p:pic>
        <p:pic>
          <p:nvPicPr>
            <p:cNvPr id="10" name="Image 9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935" b="64216" l="25182" r="90000">
                          <a14:backgroundMark x1="28864" y1="54120" x2="38955" y2="61955"/>
                          <a14:backgroundMark x1="63227" y1="42973" x2="65045" y2="5920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63" t="16264" r="35758" b="38518"/>
            <a:stretch/>
          </p:blipFill>
          <p:spPr>
            <a:xfrm rot="311621">
              <a:off x="3352364" y="456369"/>
              <a:ext cx="836909" cy="539182"/>
            </a:xfrm>
            <a:prstGeom prst="rect">
              <a:avLst/>
            </a:prstGeom>
          </p:spPr>
        </p:pic>
        <p:pic>
          <p:nvPicPr>
            <p:cNvPr id="11" name="Image 10"/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2456" b="75929" l="31182" r="685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12" t="16570" r="30569" b="24098"/>
            <a:stretch/>
          </p:blipFill>
          <p:spPr>
            <a:xfrm rot="334778">
              <a:off x="5063570" y="450142"/>
              <a:ext cx="965963" cy="625619"/>
            </a:xfrm>
            <a:prstGeom prst="rect">
              <a:avLst/>
            </a:prstGeom>
          </p:spPr>
        </p:pic>
      </p:grpSp>
      <p:pic>
        <p:nvPicPr>
          <p:cNvPr id="5" name="Picture 14"/>
          <p:cNvPicPr>
            <a:picLocks noChangeAspect="1" noChangeArrowheads="1"/>
          </p:cNvPicPr>
          <p:nvPr/>
        </p:nvPicPr>
        <p:blipFill rotWithShape="1">
          <a:blip r:embed="rId8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8125" b="89453" l="16764" r="372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339" t="24618" r="60051" b="10545"/>
          <a:stretch/>
        </p:blipFill>
        <p:spPr bwMode="auto">
          <a:xfrm rot="5845387">
            <a:off x="5119696" y="2408632"/>
            <a:ext cx="121999" cy="17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35" b="64216" l="25182" r="90000">
                        <a14:backgroundMark x1="28864" y1="54120" x2="38955" y2="61955"/>
                        <a14:backgroundMark x1="63227" y1="42973" x2="65045" y2="592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63" t="16264" r="35758" b="38518"/>
          <a:stretch/>
        </p:blipFill>
        <p:spPr>
          <a:xfrm rot="311621">
            <a:off x="3352364" y="456369"/>
            <a:ext cx="836909" cy="53918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2456" b="75929" l="31182" r="6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12" t="16570" r="30569" b="24098"/>
          <a:stretch/>
        </p:blipFill>
        <p:spPr>
          <a:xfrm rot="334778">
            <a:off x="5063570" y="450142"/>
            <a:ext cx="965963" cy="62561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498178"/>
          </a:xfrm>
          <a:gradFill>
            <a:gsLst>
              <a:gs pos="51000">
                <a:schemeClr val="bg2">
                  <a:lumMod val="90000"/>
                  <a:alpha val="95000"/>
                </a:schemeClr>
              </a:gs>
              <a:gs pos="0">
                <a:schemeClr val="bg2">
                  <a:lumMod val="99000"/>
                  <a:lumOff val="1000"/>
                  <a:alpha val="67000"/>
                </a:schemeClr>
              </a:gs>
              <a:gs pos="100000">
                <a:schemeClr val="bg2">
                  <a:alpha val="63000"/>
                </a:schemeClr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fr-FR" sz="3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Raccordement et mise en Œuvre capteurs et récepteurs </a:t>
            </a:r>
            <a:r>
              <a:rPr lang="fr-FR" sz="36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Eltako</a:t>
            </a:r>
            <a:endParaRPr lang="fr-FR" sz="3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010137" y="2997893"/>
            <a:ext cx="5133864" cy="987216"/>
          </a:xfrm>
          <a:gradFill>
            <a:gsLst>
              <a:gs pos="51000">
                <a:schemeClr val="bg2">
                  <a:lumMod val="90000"/>
                  <a:alpha val="99000"/>
                </a:schemeClr>
              </a:gs>
              <a:gs pos="0">
                <a:schemeClr val="bg2">
                  <a:alpha val="63000"/>
                </a:schemeClr>
              </a:gs>
              <a:gs pos="100000">
                <a:schemeClr val="bg2">
                  <a:alpha val="64000"/>
                </a:schemeClr>
              </a:gs>
            </a:gsLst>
            <a:lin ang="5400000" scaled="0"/>
          </a:gra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Dans un premier temps il sera peut-être nécessaire de remettre à zéro la mémoire des modules FSR14.</a:t>
            </a:r>
          </a:p>
        </p:txBody>
      </p:sp>
      <p:grpSp>
        <p:nvGrpSpPr>
          <p:cNvPr id="12" name="Groupe 11"/>
          <p:cNvGrpSpPr/>
          <p:nvPr/>
        </p:nvGrpSpPr>
        <p:grpSpPr>
          <a:xfrm>
            <a:off x="-36512" y="-1179512"/>
            <a:ext cx="4045623" cy="7944998"/>
            <a:chOff x="-2694169" y="-3460434"/>
            <a:chExt cx="3575201" cy="7021161"/>
          </a:xfrm>
        </p:grpSpPr>
        <p:grpSp>
          <p:nvGrpSpPr>
            <p:cNvPr id="13" name="Groupe 12"/>
            <p:cNvGrpSpPr/>
            <p:nvPr/>
          </p:nvGrpSpPr>
          <p:grpSpPr>
            <a:xfrm>
              <a:off x="-2694169" y="-3460434"/>
              <a:ext cx="2183863" cy="6994891"/>
              <a:chOff x="-6087193" y="-7372201"/>
              <a:chExt cx="7668781" cy="19149331"/>
            </a:xfrm>
          </p:grpSpPr>
          <p:grpSp>
            <p:nvGrpSpPr>
              <p:cNvPr id="16" name="Groupe 15"/>
              <p:cNvGrpSpPr/>
              <p:nvPr/>
            </p:nvGrpSpPr>
            <p:grpSpPr>
              <a:xfrm rot="5400000">
                <a:off x="-8888573" y="-4570821"/>
                <a:ext cx="10935369" cy="5332610"/>
                <a:chOff x="-11341768" y="-676704"/>
                <a:chExt cx="10935369" cy="5332610"/>
              </a:xfrm>
            </p:grpSpPr>
            <p:pic>
              <p:nvPicPr>
                <p:cNvPr id="18" name="Picture 8" descr="https://images-na.ssl-images-amazon.com/images/I/41JhzoWnDkL.jpg"/>
                <p:cNvPicPr>
                  <a:picLocks noChangeAspect="1" noChangeArrowheads="1"/>
                </p:cNvPicPr>
                <p:nvPr/>
              </p:nvPicPr>
              <p:blipFill rotWithShape="1">
                <a:blip r:embed="rId10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backgroundRemoval t="0" b="43000" l="48239" r="99648">
                              <a14:foregroundMark x1="21127" y1="33200" x2="32746" y2="38200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5000" b="55578"/>
                <a:stretch/>
              </p:blipFill>
              <p:spPr bwMode="auto">
                <a:xfrm flipH="1">
                  <a:off x="-2360462" y="-676704"/>
                  <a:ext cx="1954063" cy="460180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9" name="Picture 11"/>
                <p:cNvPicPr>
                  <a:picLocks noChangeAspect="1" noChangeArrowheads="1"/>
                </p:cNvPicPr>
                <p:nvPr/>
              </p:nvPicPr>
              <p:blipFill rotWithShape="1">
                <a:blip r:embed="rId12">
                  <a:extLst>
                    <a:ext uri="{BEBA8EAE-BF5A-486C-A8C5-ECC9F3942E4B}">
                      <a14:imgProps xmlns:a14="http://schemas.microsoft.com/office/drawing/2010/main">
                        <a14:imgLayer r:embed="rId13">
                          <a14:imgEffect>
                            <a14:backgroundRemoval t="72917" b="84245" l="18155" r="60908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7803" t="71548" r="38559" b="14226"/>
                <a:stretch/>
              </p:blipFill>
              <p:spPr bwMode="auto">
                <a:xfrm>
                  <a:off x="-11341768" y="2792082"/>
                  <a:ext cx="10168916" cy="18638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17" name="Picture 9"/>
              <p:cNvPicPr>
                <a:picLocks noChangeAspect="1" noChangeArrowheads="1"/>
              </p:cNvPicPr>
              <p:nvPr/>
            </p:nvPicPr>
            <p:blipFill rotWithShape="1"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25000" b="96875" l="19473" r="40776">
                            <a14:foregroundMark x1="32430" y1="94531" x2="32943" y2="95313"/>
                            <a14:foregroundMark x1="35432" y1="95833" x2="38067" y2="95443"/>
                            <a14:foregroundMark x1="35359" y1="95703" x2="35505" y2="95313"/>
                            <a14:foregroundMark x1="31332" y1="42839" x2="27233" y2="50521"/>
                            <a14:foregroundMark x1="22035" y1="46094" x2="21376" y2="46354"/>
                            <a14:foregroundMark x1="20351" y1="44271" x2="20644" y2="49349"/>
                            <a14:foregroundMark x1="34700" y1="43359" x2="36384" y2="50000"/>
                            <a14:backgroundMark x1="35139" y1="25521" x2="35139" y2="25521"/>
                            <a14:backgroundMark x1="24671" y1="25521" x2="39312" y2="2513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028" t="24899" r="57859" b="2953"/>
              <a:stretch/>
            </p:blipFill>
            <p:spPr bwMode="auto">
              <a:xfrm>
                <a:off x="-3420888" y="3351229"/>
                <a:ext cx="5002476" cy="84259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4" name="Picture 13" descr="https://images-na.ssl-images-amazon.com/images/I/31TigYWJZ1L.jpg"/>
            <p:cNvPicPr>
              <a:picLocks noChangeAspect="1" noChangeArrowheads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7200" b="82200" l="39200" r="60600">
                          <a14:foregroundMark x1="41000" y1="33400" x2="44000" y2="41000"/>
                          <a14:foregroundMark x1="40600" y1="33000" x2="40400" y2="38800"/>
                          <a14:foregroundMark x1="52800" y1="33800" x2="53600" y2="378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608" t="16521" r="36761" b="17063"/>
            <a:stretch/>
          </p:blipFill>
          <p:spPr bwMode="auto">
            <a:xfrm>
              <a:off x="-976025" y="397650"/>
              <a:ext cx="1220707" cy="31630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3" descr="https://images-na.ssl-images-amazon.com/images/I/31TigYWJZ1L.jpg"/>
            <p:cNvPicPr>
              <a:picLocks noChangeAspect="1" noChangeArrowheads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7200" b="82200" l="39200" r="60600">
                          <a14:foregroundMark x1="41000" y1="33400" x2="44000" y2="41000"/>
                          <a14:foregroundMark x1="40600" y1="33000" x2="40400" y2="38800"/>
                          <a14:foregroundMark x1="52800" y1="33800" x2="53600" y2="378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608" t="16521" r="36761" b="17063"/>
            <a:stretch/>
          </p:blipFill>
          <p:spPr bwMode="auto">
            <a:xfrm>
              <a:off x="-339675" y="397650"/>
              <a:ext cx="1220707" cy="31630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" name="Espace réservé du contenu 2"/>
          <p:cNvSpPr txBox="1">
            <a:spLocks/>
          </p:cNvSpPr>
          <p:nvPr/>
        </p:nvSpPr>
        <p:spPr>
          <a:xfrm>
            <a:off x="1751974" y="1484784"/>
            <a:ext cx="7392027" cy="1466556"/>
          </a:xfrm>
          <a:prstGeom prst="rect">
            <a:avLst/>
          </a:prstGeom>
          <a:gradFill>
            <a:gsLst>
              <a:gs pos="51000">
                <a:schemeClr val="bg2">
                  <a:lumMod val="90000"/>
                  <a:alpha val="99000"/>
                </a:schemeClr>
              </a:gs>
              <a:gs pos="0">
                <a:schemeClr val="bg2">
                  <a:alpha val="63000"/>
                </a:schemeClr>
              </a:gs>
              <a:gs pos="100000">
                <a:schemeClr val="bg2">
                  <a:alpha val="65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Deux parties dans la mémoire des modules FSR14: </a:t>
            </a:r>
          </a:p>
          <a:p>
            <a:pPr marL="0" indent="0">
              <a:buNone/>
            </a:pP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1-La mémoire du repère du module sur le bus géré par le module FAM 14.</a:t>
            </a:r>
          </a:p>
          <a:p>
            <a:pPr marL="0" indent="0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2-La 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mémoire concernant le détecteur associé.</a:t>
            </a:r>
          </a:p>
          <a:p>
            <a:pPr marL="0" indent="0">
              <a:buNone/>
            </a:pPr>
            <a:endParaRPr lang="fr-FR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1" name="Espace réservé du contenu 2"/>
          <p:cNvSpPr txBox="1">
            <a:spLocks/>
          </p:cNvSpPr>
          <p:nvPr/>
        </p:nvSpPr>
        <p:spPr>
          <a:xfrm>
            <a:off x="3995937" y="4031663"/>
            <a:ext cx="5148064" cy="2881343"/>
          </a:xfrm>
          <a:prstGeom prst="rect">
            <a:avLst/>
          </a:prstGeom>
          <a:gradFill>
            <a:gsLst>
              <a:gs pos="51000">
                <a:schemeClr val="bg2">
                  <a:lumMod val="90000"/>
                  <a:alpha val="99000"/>
                </a:schemeClr>
              </a:gs>
              <a:gs pos="0">
                <a:schemeClr val="bg2">
                  <a:alpha val="69000"/>
                </a:schemeClr>
              </a:gs>
              <a:gs pos="100000">
                <a:schemeClr val="bg2">
                  <a:alpha val="65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la fin des phases de programmation, les modules seront mis en position de fonctionnement.</a:t>
            </a:r>
          </a:p>
          <a:p>
            <a:pPr marL="0" indent="0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FAM 14: </a:t>
            </a:r>
          </a:p>
          <a:p>
            <a:pPr marL="0" indent="0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 sur position 2 et </a:t>
            </a:r>
            <a:b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Auto sur position 1 </a:t>
            </a:r>
          </a:p>
          <a:p>
            <a:pPr marL="0" indent="0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FSR 14 2x: S1 sur position 0 et </a:t>
            </a:r>
          </a:p>
          <a:p>
            <a:pPr marL="0" indent="0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S2 et S 3 sur Auto</a:t>
            </a:r>
          </a:p>
          <a:p>
            <a:pPr marL="0" indent="0">
              <a:buNone/>
            </a:pP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fr-FR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Légende encadrée 2 3"/>
          <p:cNvSpPr/>
          <p:nvPr/>
        </p:nvSpPr>
        <p:spPr>
          <a:xfrm>
            <a:off x="0" y="3356992"/>
            <a:ext cx="940435" cy="648072"/>
          </a:xfrm>
          <a:prstGeom prst="borderCallout2">
            <a:avLst>
              <a:gd name="adj1" fmla="val 34086"/>
              <a:gd name="adj2" fmla="val 101404"/>
              <a:gd name="adj3" fmla="val 49423"/>
              <a:gd name="adj4" fmla="val 137140"/>
              <a:gd name="adj5" fmla="val 106366"/>
              <a:gd name="adj6" fmla="val 167388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>
            <a:solidFill>
              <a:schemeClr val="tx1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FAM</a:t>
            </a:r>
            <a:r>
              <a:rPr lang="fr-FR" b="1" dirty="0" smtClean="0">
                <a:solidFill>
                  <a:schemeClr val="tx1"/>
                </a:solidFill>
                <a:latin typeface="+mj-lt"/>
              </a:rPr>
              <a:t>  </a:t>
            </a:r>
            <a:r>
              <a:rPr lang="fr-FR" b="1" dirty="0" smtClean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14</a:t>
            </a:r>
          </a:p>
        </p:txBody>
      </p:sp>
      <p:sp>
        <p:nvSpPr>
          <p:cNvPr id="22" name="Légende encadrée 2 21"/>
          <p:cNvSpPr/>
          <p:nvPr/>
        </p:nvSpPr>
        <p:spPr>
          <a:xfrm>
            <a:off x="-15162" y="4327778"/>
            <a:ext cx="953583" cy="648072"/>
          </a:xfrm>
          <a:prstGeom prst="borderCallout2">
            <a:avLst>
              <a:gd name="adj1" fmla="val 34086"/>
              <a:gd name="adj2" fmla="val 101404"/>
              <a:gd name="adj3" fmla="val 37154"/>
              <a:gd name="adj4" fmla="val 140664"/>
              <a:gd name="adj5" fmla="val 38885"/>
              <a:gd name="adj6" fmla="val 170824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>
            <a:solidFill>
              <a:schemeClr val="tx1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Switch</a:t>
            </a:r>
          </a:p>
          <a:p>
            <a:pPr algn="ctr"/>
            <a:r>
              <a:rPr lang="fr-FR" b="1" dirty="0" smtClean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BA</a:t>
            </a:r>
            <a:endParaRPr lang="fr-FR" b="1" dirty="0">
              <a:solidFill>
                <a:schemeClr val="tx1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Légende encadrée 2 22"/>
          <p:cNvSpPr/>
          <p:nvPr/>
        </p:nvSpPr>
        <p:spPr>
          <a:xfrm>
            <a:off x="-24797" y="5147787"/>
            <a:ext cx="961940" cy="648072"/>
          </a:xfrm>
          <a:prstGeom prst="borderCallout2">
            <a:avLst>
              <a:gd name="adj1" fmla="val 34086"/>
              <a:gd name="adj2" fmla="val 101404"/>
              <a:gd name="adj3" fmla="val -185"/>
              <a:gd name="adj4" fmla="val 142221"/>
              <a:gd name="adj5" fmla="val -33432"/>
              <a:gd name="adj6" fmla="val 171680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>
            <a:solidFill>
              <a:schemeClr val="tx1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Switch</a:t>
            </a:r>
          </a:p>
          <a:p>
            <a:pPr algn="ctr"/>
            <a:r>
              <a:rPr lang="fr-FR" b="1" dirty="0" smtClean="0">
                <a:solidFill>
                  <a:schemeClr val="tx1"/>
                </a:solidFill>
              </a:rPr>
              <a:t>AUTO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24" name="Légende encadrée 2 23"/>
          <p:cNvSpPr/>
          <p:nvPr/>
        </p:nvSpPr>
        <p:spPr>
          <a:xfrm>
            <a:off x="0" y="5948259"/>
            <a:ext cx="940435" cy="648072"/>
          </a:xfrm>
          <a:prstGeom prst="borderCallout2">
            <a:avLst>
              <a:gd name="adj1" fmla="val 34086"/>
              <a:gd name="adj2" fmla="val 101404"/>
              <a:gd name="adj3" fmla="val 31019"/>
              <a:gd name="adj4" fmla="val 133049"/>
              <a:gd name="adj5" fmla="val -73326"/>
              <a:gd name="adj6" fmla="val 168105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>
            <a:solidFill>
              <a:schemeClr val="tx1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Mini</a:t>
            </a:r>
          </a:p>
          <a:p>
            <a:pPr algn="ctr"/>
            <a:r>
              <a:rPr lang="fr-FR" b="1" dirty="0" smtClean="0">
                <a:solidFill>
                  <a:schemeClr val="tx1"/>
                </a:solidFill>
              </a:rPr>
              <a:t>USB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25" name="Légende encadrée 2 24"/>
          <p:cNvSpPr/>
          <p:nvPr/>
        </p:nvSpPr>
        <p:spPr>
          <a:xfrm flipH="1">
            <a:off x="2876921" y="2996952"/>
            <a:ext cx="1084451" cy="648072"/>
          </a:xfrm>
          <a:prstGeom prst="borderCallout2">
            <a:avLst>
              <a:gd name="adj1" fmla="val 34086"/>
              <a:gd name="adj2" fmla="val 101404"/>
              <a:gd name="adj3" fmla="val 47408"/>
              <a:gd name="adj4" fmla="val 115458"/>
              <a:gd name="adj5" fmla="val 60006"/>
              <a:gd name="adj6" fmla="val 139684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>
            <a:solidFill>
              <a:schemeClr val="tx1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FSR 14 2x</a:t>
            </a:r>
          </a:p>
        </p:txBody>
      </p:sp>
      <p:sp>
        <p:nvSpPr>
          <p:cNvPr id="26" name="Légende encadrée 2 25"/>
          <p:cNvSpPr/>
          <p:nvPr/>
        </p:nvSpPr>
        <p:spPr>
          <a:xfrm flipH="1">
            <a:off x="2861759" y="3717032"/>
            <a:ext cx="1099613" cy="648072"/>
          </a:xfrm>
          <a:prstGeom prst="borderCallout2">
            <a:avLst>
              <a:gd name="adj1" fmla="val 34086"/>
              <a:gd name="adj2" fmla="val 101404"/>
              <a:gd name="adj3" fmla="val 49248"/>
              <a:gd name="adj4" fmla="val 119281"/>
              <a:gd name="adj5" fmla="val 115480"/>
              <a:gd name="adj6" fmla="val 132810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>
            <a:solidFill>
              <a:schemeClr val="tx1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Switch</a:t>
            </a:r>
          </a:p>
          <a:p>
            <a:pPr algn="ctr"/>
            <a:r>
              <a:rPr lang="fr-FR" b="1" dirty="0" smtClean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S1</a:t>
            </a:r>
            <a:endParaRPr lang="fr-FR" b="1" dirty="0">
              <a:solidFill>
                <a:schemeClr val="tx1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Légende encadrée 2 26"/>
          <p:cNvSpPr/>
          <p:nvPr/>
        </p:nvSpPr>
        <p:spPr>
          <a:xfrm flipH="1">
            <a:off x="2852123" y="4437112"/>
            <a:ext cx="1109249" cy="648072"/>
          </a:xfrm>
          <a:prstGeom prst="borderCallout2">
            <a:avLst>
              <a:gd name="adj1" fmla="val 34086"/>
              <a:gd name="adj2" fmla="val 101404"/>
              <a:gd name="adj3" fmla="val 46175"/>
              <a:gd name="adj4" fmla="val 109247"/>
              <a:gd name="adj5" fmla="val 53241"/>
              <a:gd name="adj6" fmla="val 124574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>
            <a:solidFill>
              <a:schemeClr val="tx1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+mj-lt"/>
              </a:rPr>
              <a:t>Switch</a:t>
            </a:r>
          </a:p>
          <a:p>
            <a:pPr algn="ctr"/>
            <a:r>
              <a:rPr lang="fr-FR" b="1" dirty="0" smtClean="0">
                <a:solidFill>
                  <a:schemeClr val="tx1"/>
                </a:solidFill>
                <a:latin typeface="+mj-lt"/>
              </a:rPr>
              <a:t>S2</a:t>
            </a:r>
            <a:endParaRPr lang="fr-FR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8" name="Légende encadrée 2 27"/>
          <p:cNvSpPr/>
          <p:nvPr/>
        </p:nvSpPr>
        <p:spPr>
          <a:xfrm flipH="1">
            <a:off x="2852122" y="5148298"/>
            <a:ext cx="1109249" cy="648072"/>
          </a:xfrm>
          <a:prstGeom prst="borderCallout2">
            <a:avLst>
              <a:gd name="adj1" fmla="val 34086"/>
              <a:gd name="adj2" fmla="val 101404"/>
              <a:gd name="adj3" fmla="val 42144"/>
              <a:gd name="adj4" fmla="val 115135"/>
              <a:gd name="adj5" fmla="val 10912"/>
              <a:gd name="adj6" fmla="val 136350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>
            <a:solidFill>
              <a:schemeClr val="tx1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+mj-lt"/>
              </a:rPr>
              <a:t>Switch</a:t>
            </a:r>
          </a:p>
          <a:p>
            <a:pPr algn="ctr"/>
            <a:r>
              <a:rPr lang="fr-FR" b="1" dirty="0" smtClean="0">
                <a:solidFill>
                  <a:schemeClr val="tx1"/>
                </a:solidFill>
                <a:latin typeface="+mj-lt"/>
              </a:rPr>
              <a:t>S3</a:t>
            </a:r>
            <a:endParaRPr lang="fr-FR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9" name="Légende encadrée 2 28"/>
          <p:cNvSpPr/>
          <p:nvPr/>
        </p:nvSpPr>
        <p:spPr>
          <a:xfrm>
            <a:off x="586576" y="2003638"/>
            <a:ext cx="1052070" cy="400704"/>
          </a:xfrm>
          <a:prstGeom prst="borderCallout2">
            <a:avLst>
              <a:gd name="adj1" fmla="val 76415"/>
              <a:gd name="adj2" fmla="val 931"/>
              <a:gd name="adj3" fmla="val 85873"/>
              <a:gd name="adj4" fmla="val -13569"/>
              <a:gd name="adj5" fmla="val 69916"/>
              <a:gd name="adj6" fmla="val -43281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>
            <a:solidFill>
              <a:schemeClr val="tx1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Antenne</a:t>
            </a:r>
          </a:p>
        </p:txBody>
      </p:sp>
    </p:spTree>
    <p:extLst>
      <p:ext uri="{BB962C8B-B14F-4D97-AF65-F5344CB8AC3E}">
        <p14:creationId xmlns:p14="http://schemas.microsoft.com/office/powerpoint/2010/main" val="1141392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6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7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8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8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9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9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2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3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3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20" grpId="0" animBg="1"/>
      <p:bldP spid="21" grpId="0" animBg="1"/>
      <p:bldP spid="4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2348</TotalTime>
  <Words>1070</Words>
  <Application>Microsoft Office PowerPoint</Application>
  <PresentationFormat>Affichage à l'écran (4:3)</PresentationFormat>
  <Paragraphs>157</Paragraphs>
  <Slides>17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Capteurs et récepteurs Eltako de technologie EnOcean</vt:lpstr>
      <vt:lpstr>Capteurs et récepteurs Eltako de technologie EnOcean</vt:lpstr>
      <vt:lpstr>Raccordement et mise en Œuvre capteurs et récepteurs Eltako</vt:lpstr>
      <vt:lpstr>Raccordement et mise en Œuvre capteurs et récepteurs Eltako</vt:lpstr>
      <vt:lpstr>Raccordement et mise en Œuvre capteurs et récepteurs Eltako</vt:lpstr>
      <vt:lpstr>Raccordement et mise en Œuvre capteurs et récepteurs Eltako</vt:lpstr>
      <vt:lpstr>Raccordement et mise en Œuvre capteurs et récepteurs Eltako</vt:lpstr>
      <vt:lpstr>Raccordement et mise en Œuvre capteurs et récepteurs Eltako</vt:lpstr>
      <vt:lpstr>Raccordement et mise en Œuvre capteurs et récepteurs Eltako</vt:lpstr>
      <vt:lpstr>Raccordement et mise en Œuvre capteur température  Sonde PT1000 et convertisseur</vt:lpstr>
      <vt:lpstr>Raccordement et mise en Œuvre TC Mobile Phoenix Contact</vt:lpstr>
      <vt:lpstr>FIN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sylvie dutour</dc:creator>
  <cp:lastModifiedBy>Philippe</cp:lastModifiedBy>
  <cp:revision>181</cp:revision>
  <dcterms:created xsi:type="dcterms:W3CDTF">2016-07-14T12:06:23Z</dcterms:created>
  <dcterms:modified xsi:type="dcterms:W3CDTF">2016-08-14T22:03:15Z</dcterms:modified>
</cp:coreProperties>
</file>