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6" r:id="rId8"/>
    <p:sldId id="264" r:id="rId9"/>
    <p:sldId id="265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718" autoAdjust="0"/>
  </p:normalViewPr>
  <p:slideViewPr>
    <p:cSldViewPr>
      <p:cViewPr>
        <p:scale>
          <a:sx n="50" d="100"/>
          <a:sy n="50" d="100"/>
        </p:scale>
        <p:origin x="-496" y="-7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18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851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69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8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2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182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841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823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48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3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24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8DEAF-C9FC-4D6E-A79E-DC37E6ED3B73}" type="datetimeFigureOut">
              <a:rPr lang="fr-FR" smtClean="0"/>
              <a:t>15/07/2016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A6F62-5833-47AC-A746-A7AACC69CD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340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34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17" Type="http://schemas.openxmlformats.org/officeDocument/2006/relationships/image" Target="../media/image9.png"/><Relationship Id="rId25" Type="http://schemas.openxmlformats.org/officeDocument/2006/relationships/image" Target="../media/image13.png"/><Relationship Id="rId33" Type="http://schemas.microsoft.com/office/2007/relationships/hdphoto" Target="../media/hdphoto15.wdp"/><Relationship Id="rId2" Type="http://schemas.openxmlformats.org/officeDocument/2006/relationships/image" Target="../media/image1.jp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24" Type="http://schemas.microsoft.com/office/2007/relationships/hdphoto" Target="../media/hdphoto11.wdp"/><Relationship Id="rId32" Type="http://schemas.openxmlformats.org/officeDocument/2006/relationships/image" Target="../media/image17.pn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28" Type="http://schemas.microsoft.com/office/2007/relationships/hdphoto" Target="../media/hdphoto13.wdp"/><Relationship Id="rId10" Type="http://schemas.microsoft.com/office/2007/relationships/hdphoto" Target="../media/hdphoto4.wdp"/><Relationship Id="rId19" Type="http://schemas.openxmlformats.org/officeDocument/2006/relationships/image" Target="../media/image10.png"/><Relationship Id="rId31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4.png"/><Relationship Id="rId30" Type="http://schemas.microsoft.com/office/2007/relationships/hdphoto" Target="../media/hdphoto14.wdp"/><Relationship Id="rId35" Type="http://schemas.microsoft.com/office/2007/relationships/hdphoto" Target="../media/hdphoto16.wdp"/><Relationship Id="rId8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19.wdp"/><Relationship Id="rId18" Type="http://schemas.openxmlformats.org/officeDocument/2006/relationships/image" Target="../media/image24.png"/><Relationship Id="rId3" Type="http://schemas.microsoft.com/office/2007/relationships/hdphoto" Target="../media/hdphoto3.wdp"/><Relationship Id="rId21" Type="http://schemas.microsoft.com/office/2007/relationships/hdphoto" Target="../media/hdphoto23.wdp"/><Relationship Id="rId7" Type="http://schemas.microsoft.com/office/2007/relationships/hdphoto" Target="../media/hdphoto7.wdp"/><Relationship Id="rId12" Type="http://schemas.openxmlformats.org/officeDocument/2006/relationships/image" Target="../media/image21.png"/><Relationship Id="rId17" Type="http://schemas.microsoft.com/office/2007/relationships/hdphoto" Target="../media/hdphoto21.wdp"/><Relationship Id="rId25" Type="http://schemas.microsoft.com/office/2007/relationships/hdphoto" Target="../media/hdphoto25.wdp"/><Relationship Id="rId2" Type="http://schemas.openxmlformats.org/officeDocument/2006/relationships/image" Target="../media/image4.png"/><Relationship Id="rId16" Type="http://schemas.openxmlformats.org/officeDocument/2006/relationships/image" Target="../media/image23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microsoft.com/office/2007/relationships/hdphoto" Target="../media/hdphoto18.wdp"/><Relationship Id="rId24" Type="http://schemas.openxmlformats.org/officeDocument/2006/relationships/image" Target="../media/image27.png"/><Relationship Id="rId5" Type="http://schemas.microsoft.com/office/2007/relationships/hdphoto" Target="../media/hdphoto4.wdp"/><Relationship Id="rId15" Type="http://schemas.microsoft.com/office/2007/relationships/hdphoto" Target="../media/hdphoto20.wdp"/><Relationship Id="rId23" Type="http://schemas.microsoft.com/office/2007/relationships/hdphoto" Target="../media/hdphoto24.wdp"/><Relationship Id="rId10" Type="http://schemas.openxmlformats.org/officeDocument/2006/relationships/image" Target="../media/image20.png"/><Relationship Id="rId19" Type="http://schemas.microsoft.com/office/2007/relationships/hdphoto" Target="../media/hdphoto22.wdp"/><Relationship Id="rId4" Type="http://schemas.openxmlformats.org/officeDocument/2006/relationships/image" Target="../media/image5.png"/><Relationship Id="rId9" Type="http://schemas.microsoft.com/office/2007/relationships/hdphoto" Target="../media/hdphoto17.wdp"/><Relationship Id="rId14" Type="http://schemas.openxmlformats.org/officeDocument/2006/relationships/image" Target="../media/image22.png"/><Relationship Id="rId22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microsoft.com/office/2007/relationships/hdphoto" Target="../media/hdphoto31.wdp"/><Relationship Id="rId18" Type="http://schemas.openxmlformats.org/officeDocument/2006/relationships/image" Target="../media/image36.png"/><Relationship Id="rId26" Type="http://schemas.openxmlformats.org/officeDocument/2006/relationships/image" Target="../media/image38.png"/><Relationship Id="rId3" Type="http://schemas.microsoft.com/office/2007/relationships/hdphoto" Target="../media/hdphoto26.wdp"/><Relationship Id="rId21" Type="http://schemas.microsoft.com/office/2007/relationships/hdphoto" Target="../media/hdphoto4.wdp"/><Relationship Id="rId7" Type="http://schemas.microsoft.com/office/2007/relationships/hdphoto" Target="../media/hdphoto28.wdp"/><Relationship Id="rId12" Type="http://schemas.openxmlformats.org/officeDocument/2006/relationships/image" Target="../media/image33.png"/><Relationship Id="rId17" Type="http://schemas.microsoft.com/office/2007/relationships/hdphoto" Target="../media/hdphoto33.wdp"/><Relationship Id="rId25" Type="http://schemas.microsoft.com/office/2007/relationships/hdphoto" Target="../media/hdphoto35.wdp"/><Relationship Id="rId2" Type="http://schemas.openxmlformats.org/officeDocument/2006/relationships/image" Target="../media/image28.png"/><Relationship Id="rId16" Type="http://schemas.openxmlformats.org/officeDocument/2006/relationships/image" Target="../media/image35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microsoft.com/office/2007/relationships/hdphoto" Target="../media/hdphoto30.wdp"/><Relationship Id="rId24" Type="http://schemas.openxmlformats.org/officeDocument/2006/relationships/image" Target="../media/image37.png"/><Relationship Id="rId5" Type="http://schemas.microsoft.com/office/2007/relationships/hdphoto" Target="../media/hdphoto27.wdp"/><Relationship Id="rId15" Type="http://schemas.microsoft.com/office/2007/relationships/hdphoto" Target="../media/hdphoto32.wdp"/><Relationship Id="rId23" Type="http://schemas.microsoft.com/office/2007/relationships/hdphoto" Target="../media/hdphoto7.wdp"/><Relationship Id="rId10" Type="http://schemas.openxmlformats.org/officeDocument/2006/relationships/image" Target="../media/image32.png"/><Relationship Id="rId19" Type="http://schemas.microsoft.com/office/2007/relationships/hdphoto" Target="../media/hdphoto34.wdp"/><Relationship Id="rId4" Type="http://schemas.openxmlformats.org/officeDocument/2006/relationships/image" Target="../media/image29.png"/><Relationship Id="rId9" Type="http://schemas.microsoft.com/office/2007/relationships/hdphoto" Target="../media/hdphoto29.wdp"/><Relationship Id="rId14" Type="http://schemas.openxmlformats.org/officeDocument/2006/relationships/image" Target="../media/image34.png"/><Relationship Id="rId22" Type="http://schemas.openxmlformats.org/officeDocument/2006/relationships/image" Target="../media/image8.png"/><Relationship Id="rId27" Type="http://schemas.microsoft.com/office/2007/relationships/hdphoto" Target="../media/hdphoto36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7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611560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Sous-titre 2"/>
          <p:cNvSpPr txBox="1">
            <a:spLocks/>
          </p:cNvSpPr>
          <p:nvPr/>
        </p:nvSpPr>
        <p:spPr>
          <a:xfrm>
            <a:off x="-122048" y="4221088"/>
            <a:ext cx="9238068" cy="1752600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</a:gradFill>
          <a:effectLst>
            <a:softEdge rad="393700"/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Surveiller, piloter son mobile home, son habitat,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mail et SMS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37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611560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Sous-titre 2"/>
          <p:cNvSpPr txBox="1">
            <a:spLocks/>
          </p:cNvSpPr>
          <p:nvPr/>
        </p:nvSpPr>
        <p:spPr>
          <a:xfrm>
            <a:off x="-36512" y="2420888"/>
            <a:ext cx="9238068" cy="3744416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l’intrusion, détecteur de présence, 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d’ouverture de porte.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le risque d’incendie, détecteur de fumée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matériel ELTAKO avec la technologie radio ENOCEAN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la température, sonde PT1000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convertisseur 0- 10V</a:t>
            </a:r>
          </a:p>
          <a:p>
            <a:pPr marL="0" indent="0" algn="ctr">
              <a:buNone/>
            </a:pPr>
            <a:endParaRPr lang="fr-F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Transmettre l’information ou recevoir un ordre par SMS (évènement) ou par Mail (rapport régulier)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 TC Mobile de Phoenix Contact.</a:t>
            </a:r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15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ous-titre 2"/>
          <p:cNvSpPr txBox="1">
            <a:spLocks/>
          </p:cNvSpPr>
          <p:nvPr/>
        </p:nvSpPr>
        <p:spPr>
          <a:xfrm>
            <a:off x="-9410884" y="4657270"/>
            <a:ext cx="9238068" cy="3744416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l’intrusion, détecteur de présence, 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d’ouverture de porte.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le risque d’incendie, détecteur de fumée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matériel ELTAKO avec la technologie radio ENOCEAN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la température, sonde PT1000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convertisseur 0- 10V</a:t>
            </a:r>
          </a:p>
          <a:p>
            <a:pPr marL="0" indent="0" algn="ctr">
              <a:buNone/>
            </a:pPr>
            <a:endParaRPr lang="fr-F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Transmettre l’information ou recevoir un ordre par SMS (évènement) ou par Mail (rapport régulier)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 TC Mobile de Phoenix Contact.</a:t>
            </a:r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3977897" y="1317937"/>
            <a:ext cx="4948515" cy="2831143"/>
            <a:chOff x="4195484" y="1484784"/>
            <a:chExt cx="4948515" cy="2831143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163" t="31338" r="31486" b="56060"/>
            <a:stretch/>
          </p:blipFill>
          <p:spPr>
            <a:xfrm>
              <a:off x="4195484" y="1484784"/>
              <a:ext cx="4948515" cy="2831143"/>
            </a:xfrm>
            <a:prstGeom prst="rect">
              <a:avLst/>
            </a:prstGeom>
          </p:spPr>
        </p:pic>
        <p:pic>
          <p:nvPicPr>
            <p:cNvPr id="24" name="Picture 1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8125" b="89453" l="16764" r="3726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339" t="24618" r="60051" b="10545"/>
            <a:stretch/>
          </p:blipFill>
          <p:spPr bwMode="auto">
            <a:xfrm rot="5845387">
              <a:off x="5231357" y="2212747"/>
              <a:ext cx="608823" cy="866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9193" b="71875" l="30381" r="38580"/>
                      </a14:imgEffect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150" t="37710" r="60051" b="28451"/>
            <a:stretch/>
          </p:blipFill>
          <p:spPr bwMode="auto">
            <a:xfrm rot="4421422">
              <a:off x="8092264" y="1567651"/>
              <a:ext cx="331169" cy="675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7" name="Picture 1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935" b="93053" l="10000" r="9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175" t="22240" r="32746" b="7294"/>
          <a:stretch/>
        </p:blipFill>
        <p:spPr>
          <a:xfrm>
            <a:off x="-139430" y="568005"/>
            <a:ext cx="3847334" cy="371232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>
            <a:off x="784857" y="1072390"/>
            <a:ext cx="4054114" cy="3322949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616024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Sous-titre 2"/>
          <p:cNvSpPr txBox="1">
            <a:spLocks/>
          </p:cNvSpPr>
          <p:nvPr/>
        </p:nvSpPr>
        <p:spPr>
          <a:xfrm>
            <a:off x="0" y="3717032"/>
            <a:ext cx="9238068" cy="3165441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l’intrusion: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de présence,  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d’ouverture de porte.</a:t>
            </a:r>
          </a:p>
          <a:p>
            <a:pPr marL="0" indent="0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le risque d’incendie</a:t>
            </a:r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endParaRPr lang="fr-FR" sz="2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de fumée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matériel ELTAKO avec la technologie radio ENOCEAN</a:t>
            </a:r>
          </a:p>
          <a:p>
            <a:pPr marL="0" indent="0" algn="ctr">
              <a:buNone/>
            </a:pP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Surveiller la température, sonde PT1000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convertisseur 0- 10V</a:t>
            </a:r>
          </a:p>
        </p:txBody>
      </p:sp>
      <p:pic>
        <p:nvPicPr>
          <p:cNvPr id="40" name="Image 3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3" t="31338" r="31486" b="56060"/>
          <a:stretch/>
        </p:blipFill>
        <p:spPr>
          <a:xfrm>
            <a:off x="3977897" y="1340768"/>
            <a:ext cx="4948515" cy="2831143"/>
          </a:xfrm>
          <a:prstGeom prst="rect">
            <a:avLst/>
          </a:prstGeom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63" t="24618" r="69218" b="10545"/>
          <a:stretch/>
        </p:blipFill>
        <p:spPr bwMode="auto">
          <a:xfrm rot="5400000">
            <a:off x="2835041" y="889814"/>
            <a:ext cx="1320053" cy="31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>
            <a:off x="465745" y="1293525"/>
            <a:ext cx="3609998" cy="2325757"/>
          </a:xfrm>
          <a:prstGeom prst="rect">
            <a:avLst/>
          </a:prstGeom>
        </p:spPr>
      </p:pic>
      <p:grpSp>
        <p:nvGrpSpPr>
          <p:cNvPr id="16" name="Groupe 15"/>
          <p:cNvGrpSpPr/>
          <p:nvPr/>
        </p:nvGrpSpPr>
        <p:grpSpPr>
          <a:xfrm>
            <a:off x="467544" y="-1179512"/>
            <a:ext cx="4112775" cy="7969831"/>
            <a:chOff x="-2694169" y="-3460434"/>
            <a:chExt cx="3634545" cy="7043107"/>
          </a:xfrm>
        </p:grpSpPr>
        <p:grpSp>
          <p:nvGrpSpPr>
            <p:cNvPr id="9" name="Groupe 8"/>
            <p:cNvGrpSpPr/>
            <p:nvPr/>
          </p:nvGrpSpPr>
          <p:grpSpPr>
            <a:xfrm>
              <a:off x="-2694169" y="-3460434"/>
              <a:ext cx="2183863" cy="6994891"/>
              <a:chOff x="-6087193" y="-7372201"/>
              <a:chExt cx="7668781" cy="19149331"/>
            </a:xfrm>
          </p:grpSpPr>
          <p:grpSp>
            <p:nvGrpSpPr>
              <p:cNvPr id="8" name="Groupe 7"/>
              <p:cNvGrpSpPr/>
              <p:nvPr/>
            </p:nvGrpSpPr>
            <p:grpSpPr>
              <a:xfrm rot="5400000">
                <a:off x="-8888573" y="-4570821"/>
                <a:ext cx="10935369" cy="5332610"/>
                <a:chOff x="-11341768" y="-676704"/>
                <a:chExt cx="10935369" cy="5332610"/>
              </a:xfrm>
            </p:grpSpPr>
            <p:pic>
              <p:nvPicPr>
                <p:cNvPr id="11" name="Picture 8" descr="https://images-na.ssl-images-amazon.com/images/I/41JhzoWnDkL.jpg"/>
                <p:cNvPicPr>
                  <a:picLocks noChangeAspect="1" noChangeArrowheads="1"/>
                </p:cNvPicPr>
                <p:nvPr/>
              </p:nvPicPr>
              <p:blipFill rotWithShape="1">
                <a:blip r:embed="rId21">
                  <a:extLst>
                    <a:ext uri="{BEBA8EAE-BF5A-486C-A8C5-ECC9F3942E4B}">
                      <a14:imgProps xmlns:a14="http://schemas.microsoft.com/office/drawing/2010/main">
                        <a14:imgLayer r:embed="rId22">
                          <a14:imgEffect>
                            <a14:backgroundRemoval t="0" b="43000" l="48239" r="99648">
                              <a14:foregroundMark x1="21127" y1="33200" x2="32746" y2="3820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5000" b="55578"/>
                <a:stretch/>
              </p:blipFill>
              <p:spPr bwMode="auto">
                <a:xfrm flipH="1">
                  <a:off x="-2360462" y="-676704"/>
                  <a:ext cx="1954063" cy="46018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9" name="Picture 11"/>
                <p:cNvPicPr>
                  <a:picLocks noChangeAspect="1" noChangeArrowheads="1"/>
                </p:cNvPicPr>
                <p:nvPr/>
              </p:nvPicPr>
              <p:blipFill rotWithShape="1">
                <a:blip r:embed="rId23">
                  <a:extLst>
                    <a:ext uri="{BEBA8EAE-BF5A-486C-A8C5-ECC9F3942E4B}">
                      <a14:imgProps xmlns:a14="http://schemas.microsoft.com/office/drawing/2010/main">
                        <a14:imgLayer r:embed="rId24">
                          <a14:imgEffect>
                            <a14:backgroundRemoval t="72917" b="84245" l="18155" r="60908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803" t="71548" r="38559" b="14226"/>
                <a:stretch/>
              </p:blipFill>
              <p:spPr bwMode="auto">
                <a:xfrm>
                  <a:off x="-11341768" y="2792082"/>
                  <a:ext cx="10168916" cy="186382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057" name="Picture 9"/>
              <p:cNvPicPr>
                <a:picLocks noChangeAspect="1" noChangeArrowheads="1"/>
              </p:cNvPicPr>
              <p:nvPr/>
            </p:nvPicPr>
            <p:blipFill rotWithShape="1"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25000" b="96875" l="19473" r="40776">
                            <a14:foregroundMark x1="32430" y1="94531" x2="32943" y2="95313"/>
                            <a14:foregroundMark x1="35432" y1="95833" x2="38067" y2="95443"/>
                            <a14:foregroundMark x1="35359" y1="95703" x2="35505" y2="95313"/>
                            <a14:foregroundMark x1="31332" y1="42839" x2="27233" y2="50521"/>
                            <a14:foregroundMark x1="22035" y1="46094" x2="21376" y2="46354"/>
                            <a14:foregroundMark x1="20351" y1="44271" x2="20644" y2="49349"/>
                            <a14:foregroundMark x1="34700" y1="43359" x2="36384" y2="50000"/>
                            <a14:backgroundMark x1="35139" y1="25521" x2="35139" y2="25521"/>
                            <a14:backgroundMark x1="24671" y1="25521" x2="39312" y2="2513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028" t="24899" r="57859" b="2953"/>
              <a:stretch/>
            </p:blipFill>
            <p:spPr bwMode="auto">
              <a:xfrm>
                <a:off x="-3420888" y="3351229"/>
                <a:ext cx="5002476" cy="8425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61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942354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280331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5412" b="93700" l="9000" r="89000">
                        <a14:backgroundMark x1="72091" y1="31341" x2="77818" y2="26171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62" t="4604" r="25770" b="6732"/>
          <a:stretch/>
        </p:blipFill>
        <p:spPr>
          <a:xfrm>
            <a:off x="-39747" y="582412"/>
            <a:ext cx="3706530" cy="3516566"/>
          </a:xfrm>
          <a:prstGeom prst="rect">
            <a:avLst/>
          </a:prstGeom>
        </p:spPr>
      </p:pic>
      <p:pic>
        <p:nvPicPr>
          <p:cNvPr id="23" name="Picture 14"/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39193" b="71875" l="30381" r="385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50" t="37710" r="60051" b="28451"/>
          <a:stretch/>
        </p:blipFill>
        <p:spPr bwMode="auto">
          <a:xfrm rot="5400000">
            <a:off x="2963791" y="2458377"/>
            <a:ext cx="849974" cy="1650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Arc 43"/>
          <p:cNvSpPr/>
          <p:nvPr/>
        </p:nvSpPr>
        <p:spPr>
          <a:xfrm rot="2834212">
            <a:off x="-2930756" y="390012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Arc 44"/>
          <p:cNvSpPr/>
          <p:nvPr/>
        </p:nvSpPr>
        <p:spPr>
          <a:xfrm rot="2834212">
            <a:off x="-1208304" y="391587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Arc 45"/>
          <p:cNvSpPr/>
          <p:nvPr/>
        </p:nvSpPr>
        <p:spPr>
          <a:xfrm rot="2834212">
            <a:off x="-1136683" y="43589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Arc 46"/>
          <p:cNvSpPr/>
          <p:nvPr/>
        </p:nvSpPr>
        <p:spPr>
          <a:xfrm rot="2834212">
            <a:off x="-2869946" y="391587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Arc 47"/>
          <p:cNvSpPr/>
          <p:nvPr/>
        </p:nvSpPr>
        <p:spPr>
          <a:xfrm rot="2834212">
            <a:off x="-2798325" y="43589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Arc 48"/>
          <p:cNvSpPr/>
          <p:nvPr/>
        </p:nvSpPr>
        <p:spPr>
          <a:xfrm rot="2834212">
            <a:off x="-1784368" y="543987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Arc 49"/>
          <p:cNvSpPr/>
          <p:nvPr/>
        </p:nvSpPr>
        <p:spPr>
          <a:xfrm rot="2834212">
            <a:off x="-1712747" y="58829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Arc 50"/>
          <p:cNvSpPr/>
          <p:nvPr/>
        </p:nvSpPr>
        <p:spPr>
          <a:xfrm rot="2834212">
            <a:off x="4054699" y="662597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Arc 51"/>
          <p:cNvSpPr/>
          <p:nvPr/>
        </p:nvSpPr>
        <p:spPr>
          <a:xfrm rot="2834212">
            <a:off x="4115509" y="664172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Arc 52"/>
          <p:cNvSpPr/>
          <p:nvPr/>
        </p:nvSpPr>
        <p:spPr>
          <a:xfrm rot="2834212">
            <a:off x="4187130" y="70847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Arc 53"/>
          <p:cNvSpPr/>
          <p:nvPr/>
        </p:nvSpPr>
        <p:spPr>
          <a:xfrm rot="2834212">
            <a:off x="5788621" y="814997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Arc 54"/>
          <p:cNvSpPr/>
          <p:nvPr/>
        </p:nvSpPr>
        <p:spPr>
          <a:xfrm rot="2834212">
            <a:off x="5849431" y="816572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Arc 55"/>
          <p:cNvSpPr/>
          <p:nvPr/>
        </p:nvSpPr>
        <p:spPr>
          <a:xfrm rot="2834212">
            <a:off x="5921052" y="86087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Arc 56"/>
          <p:cNvSpPr/>
          <p:nvPr/>
        </p:nvSpPr>
        <p:spPr>
          <a:xfrm rot="20431829">
            <a:off x="5292080" y="2317669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Arc 57"/>
          <p:cNvSpPr/>
          <p:nvPr/>
        </p:nvSpPr>
        <p:spPr>
          <a:xfrm rot="20043240">
            <a:off x="5379834" y="2219075"/>
            <a:ext cx="295077" cy="431705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Arc 58"/>
          <p:cNvSpPr/>
          <p:nvPr/>
        </p:nvSpPr>
        <p:spPr>
          <a:xfrm rot="19773549">
            <a:off x="5462459" y="212361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Arc 59"/>
          <p:cNvSpPr/>
          <p:nvPr/>
        </p:nvSpPr>
        <p:spPr>
          <a:xfrm rot="19773549">
            <a:off x="5552678" y="201305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Arc 60"/>
          <p:cNvSpPr/>
          <p:nvPr/>
        </p:nvSpPr>
        <p:spPr>
          <a:xfrm rot="19280656">
            <a:off x="5644604" y="189024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Arc 69"/>
          <p:cNvSpPr/>
          <p:nvPr/>
        </p:nvSpPr>
        <p:spPr>
          <a:xfrm rot="2308712">
            <a:off x="4328668" y="84827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Arc 70"/>
          <p:cNvSpPr/>
          <p:nvPr/>
        </p:nvSpPr>
        <p:spPr>
          <a:xfrm rot="1742984">
            <a:off x="4497037" y="929745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Arc 71"/>
          <p:cNvSpPr/>
          <p:nvPr/>
        </p:nvSpPr>
        <p:spPr>
          <a:xfrm rot="1742984">
            <a:off x="4643406" y="102187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Arc 72"/>
          <p:cNvSpPr/>
          <p:nvPr/>
        </p:nvSpPr>
        <p:spPr>
          <a:xfrm rot="1210362">
            <a:off x="4829765" y="1067640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4" name="Arc 73"/>
          <p:cNvSpPr/>
          <p:nvPr/>
        </p:nvSpPr>
        <p:spPr>
          <a:xfrm rot="1210362">
            <a:off x="5024500" y="108786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Arc 74"/>
          <p:cNvSpPr/>
          <p:nvPr/>
        </p:nvSpPr>
        <p:spPr>
          <a:xfrm rot="1210362">
            <a:off x="5198675" y="113964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Arc 75"/>
          <p:cNvSpPr/>
          <p:nvPr/>
        </p:nvSpPr>
        <p:spPr>
          <a:xfrm rot="865979">
            <a:off x="5399018" y="114664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Arc 76"/>
          <p:cNvSpPr/>
          <p:nvPr/>
        </p:nvSpPr>
        <p:spPr>
          <a:xfrm rot="865979">
            <a:off x="5582301" y="120444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Arc 77"/>
          <p:cNvSpPr/>
          <p:nvPr/>
        </p:nvSpPr>
        <p:spPr>
          <a:xfrm rot="865979">
            <a:off x="5784530" y="120121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Arc 78"/>
          <p:cNvSpPr/>
          <p:nvPr/>
        </p:nvSpPr>
        <p:spPr>
          <a:xfrm rot="2834212">
            <a:off x="4056471" y="676797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Arc 79"/>
          <p:cNvSpPr/>
          <p:nvPr/>
        </p:nvSpPr>
        <p:spPr>
          <a:xfrm rot="2834212">
            <a:off x="4117281" y="678372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1" name="Arc 80"/>
          <p:cNvSpPr/>
          <p:nvPr/>
        </p:nvSpPr>
        <p:spPr>
          <a:xfrm rot="2834212">
            <a:off x="4188902" y="72267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2" name="Arc 81"/>
          <p:cNvSpPr/>
          <p:nvPr/>
        </p:nvSpPr>
        <p:spPr>
          <a:xfrm rot="2308712">
            <a:off x="4330440" y="86247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3" name="Arc 82"/>
          <p:cNvSpPr/>
          <p:nvPr/>
        </p:nvSpPr>
        <p:spPr>
          <a:xfrm rot="1742984">
            <a:off x="4498809" y="943945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Arc 83"/>
          <p:cNvSpPr/>
          <p:nvPr/>
        </p:nvSpPr>
        <p:spPr>
          <a:xfrm rot="1742984">
            <a:off x="4645178" y="103607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5" name="Arc 84"/>
          <p:cNvSpPr/>
          <p:nvPr/>
        </p:nvSpPr>
        <p:spPr>
          <a:xfrm rot="1210362">
            <a:off x="4831537" y="1081840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6" name="Arc 85"/>
          <p:cNvSpPr/>
          <p:nvPr/>
        </p:nvSpPr>
        <p:spPr>
          <a:xfrm rot="1210362">
            <a:off x="5026272" y="110206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7" name="Arc 86"/>
          <p:cNvSpPr/>
          <p:nvPr/>
        </p:nvSpPr>
        <p:spPr>
          <a:xfrm rot="1210362">
            <a:off x="5200447" y="115384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8" name="Arc 87"/>
          <p:cNvSpPr/>
          <p:nvPr/>
        </p:nvSpPr>
        <p:spPr>
          <a:xfrm rot="865979">
            <a:off x="5400790" y="116084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9" name="Arc 88"/>
          <p:cNvSpPr/>
          <p:nvPr/>
        </p:nvSpPr>
        <p:spPr>
          <a:xfrm rot="865979">
            <a:off x="5584073" y="121864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0" name="Arc 89"/>
          <p:cNvSpPr/>
          <p:nvPr/>
        </p:nvSpPr>
        <p:spPr>
          <a:xfrm rot="865979">
            <a:off x="5786302" y="121541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1" name="Arc 90"/>
          <p:cNvSpPr/>
          <p:nvPr/>
        </p:nvSpPr>
        <p:spPr>
          <a:xfrm rot="2834212">
            <a:off x="4060429" y="684368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2" name="Arc 91"/>
          <p:cNvSpPr/>
          <p:nvPr/>
        </p:nvSpPr>
        <p:spPr>
          <a:xfrm rot="2834212">
            <a:off x="4121239" y="685943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3" name="Arc 92"/>
          <p:cNvSpPr/>
          <p:nvPr/>
        </p:nvSpPr>
        <p:spPr>
          <a:xfrm rot="2834212">
            <a:off x="4192860" y="730248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4" name="Arc 93"/>
          <p:cNvSpPr/>
          <p:nvPr/>
        </p:nvSpPr>
        <p:spPr>
          <a:xfrm rot="2308712">
            <a:off x="4334398" y="87004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5" name="Arc 94"/>
          <p:cNvSpPr/>
          <p:nvPr/>
        </p:nvSpPr>
        <p:spPr>
          <a:xfrm rot="1742984">
            <a:off x="4502767" y="951516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6" name="Arc 95"/>
          <p:cNvSpPr/>
          <p:nvPr/>
        </p:nvSpPr>
        <p:spPr>
          <a:xfrm rot="1742984">
            <a:off x="4649136" y="1043643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7" name="Arc 96"/>
          <p:cNvSpPr/>
          <p:nvPr/>
        </p:nvSpPr>
        <p:spPr>
          <a:xfrm rot="1210362">
            <a:off x="4835495" y="108941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8" name="Arc 97"/>
          <p:cNvSpPr/>
          <p:nvPr/>
        </p:nvSpPr>
        <p:spPr>
          <a:xfrm rot="1210362">
            <a:off x="5030230" y="110963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9" name="Arc 98"/>
          <p:cNvSpPr/>
          <p:nvPr/>
        </p:nvSpPr>
        <p:spPr>
          <a:xfrm rot="1210362">
            <a:off x="5204405" y="116141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0" name="Arc 99"/>
          <p:cNvSpPr/>
          <p:nvPr/>
        </p:nvSpPr>
        <p:spPr>
          <a:xfrm rot="865979">
            <a:off x="5404748" y="116841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1" name="Arc 100"/>
          <p:cNvSpPr/>
          <p:nvPr/>
        </p:nvSpPr>
        <p:spPr>
          <a:xfrm rot="865979">
            <a:off x="5588031" y="1226220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2" name="Arc 101"/>
          <p:cNvSpPr/>
          <p:nvPr/>
        </p:nvSpPr>
        <p:spPr>
          <a:xfrm rot="865979">
            <a:off x="5790260" y="1222989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3" name="Arc 102"/>
          <p:cNvSpPr/>
          <p:nvPr/>
        </p:nvSpPr>
        <p:spPr>
          <a:xfrm rot="2834212">
            <a:off x="5788621" y="8283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4" name="Arc 103"/>
          <p:cNvSpPr/>
          <p:nvPr/>
        </p:nvSpPr>
        <p:spPr>
          <a:xfrm rot="2834212">
            <a:off x="5849431" y="829959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5" name="Arc 104"/>
          <p:cNvSpPr/>
          <p:nvPr/>
        </p:nvSpPr>
        <p:spPr>
          <a:xfrm rot="2834212">
            <a:off x="5921052" y="87426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7" name="Arc 106"/>
          <p:cNvSpPr/>
          <p:nvPr/>
        </p:nvSpPr>
        <p:spPr>
          <a:xfrm rot="2834212">
            <a:off x="5788621" y="8283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8" name="Arc 107"/>
          <p:cNvSpPr/>
          <p:nvPr/>
        </p:nvSpPr>
        <p:spPr>
          <a:xfrm rot="2834212">
            <a:off x="5849431" y="829959"/>
            <a:ext cx="309471" cy="452764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9" name="Arc 108"/>
          <p:cNvSpPr/>
          <p:nvPr/>
        </p:nvSpPr>
        <p:spPr>
          <a:xfrm rot="2834212">
            <a:off x="5921052" y="87426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1" name="Arc 110"/>
          <p:cNvSpPr/>
          <p:nvPr/>
        </p:nvSpPr>
        <p:spPr>
          <a:xfrm rot="20431829">
            <a:off x="5315961" y="23246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2" name="Arc 111"/>
          <p:cNvSpPr/>
          <p:nvPr/>
        </p:nvSpPr>
        <p:spPr>
          <a:xfrm rot="20043240">
            <a:off x="5403715" y="2226090"/>
            <a:ext cx="295077" cy="431705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3" name="Arc 112"/>
          <p:cNvSpPr/>
          <p:nvPr/>
        </p:nvSpPr>
        <p:spPr>
          <a:xfrm rot="19773549">
            <a:off x="5486340" y="213063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4" name="Arc 113"/>
          <p:cNvSpPr/>
          <p:nvPr/>
        </p:nvSpPr>
        <p:spPr>
          <a:xfrm rot="19773549">
            <a:off x="5576559" y="202006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5" name="Arc 114"/>
          <p:cNvSpPr/>
          <p:nvPr/>
        </p:nvSpPr>
        <p:spPr>
          <a:xfrm rot="19280656">
            <a:off x="5668485" y="189726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8" name="Arc 117"/>
          <p:cNvSpPr/>
          <p:nvPr/>
        </p:nvSpPr>
        <p:spPr>
          <a:xfrm rot="20431829">
            <a:off x="5315961" y="2324684"/>
            <a:ext cx="309471" cy="311012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9" name="Arc 118"/>
          <p:cNvSpPr/>
          <p:nvPr/>
        </p:nvSpPr>
        <p:spPr>
          <a:xfrm rot="20043240">
            <a:off x="5403715" y="2226090"/>
            <a:ext cx="295077" cy="431705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0" name="Arc 119"/>
          <p:cNvSpPr/>
          <p:nvPr/>
        </p:nvSpPr>
        <p:spPr>
          <a:xfrm rot="19773549">
            <a:off x="5486340" y="2130631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1" name="Arc 120"/>
          <p:cNvSpPr/>
          <p:nvPr/>
        </p:nvSpPr>
        <p:spPr>
          <a:xfrm rot="19773549">
            <a:off x="5576559" y="2020067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2" name="Arc 121"/>
          <p:cNvSpPr/>
          <p:nvPr/>
        </p:nvSpPr>
        <p:spPr>
          <a:xfrm rot="19280656">
            <a:off x="5668485" y="1897262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8" name="Picture 4" descr="Afficher l'image d'origine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10000" b="90000" l="10000" r="90000">
                        <a14:backgroundMark x1="58750" y1="32500" x2="62125" y2="33667"/>
                        <a14:backgroundMark x1="62250" y1="41333" x2="63750" y2="4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07" t="29377" b="21998"/>
          <a:stretch/>
        </p:blipFill>
        <p:spPr bwMode="auto">
          <a:xfrm rot="5400000" flipH="1" flipV="1">
            <a:off x="-1263063" y="1842409"/>
            <a:ext cx="6812876" cy="269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KM224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4463">
            <a:off x="1105486" y="952453"/>
            <a:ext cx="2593544" cy="492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5" name="Arc 124"/>
          <p:cNvSpPr/>
          <p:nvPr/>
        </p:nvSpPr>
        <p:spPr>
          <a:xfrm rot="19280656">
            <a:off x="5820885" y="181208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6" name="Arc 125"/>
          <p:cNvSpPr/>
          <p:nvPr/>
        </p:nvSpPr>
        <p:spPr>
          <a:xfrm rot="19280656">
            <a:off x="5820885" y="181208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7" name="Arc 126"/>
          <p:cNvSpPr/>
          <p:nvPr/>
        </p:nvSpPr>
        <p:spPr>
          <a:xfrm rot="19280656">
            <a:off x="5820885" y="1812084"/>
            <a:ext cx="309471" cy="523866"/>
          </a:xfrm>
          <a:prstGeom prst="arc">
            <a:avLst>
              <a:gd name="adj1" fmla="val 17356840"/>
              <a:gd name="adj2" fmla="val 401470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65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64264E-6 L 0.15712 -0.03419 L 0.18212 -0.17602 L 0.14879 -0.24047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-12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7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00"/>
                            </p:stCondLst>
                            <p:childTnLst>
                              <p:par>
                                <p:cTn id="5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2062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5.02773E-6 L 0.15139 -0.05338 L 0.18854 -0.04576 " pathEditMode="relative" ptsTypes="AAA">
                                      <p:cBhvr>
                                        <p:cTn id="6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20781 0.00533 L 0.34583 -0.04236 L 0.49583 -0.20486 " pathEditMode="relative" rAng="0" ptsTypes="AAAA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92" y="-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2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04669 L -0.04514 -0.06055 L -0.09618 -0.05131 " pathEditMode="relative" rAng="0" ptsTypes="AAA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200"/>
                            </p:stCondLst>
                            <p:childTnLst>
                              <p:par>
                                <p:cTn id="9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8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300"/>
                            </p:stCondLst>
                            <p:childTnLst>
                              <p:par>
                                <p:cTn id="1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16 0.03373 C -0.04914 0.01525 -0.02553 0.05683 0.04409 0.04551 C 0.0809 0.05036 0.10052 0.06052 0.14097 0.03766 L 0.28663 -0.09355 L 0.30364 -0.27604 " pathEditMode="relative" rAng="0" ptsTypes="ffAAf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40" y="-14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3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800"/>
                            </p:stCondLst>
                            <p:childTnLst>
                              <p:par>
                                <p:cTn id="1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00"/>
                            </p:stCondLst>
                            <p:childTnLst>
                              <p:par>
                                <p:cTn id="1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7416E-6 C 0.04322 -0.00694 0.08628 -0.01618 0.12847 -0.03028 C 0.14531 -0.03582 0.17986 -0.04183 0.17986 -0.0416 C 0.19791 -0.04854 0.20382 -0.04599 0.23715 -0.07211 C 0.26562 -0.09614 0.31527 -0.09591 0.35868 -0.10261 C 0.38368 -0.10932 0.41232 -0.10238 0.43958 -0.10238 " pathEditMode="relative" rAng="0" ptsTypes="ffffff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79" y="-547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3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9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5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8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7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05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1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3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5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8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5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30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1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550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5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3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7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655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1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68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5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705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3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755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7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78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1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805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83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9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55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3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88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7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905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1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93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5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955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98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50"/>
                            </p:stCondLst>
                            <p:childTnLst>
                              <p:par>
                                <p:cTn id="2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7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03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1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055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08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9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1050"/>
                            </p:stCondLst>
                            <p:childTnLst>
                              <p:par>
                                <p:cTn id="2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3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130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7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11550"/>
                            </p:stCondLst>
                            <p:childTnLst>
                              <p:par>
                                <p:cTn id="2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1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11800"/>
                            </p:stCondLst>
                            <p:childTnLst>
                              <p:par>
                                <p:cTn id="2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5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2050"/>
                            </p:stCondLst>
                            <p:childTnLst>
                              <p:par>
                                <p:cTn id="2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123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3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255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7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28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1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3050"/>
                            </p:stCondLst>
                            <p:childTnLst>
                              <p:par>
                                <p:cTn id="2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5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13300"/>
                            </p:stCondLst>
                            <p:childTnLst>
                              <p:par>
                                <p:cTn id="2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13550"/>
                            </p:stCondLst>
                            <p:childTnLst>
                              <p:par>
                                <p:cTn id="3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3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13800"/>
                            </p:stCondLst>
                            <p:childTnLst>
                              <p:par>
                                <p:cTn id="3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7"/>
                                            </p:cond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14050"/>
                            </p:stCondLst>
                            <p:childTnLst>
                              <p:par>
                                <p:cTn id="3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1"/>
                                            </p:cond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4300"/>
                            </p:stCondLst>
                            <p:childTnLst>
                              <p:par>
                                <p:cTn id="3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5"/>
                                            </p:cond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4550"/>
                            </p:stCondLst>
                            <p:childTnLst>
                              <p:par>
                                <p:cTn id="3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9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4800"/>
                            </p:stCondLst>
                            <p:childTnLst>
                              <p:par>
                                <p:cTn id="3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3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15050"/>
                            </p:stCondLst>
                            <p:childTnLst>
                              <p:par>
                                <p:cTn id="3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9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7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5300"/>
                            </p:stCondLst>
                            <p:childTnLst>
                              <p:par>
                                <p:cTn id="3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1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5550"/>
                            </p:stCondLst>
                            <p:childTnLst>
                              <p:par>
                                <p:cTn id="3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5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15800"/>
                            </p:stCondLst>
                            <p:childTnLst>
                              <p:par>
                                <p:cTn id="3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9"/>
                                            </p:cond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6050"/>
                            </p:stCondLst>
                            <p:childTnLst>
                              <p:par>
                                <p:cTn id="3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3"/>
                                            </p:cond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47"/>
                                            </p:cond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16550"/>
                            </p:stCondLst>
                            <p:childTnLst>
                              <p:par>
                                <p:cTn id="3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1"/>
                                            </p:cond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6800"/>
                            </p:stCondLst>
                            <p:childTnLst>
                              <p:par>
                                <p:cTn id="3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5"/>
                                            </p:cond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17050"/>
                            </p:stCondLst>
                            <p:childTnLst>
                              <p:par>
                                <p:cTn id="3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9"/>
                                            </p:cond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7300"/>
                            </p:stCondLst>
                            <p:childTnLst>
                              <p:par>
                                <p:cTn id="3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3"/>
                                            </p:cond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7550"/>
                            </p:stCondLst>
                            <p:childTnLst>
                              <p:par>
                                <p:cTn id="3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7"/>
                                            </p:cond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17800"/>
                            </p:stCondLst>
                            <p:childTnLst>
                              <p:par>
                                <p:cTn id="3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1"/>
                                            </p:cond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18050"/>
                            </p:stCondLst>
                            <p:childTnLst>
                              <p:par>
                                <p:cTn id="3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5"/>
                                            </p:cond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8300"/>
                            </p:stCondLst>
                            <p:childTnLst>
                              <p:par>
                                <p:cTn id="3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9"/>
                                            </p:cond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8550"/>
                            </p:stCondLst>
                            <p:childTnLst>
                              <p:par>
                                <p:cTn id="3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3"/>
                                            </p:cond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8800"/>
                            </p:stCondLst>
                            <p:childTnLst>
                              <p:par>
                                <p:cTn id="3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9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7"/>
                                            </p:cond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0" fill="hold">
                      <p:stCondLst>
                        <p:cond delay="indefinite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900"/>
                            </p:stCondLst>
                            <p:childTnLst>
                              <p:par>
                                <p:cTn id="3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9" fill="hold">
                            <p:stCondLst>
                              <p:cond delay="1400"/>
                            </p:stCondLst>
                            <p:childTnLst>
                              <p:par>
                                <p:cTn id="40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C 0.04323 -0.00695 0.08629 -0.01621 0.12848 -0.03033 C 0.14532 -0.03588 0.17987 -0.0419 0.17987 -0.04167 C 0.19792 -0.04861 0.20382 -0.04607 0.23716 -0.07222 C 0.26563 -0.0963 0.31528 -0.09607 0.35851 -0.10278 C 0.40764 -0.10695 0.52101 -0.13959 0.55209 -0.13565 " pathEditMode="relative" rAng="0" ptsTypes="ffffff">
                                      <p:cBhvr>
                                        <p:cTn id="40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-6991"/>
                                    </p:animMotion>
                                  </p:childTnLst>
                                </p:cTn>
                              </p:par>
                              <p:par>
                                <p:cTn id="4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3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3400"/>
                            </p:stCondLst>
                            <p:childTnLst>
                              <p:par>
                                <p:cTn id="4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3900"/>
                            </p:stCondLst>
                            <p:childTnLst>
                              <p:par>
                                <p:cTn id="40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C 0.04323 -0.00695 0.08629 -0.01621 0.12848 -0.03033 C 0.14532 -0.03588 0.17986 -0.0419 0.17986 -0.04167 C 0.19792 -0.04861 0.20382 -0.04607 0.23716 -0.07222 C 0.26563 -0.0963 0.31528 -0.09607 0.35868 -0.10278 C 0.38368 -0.10949 0.48438 -0.13241 0.51164 -0.13241 " pathEditMode="relative" rAng="0" ptsTypes="ffffff">
                                      <p:cBhvr>
                                        <p:cTn id="4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73" y="-6620"/>
                                    </p:animMotion>
                                  </p:childTnLst>
                                </p:cTn>
                              </p:par>
                              <p:par>
                                <p:cTn id="4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2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uiExpand="1" build="p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7" grpId="0" animBg="1"/>
      <p:bldP spid="108" grpId="0" animBg="1"/>
      <p:bldP spid="109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5" grpId="0" animBg="1"/>
      <p:bldP spid="126" grpId="0" animBg="1"/>
      <p:bldP spid="1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ous-titre 2"/>
          <p:cNvSpPr txBox="1">
            <a:spLocks/>
          </p:cNvSpPr>
          <p:nvPr/>
        </p:nvSpPr>
        <p:spPr>
          <a:xfrm>
            <a:off x="-26682" y="4673144"/>
            <a:ext cx="9238068" cy="2225203"/>
          </a:xfrm>
          <a:prstGeom prst="rect">
            <a:avLst/>
          </a:prstGeom>
          <a:gradFill>
            <a:gsLst>
              <a:gs pos="51000">
                <a:schemeClr val="accent6">
                  <a:lumMod val="60000"/>
                  <a:lumOff val="40000"/>
                  <a:alpha val="54000"/>
                </a:schemeClr>
              </a:gs>
              <a:gs pos="2000">
                <a:schemeClr val="accent6">
                  <a:lumMod val="20000"/>
                  <a:lumOff val="80000"/>
                  <a:alpha val="68000"/>
                </a:schemeClr>
              </a:gs>
              <a:gs pos="100000">
                <a:schemeClr val="accent6">
                  <a:lumMod val="20000"/>
                  <a:lumOff val="80000"/>
                  <a:alpha val="72000"/>
                </a:schemeClr>
              </a:gs>
            </a:gsLst>
            <a:lin ang="5400000" scaled="0"/>
          </a:gradFill>
          <a:effectLst>
            <a:softEdge rad="1651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Transmettre l’information ou recevoir un ordre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SMS (évènement) ou par Mail (rapport régulier) 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 TC Mobile de Phoenix Contact.</a:t>
            </a:r>
          </a:p>
          <a:p>
            <a:pPr algn="ctr"/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Convertir un ordre en puissance, chauffage éclairage, alarme…</a:t>
            </a:r>
            <a:b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relais de puissance Phoenix Contact.</a:t>
            </a:r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7" name="Picture 1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611560" y="-315416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8" name="Picture 4" descr="Afficher l'image d'origine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backgroundMark x1="58750" y1="32500" x2="62125" y2="33667"/>
                        <a14:backgroundMark x1="62250" y1="41333" x2="63750" y2="4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07" t="29377" b="21998"/>
          <a:stretch/>
        </p:blipFill>
        <p:spPr bwMode="auto">
          <a:xfrm rot="5400000" flipH="1" flipV="1">
            <a:off x="6519216" y="1742453"/>
            <a:ext cx="1455185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e 15"/>
          <p:cNvGrpSpPr/>
          <p:nvPr/>
        </p:nvGrpSpPr>
        <p:grpSpPr>
          <a:xfrm>
            <a:off x="6140029" y="1032324"/>
            <a:ext cx="808235" cy="1892620"/>
            <a:chOff x="-2694169" y="-3460434"/>
            <a:chExt cx="3634545" cy="7043107"/>
          </a:xfrm>
        </p:grpSpPr>
        <p:grpSp>
          <p:nvGrpSpPr>
            <p:cNvPr id="9" name="Groupe 8"/>
            <p:cNvGrpSpPr/>
            <p:nvPr/>
          </p:nvGrpSpPr>
          <p:grpSpPr>
            <a:xfrm>
              <a:off x="-2694169" y="-3460434"/>
              <a:ext cx="2183863" cy="6994891"/>
              <a:chOff x="-6087193" y="-7372201"/>
              <a:chExt cx="7668781" cy="19149331"/>
            </a:xfrm>
          </p:grpSpPr>
          <p:grpSp>
            <p:nvGrpSpPr>
              <p:cNvPr id="8" name="Groupe 7"/>
              <p:cNvGrpSpPr/>
              <p:nvPr/>
            </p:nvGrpSpPr>
            <p:grpSpPr>
              <a:xfrm rot="5400000">
                <a:off x="-8888573" y="-4570821"/>
                <a:ext cx="10935369" cy="5332610"/>
                <a:chOff x="-11341768" y="-676704"/>
                <a:chExt cx="10935369" cy="5332610"/>
              </a:xfrm>
            </p:grpSpPr>
            <p:pic>
              <p:nvPicPr>
                <p:cNvPr id="11" name="Picture 8" descr="https://images-na.ssl-images-amazon.com/images/I/41JhzoWnDkL.jpg"/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0" b="43000" l="48239" r="99648">
                              <a14:foregroundMark x1="21127" y1="33200" x2="32746" y2="38200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5000" b="55578"/>
                <a:stretch/>
              </p:blipFill>
              <p:spPr bwMode="auto">
                <a:xfrm flipH="1">
                  <a:off x="-2360462" y="-676704"/>
                  <a:ext cx="1954063" cy="460180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59" name="Picture 11"/>
                <p:cNvPicPr>
                  <a:picLocks noChangeAspect="1" noChangeArrowheads="1"/>
                </p:cNvPicPr>
                <p:nvPr/>
              </p:nvPicPr>
              <p:blipFill rotWithShape="1"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72917" b="84245" l="18155" r="60908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803" t="71548" r="38559" b="14226"/>
                <a:stretch/>
              </p:blipFill>
              <p:spPr bwMode="auto">
                <a:xfrm>
                  <a:off x="-11341768" y="2792082"/>
                  <a:ext cx="10168916" cy="186382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057" name="Picture 9"/>
              <p:cNvPicPr>
                <a:picLocks noChangeAspect="1" noChangeArrowheads="1"/>
              </p:cNvPicPr>
              <p:nvPr/>
            </p:nvPicPr>
            <p:blipFill rotWithShape="1"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25000" b="96875" l="19473" r="40776">
                            <a14:foregroundMark x1="32430" y1="94531" x2="32943" y2="95313"/>
                            <a14:foregroundMark x1="35432" y1="95833" x2="38067" y2="95443"/>
                            <a14:foregroundMark x1="35359" y1="95703" x2="35505" y2="95313"/>
                            <a14:foregroundMark x1="31332" y1="42839" x2="27233" y2="50521"/>
                            <a14:foregroundMark x1="22035" y1="46094" x2="21376" y2="46354"/>
                            <a14:foregroundMark x1="20351" y1="44271" x2="20644" y2="49349"/>
                            <a14:foregroundMark x1="34700" y1="43359" x2="36384" y2="50000"/>
                            <a14:backgroundMark x1="35139" y1="25521" x2="35139" y2="25521"/>
                            <a14:backgroundMark x1="24671" y1="25521" x2="39312" y2="2513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028" t="24899" r="57859" b="2953"/>
              <a:stretch/>
            </p:blipFill>
            <p:spPr bwMode="auto">
              <a:xfrm>
                <a:off x="-3420888" y="3351229"/>
                <a:ext cx="5002476" cy="8425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61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942354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16521" r="36761" b="17063"/>
            <a:stretch/>
          </p:blipFill>
          <p:spPr bwMode="auto">
            <a:xfrm>
              <a:off x="-280331" y="419596"/>
              <a:ext cx="1220707" cy="3163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2" name="Picture 4" descr="LKM22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4463">
            <a:off x="6851526" y="2053810"/>
            <a:ext cx="447031" cy="84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media.licdn.com/mpr/mpr/AAEAAQAAAAAAAAU_AAAAJGRhNjI0ZTY3LTZlN2MtNGU5ZS04Y2FjLTZkNmZlNGIwOTc4Ng.jpg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41750" b="92750" l="2579" r="27937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2435" r="69912" b="8077"/>
          <a:stretch/>
        </p:blipFill>
        <p:spPr bwMode="auto">
          <a:xfrm>
            <a:off x="-180788" y="1108183"/>
            <a:ext cx="4676817" cy="440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phoenixcontact.com/assets/images_pr/product_photos/small1/64285_1000_int_01.jpg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8784" b="100000" l="0" r="972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179"/>
          <a:stretch/>
        </p:blipFill>
        <p:spPr bwMode="auto">
          <a:xfrm rot="2735062" flipH="1">
            <a:off x="741570" y="2212365"/>
            <a:ext cx="3680821" cy="271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Connecteur droit avec flèche 14"/>
          <p:cNvCxnSpPr/>
          <p:nvPr/>
        </p:nvCxnSpPr>
        <p:spPr>
          <a:xfrm flipV="1">
            <a:off x="7534841" y="3015800"/>
            <a:ext cx="849119" cy="116293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>
            <a:off x="7534841" y="3420125"/>
            <a:ext cx="849119" cy="135631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/>
          <p:cNvCxnSpPr/>
          <p:nvPr/>
        </p:nvCxnSpPr>
        <p:spPr>
          <a:xfrm>
            <a:off x="7415081" y="3644533"/>
            <a:ext cx="849119" cy="415279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/>
          <p:nvPr/>
        </p:nvCxnSpPr>
        <p:spPr>
          <a:xfrm flipV="1">
            <a:off x="7377509" y="2276872"/>
            <a:ext cx="849119" cy="823323"/>
          </a:xfrm>
          <a:prstGeom prst="straightConnector1">
            <a:avLst/>
          </a:prstGeom>
          <a:ln w="38100">
            <a:solidFill>
              <a:srgbClr val="FFFF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 rot="20617157">
            <a:off x="7861784" y="2570284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SMS</a:t>
            </a:r>
            <a:endParaRPr lang="fr-FR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3" name="ZoneTexte 42"/>
          <p:cNvSpPr txBox="1"/>
          <p:nvPr/>
        </p:nvSpPr>
        <p:spPr>
          <a:xfrm rot="1034034">
            <a:off x="8005747" y="3590678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Mail</a:t>
            </a:r>
            <a:endParaRPr lang="fr-FR" b="1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292" b="95315" l="15773" r="78909">
                        <a14:foregroundMark x1="20318" y1="54685" x2="18727" y2="90549"/>
                        <a14:foregroundMark x1="21227" y1="5574" x2="28455" y2="3635"/>
                        <a14:foregroundMark x1="67955" y1="3312" x2="74864" y2="7754"/>
                        <a14:foregroundMark x1="75773" y1="68094" x2="75773" y2="88611"/>
                        <a14:foregroundMark x1="72364" y1="75040" x2="73773" y2="78352"/>
                        <a14:foregroundMark x1="67364" y1="77464" x2="64045" y2="79968"/>
                        <a14:foregroundMark x1="66864" y1="86914" x2="67364" y2="89418"/>
                        <a14:foregroundMark x1="55455" y1="87803" x2="57500" y2="89984"/>
                        <a14:foregroundMark x1="18455" y1="58320" x2="18273" y2="77221"/>
                        <a14:foregroundMark x1="17182" y1="68901" x2="18273" y2="70840"/>
                        <a14:foregroundMark x1="17182" y1="66074" x2="19045" y2="66963"/>
                        <a14:foregroundMark x1="74768" y1="23608" x2="75232" y2="2268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12" r="19318" b="4180"/>
          <a:stretch/>
        </p:blipFill>
        <p:spPr>
          <a:xfrm rot="5400000">
            <a:off x="-186299" y="1611014"/>
            <a:ext cx="4687838" cy="386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5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C 0.04323 -0.00694 0.08628 -0.0162 0.12847 -0.03032 C 0.14531 -0.03588 0.17986 -0.0419 0.17986 -0.04167 C 0.19791 -0.04861 0.20243 -0.03796 0.23854 -0.05486 C 0.27569 -0.06736 0.28507 -0.04421 0.33142 -0.03796 C 0.35712 -0.03171 0.4618 0.02407 0.4908 0.02569 " pathEditMode="relative" rAng="0" ptsTypes="ffffff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31" y="-208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C 0.04323 -0.00694 0.08629 -0.0162 0.12847 -0.03032 C 0.14531 -0.03588 0.17986 -0.0419 0.17986 -0.04166 C 0.19792 -0.04861 0.20382 -0.04606 0.23715 -0.07222 C 0.26563 -0.09629 0.31528 -0.09606 0.35868 -0.10278 C 0.38368 -0.10949 0.47379 -0.06551 0.50104 -0.06551 " pathEditMode="relative" rAng="0" ptsTypes="ffffff">
                                      <p:cBhvr>
                                        <p:cTn id="2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52" y="-548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05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00"/>
                            </p:stCondLst>
                            <p:childTnLst>
                              <p:par>
                                <p:cTn id="32" presetID="22" presetClass="entr" presetSubtype="8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repeatCount="1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repeatCount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repeatCount="1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repeatCount="1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repeatCount="1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00"/>
                            </p:stCondLst>
                            <p:childTnLst>
                              <p:par>
                                <p:cTn id="6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0186 C 0.03958 -0.0088 0.08264 -0.01806 0.12482 -0.03218 C 0.14166 -0.03773 0.17621 -0.04375 0.17621 -0.04352 C 0.19427 -0.05047 0.19878 -0.03982 0.23489 -0.05672 C 0.27205 -0.06922 0.28142 -0.04607 0.32778 -0.03982 C 0.35347 -0.03357 0.471 0.11296 0.5 0.11458 " pathEditMode="relative" rAng="0" ptsTypes="ffffff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4" y="2454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 build="p" animBg="1"/>
      <p:bldP spid="2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8" b="93215" l="2364" r="90000">
                        <a14:backgroundMark x1="44682" y1="80291" x2="37909" y2="39661"/>
                        <a14:backgroundMark x1="37682" y1="37318" x2="36500" y2="25121"/>
                        <a14:backgroundMark x1="38045" y1="21729" x2="63773" y2="18901"/>
                        <a14:backgroundMark x1="62455" y1="81099" x2="61636" y2="23425"/>
                        <a14:backgroundMark x1="54182" y1="75121" x2="53545" y2="55008"/>
                        <a14:backgroundMark x1="45045" y1="22940" x2="67636" y2="22536"/>
                        <a14:backgroundMark x1="65364" y1="81502" x2="70773" y2="11874"/>
                        <a14:backgroundMark x1="72545" y1="7351" x2="25909" y2="19952"/>
                        <a14:backgroundMark x1="35045" y1="11874" x2="19773" y2="17609"/>
                        <a14:backgroundMark x1="25045" y1="78514" x2="12182" y2="19144"/>
                        <a14:backgroundMark x1="13182" y1="18901" x2="13182" y2="189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52" t="24558" r="37664" b="17931"/>
          <a:stretch/>
        </p:blipFill>
        <p:spPr>
          <a:xfrm rot="5400000">
            <a:off x="6519108" y="2910998"/>
            <a:ext cx="504245" cy="482855"/>
          </a:xfrm>
          <a:prstGeom prst="rect">
            <a:avLst/>
          </a:prstGeom>
        </p:spPr>
      </p:pic>
      <p:grpSp>
        <p:nvGrpSpPr>
          <p:cNvPr id="45" name="Groupe 44"/>
          <p:cNvGrpSpPr/>
          <p:nvPr/>
        </p:nvGrpSpPr>
        <p:grpSpPr>
          <a:xfrm>
            <a:off x="6370380" y="2480403"/>
            <a:ext cx="831893" cy="1478921"/>
            <a:chOff x="6370380" y="2480403"/>
            <a:chExt cx="831893" cy="1478921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08" b="93215" l="2364" r="90000">
                          <a14:backgroundMark x1="41011" y1="86000" x2="75843" y2="86500"/>
                          <a14:backgroundMark x1="76404" y1="81500" x2="80899" y2="31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046866" y="2803917"/>
              <a:ext cx="1478921" cy="831893"/>
            </a:xfrm>
            <a:prstGeom prst="rect">
              <a:avLst/>
            </a:prstGeom>
          </p:spPr>
        </p:pic>
        <p:pic>
          <p:nvPicPr>
            <p:cNvPr id="11" name="Picture 9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5000" b="96875" l="19473" r="40776">
                          <a14:foregroundMark x1="32430" y1="94531" x2="32943" y2="95313"/>
                          <a14:foregroundMark x1="35432" y1="95833" x2="38067" y2="95443"/>
                          <a14:foregroundMark x1="35359" y1="95703" x2="35505" y2="95313"/>
                          <a14:foregroundMark x1="31332" y1="42839" x2="27233" y2="50521"/>
                          <a14:foregroundMark x1="22035" y1="46094" x2="21376" y2="46354"/>
                          <a14:foregroundMark x1="20351" y1="44271" x2="20644" y2="49349"/>
                          <a14:foregroundMark x1="34700" y1="43359" x2="36384" y2="50000"/>
                          <a14:backgroundMark x1="35139" y1="25521" x2="35139" y2="25521"/>
                          <a14:backgroundMark x1="24671" y1="25521" x2="39312" y2="2513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28" t="44700" r="57859" b="25435"/>
            <a:stretch/>
          </p:blipFill>
          <p:spPr bwMode="auto">
            <a:xfrm>
              <a:off x="6529803" y="3239245"/>
              <a:ext cx="54553" cy="100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35035" r="38650" b="38214"/>
            <a:stretch/>
          </p:blipFill>
          <p:spPr bwMode="auto">
            <a:xfrm>
              <a:off x="6567802" y="3230247"/>
              <a:ext cx="45719" cy="106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3" descr="https://images-na.ssl-images-amazon.com/images/I/31TigYWJZ1L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7200" b="82200" l="39200" r="60600">
                          <a14:foregroundMark x1="41000" y1="33400" x2="44000" y2="41000"/>
                          <a14:foregroundMark x1="40600" y1="33000" x2="40400" y2="38800"/>
                          <a14:foregroundMark x1="52800" y1="33800" x2="53600" y2="37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8" t="35035" r="42708" b="38214"/>
            <a:stretch/>
          </p:blipFill>
          <p:spPr bwMode="auto">
            <a:xfrm>
              <a:off x="6595547" y="3211621"/>
              <a:ext cx="45719" cy="1279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LKM224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04463">
              <a:off x="6631278" y="3208704"/>
              <a:ext cx="70379" cy="133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s://media.licdn.com/mpr/mpr/AAEAAQAAAAAAAAU_AAAAJGRhNjI0ZTY3LTZlN2MtNGU5ZS04Y2FjLTZkNmZlNGIwOTc4Ng.jpg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41750" b="92750" l="2579" r="27937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435" r="69912" b="8077"/>
            <a:stretch/>
          </p:blipFill>
          <p:spPr bwMode="auto">
            <a:xfrm rot="21042531">
              <a:off x="6628274" y="3125683"/>
              <a:ext cx="255392" cy="2407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5" name="Image 24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727" b="98708" l="10000" r="90000">
                        <a14:foregroundMark x1="18773" y1="9855" x2="19182" y2="15590"/>
                        <a14:backgroundMark x1="30182" y1="13086" x2="66955" y2="7997"/>
                        <a14:backgroundMark x1="19818" y1="24233" x2="21318" y2="22052"/>
                        <a14:backgroundMark x1="21818" y1="27221" x2="20591" y2="27787"/>
                        <a14:backgroundMark x1="19182" y1="23829" x2="21909" y2="21405"/>
                        <a14:backgroundMark x1="19682" y1="28271" x2="22409" y2="26171"/>
                        <a14:backgroundMark x1="40500" y1="69386" x2="42818" y2="72375"/>
                        <a14:backgroundMark x1="39909" y1="49838" x2="42818" y2="54120"/>
                        <a14:backgroundMark x1="43682" y1="76171" x2="42682" y2="71325"/>
                        <a14:backgroundMark x1="61318" y1="43619" x2="62000" y2="42003"/>
                        <a14:backgroundMark x1="58318" y1="53393" x2="58318" y2="56947"/>
                        <a14:backgroundMark x1="62091" y1="63328" x2="61591" y2="59612"/>
                        <a14:backgroundMark x1="61591" y1="54281" x2="61318" y2="52989"/>
                        <a14:backgroundMark x1="58909" y1="68982" x2="59818" y2="69548"/>
                        <a14:backgroundMark x1="63818" y1="72213" x2="63682" y2="71325"/>
                        <a14:backgroundMark x1="58818" y1="61712" x2="58591" y2="60662"/>
                        <a14:backgroundMark x1="42682" y1="41842" x2="43500" y2="41680"/>
                        <a14:backgroundMark x1="56000" y1="39661" x2="58000" y2="41842"/>
                        <a14:backgroundMark x1="58318" y1="39499" x2="59500" y2="39015"/>
                        <a14:backgroundMark x1="19682" y1="42730" x2="21182" y2="425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86" r="30999"/>
          <a:stretch/>
        </p:blipFill>
        <p:spPr>
          <a:xfrm rot="5601938">
            <a:off x="2423208" y="1795581"/>
            <a:ext cx="4615384" cy="432596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727" b="92569" l="10000" r="96000">
                        <a14:backgroundMark x1="40409" y1="10420" x2="43091" y2="87399"/>
                        <a14:backgroundMark x1="42682" y1="32956" x2="45182" y2="66721"/>
                        <a14:backgroundMark x1="45591" y1="42973" x2="45818" y2="60420"/>
                        <a14:backgroundMark x1="69136" y1="71163" x2="69545" y2="28514"/>
                        <a14:backgroundMark x1="65000" y1="26656" x2="68955" y2="35541"/>
                        <a14:backgroundMark x1="70818" y1="27383" x2="70818" y2="37399"/>
                        <a14:backgroundMark x1="71455" y1="28191" x2="71455" y2="42973"/>
                        <a14:backgroundMark x1="68727" y1="26656" x2="72045" y2="26656"/>
                        <a14:backgroundMark x1="39545" y1="88934" x2="38955" y2="32956"/>
                        <a14:backgroundMark x1="65409" y1="87076" x2="63727" y2="27060"/>
                        <a14:backgroundMark x1="63955" y1="88934" x2="71455" y2="89257"/>
                        <a14:backgroundMark x1="63545" y1="24798" x2="72500" y2="26333"/>
                        <a14:backgroundMark x1="39591" y1="7027" x2="45864" y2="70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565" r="5200" b="5527"/>
          <a:stretch/>
        </p:blipFill>
        <p:spPr>
          <a:xfrm rot="5400000">
            <a:off x="1775993" y="2343409"/>
            <a:ext cx="5504815" cy="3787566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611560" y="-243408"/>
            <a:ext cx="7772400" cy="1470025"/>
          </a:xfrm>
          <a:prstGeom prst="rect">
            <a:avLst/>
          </a:prstGeom>
          <a:gradFill>
            <a:gsLst>
              <a:gs pos="51000">
                <a:schemeClr val="accent6">
                  <a:lumMod val="50000"/>
                  <a:alpha val="43000"/>
                </a:schemeClr>
              </a:gs>
              <a:gs pos="2000">
                <a:schemeClr val="accent6">
                  <a:lumMod val="20000"/>
                  <a:lumOff val="80000"/>
                  <a:alpha val="11000"/>
                </a:schemeClr>
              </a:gs>
              <a:gs pos="100000">
                <a:schemeClr val="accent6">
                  <a:lumMod val="20000"/>
                  <a:lumOff val="80000"/>
                  <a:alpha val="12000"/>
                </a:schemeClr>
              </a:gs>
            </a:gsLst>
            <a:lin ang="5400000" scaled="0"/>
          </a:gradFill>
          <a:effectLst>
            <a:softEdge rad="27940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Mobile Home Connecté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Rectangle à coins arrondis 35"/>
          <p:cNvSpPr/>
          <p:nvPr/>
        </p:nvSpPr>
        <p:spPr>
          <a:xfrm>
            <a:off x="0" y="1011024"/>
            <a:ext cx="2160240" cy="947519"/>
          </a:xfrm>
          <a:prstGeom prst="wedgeRoundRectCallout">
            <a:avLst>
              <a:gd name="adj1" fmla="val 92043"/>
              <a:gd name="adj2" fmla="val 173079"/>
              <a:gd name="adj3" fmla="val 16667"/>
            </a:avLst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Interrupteur différentiel général 30 mA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Rectangle à coins arrondis 36"/>
          <p:cNvSpPr/>
          <p:nvPr/>
        </p:nvSpPr>
        <p:spPr>
          <a:xfrm>
            <a:off x="4420072" y="996957"/>
            <a:ext cx="2872258" cy="947519"/>
          </a:xfrm>
          <a:prstGeom prst="wedgeRoundRectCallout">
            <a:avLst>
              <a:gd name="adj1" fmla="val -67261"/>
              <a:gd name="adj2" fmla="val 181121"/>
              <a:gd name="adj3" fmla="val 1666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Alimentation stabilisée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230 V AC – 24 V DC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Rectangle à coins arrondis 37"/>
          <p:cNvSpPr/>
          <p:nvPr/>
        </p:nvSpPr>
        <p:spPr>
          <a:xfrm>
            <a:off x="2249557" y="1032324"/>
            <a:ext cx="2160240" cy="947519"/>
          </a:xfrm>
          <a:prstGeom prst="wedgeRoundRectCallout">
            <a:avLst>
              <a:gd name="adj1" fmla="val 1213"/>
              <a:gd name="adj2" fmla="val 181121"/>
              <a:gd name="adj3" fmla="val 16667"/>
            </a:avLst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Disjoncteur circuit de commande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9" name="Rectangle à coins arrondis 38"/>
          <p:cNvSpPr/>
          <p:nvPr/>
        </p:nvSpPr>
        <p:spPr>
          <a:xfrm>
            <a:off x="6808088" y="1944476"/>
            <a:ext cx="2160240" cy="1207949"/>
          </a:xfrm>
          <a:prstGeom prst="wedgeRoundRectCallout">
            <a:avLst>
              <a:gd name="adj1" fmla="val -129300"/>
              <a:gd name="adj2" fmla="val 59660"/>
              <a:gd name="adj3" fmla="val 16667"/>
            </a:avLst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Disjoncteurs circuits de puissance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0" name="Rectangle à coins arrondis 39"/>
          <p:cNvSpPr/>
          <p:nvPr/>
        </p:nvSpPr>
        <p:spPr>
          <a:xfrm>
            <a:off x="-1" y="2703350"/>
            <a:ext cx="2436169" cy="947519"/>
          </a:xfrm>
          <a:prstGeom prst="wedgeRoundRectCallout">
            <a:avLst>
              <a:gd name="adj1" fmla="val 70148"/>
              <a:gd name="adj2" fmla="val 185142"/>
              <a:gd name="adj3" fmla="val 16667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Récepteur radio  FAM 14 capteurs </a:t>
            </a:r>
            <a:r>
              <a:rPr lang="fr-FR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Enocean</a:t>
            </a: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" name="Rectangle à coins arrondis 40"/>
          <p:cNvSpPr/>
          <p:nvPr/>
        </p:nvSpPr>
        <p:spPr>
          <a:xfrm>
            <a:off x="-1" y="4653136"/>
            <a:ext cx="3542219" cy="1872208"/>
          </a:xfrm>
          <a:custGeom>
            <a:avLst/>
            <a:gdLst>
              <a:gd name="connsiteX0" fmla="*/ 0 w 2436169"/>
              <a:gd name="connsiteY0" fmla="*/ 312041 h 1872208"/>
              <a:gd name="connsiteX1" fmla="*/ 312041 w 2436169"/>
              <a:gd name="connsiteY1" fmla="*/ 0 h 1872208"/>
              <a:gd name="connsiteX2" fmla="*/ 1421099 w 2436169"/>
              <a:gd name="connsiteY2" fmla="*/ 0 h 1872208"/>
              <a:gd name="connsiteX3" fmla="*/ 1421099 w 2436169"/>
              <a:gd name="connsiteY3" fmla="*/ 0 h 1872208"/>
              <a:gd name="connsiteX4" fmla="*/ 2030141 w 2436169"/>
              <a:gd name="connsiteY4" fmla="*/ 0 h 1872208"/>
              <a:gd name="connsiteX5" fmla="*/ 2124128 w 2436169"/>
              <a:gd name="connsiteY5" fmla="*/ 0 h 1872208"/>
              <a:gd name="connsiteX6" fmla="*/ 2436169 w 2436169"/>
              <a:gd name="connsiteY6" fmla="*/ 312041 h 1872208"/>
              <a:gd name="connsiteX7" fmla="*/ 2436169 w 2436169"/>
              <a:gd name="connsiteY7" fmla="*/ 1092121 h 1872208"/>
              <a:gd name="connsiteX8" fmla="*/ 4002967 w 2436169"/>
              <a:gd name="connsiteY8" fmla="*/ 1072270 h 1872208"/>
              <a:gd name="connsiteX9" fmla="*/ 2436169 w 2436169"/>
              <a:gd name="connsiteY9" fmla="*/ 1560173 h 1872208"/>
              <a:gd name="connsiteX10" fmla="*/ 2436169 w 2436169"/>
              <a:gd name="connsiteY10" fmla="*/ 1560167 h 1872208"/>
              <a:gd name="connsiteX11" fmla="*/ 2124128 w 2436169"/>
              <a:gd name="connsiteY11" fmla="*/ 1872208 h 1872208"/>
              <a:gd name="connsiteX12" fmla="*/ 2030141 w 2436169"/>
              <a:gd name="connsiteY12" fmla="*/ 1872208 h 1872208"/>
              <a:gd name="connsiteX13" fmla="*/ 1421099 w 2436169"/>
              <a:gd name="connsiteY13" fmla="*/ 1872208 h 1872208"/>
              <a:gd name="connsiteX14" fmla="*/ 1421099 w 2436169"/>
              <a:gd name="connsiteY14" fmla="*/ 1872208 h 1872208"/>
              <a:gd name="connsiteX15" fmla="*/ 312041 w 2436169"/>
              <a:gd name="connsiteY15" fmla="*/ 1872208 h 1872208"/>
              <a:gd name="connsiteX16" fmla="*/ 0 w 2436169"/>
              <a:gd name="connsiteY16" fmla="*/ 1560167 h 1872208"/>
              <a:gd name="connsiteX17" fmla="*/ 0 w 2436169"/>
              <a:gd name="connsiteY17" fmla="*/ 1560173 h 1872208"/>
              <a:gd name="connsiteX18" fmla="*/ 0 w 2436169"/>
              <a:gd name="connsiteY18" fmla="*/ 1092121 h 1872208"/>
              <a:gd name="connsiteX19" fmla="*/ 0 w 2436169"/>
              <a:gd name="connsiteY19" fmla="*/ 1092121 h 1872208"/>
              <a:gd name="connsiteX20" fmla="*/ 0 w 2436169"/>
              <a:gd name="connsiteY20" fmla="*/ 312041 h 1872208"/>
              <a:gd name="connsiteX0" fmla="*/ 0 w 3545767"/>
              <a:gd name="connsiteY0" fmla="*/ 312041 h 1872208"/>
              <a:gd name="connsiteX1" fmla="*/ 312041 w 3545767"/>
              <a:gd name="connsiteY1" fmla="*/ 0 h 1872208"/>
              <a:gd name="connsiteX2" fmla="*/ 1421099 w 3545767"/>
              <a:gd name="connsiteY2" fmla="*/ 0 h 1872208"/>
              <a:gd name="connsiteX3" fmla="*/ 1421099 w 3545767"/>
              <a:gd name="connsiteY3" fmla="*/ 0 h 1872208"/>
              <a:gd name="connsiteX4" fmla="*/ 2030141 w 3545767"/>
              <a:gd name="connsiteY4" fmla="*/ 0 h 1872208"/>
              <a:gd name="connsiteX5" fmla="*/ 2124128 w 3545767"/>
              <a:gd name="connsiteY5" fmla="*/ 0 h 1872208"/>
              <a:gd name="connsiteX6" fmla="*/ 2436169 w 3545767"/>
              <a:gd name="connsiteY6" fmla="*/ 312041 h 1872208"/>
              <a:gd name="connsiteX7" fmla="*/ 2436169 w 3545767"/>
              <a:gd name="connsiteY7" fmla="*/ 1092121 h 1872208"/>
              <a:gd name="connsiteX8" fmla="*/ 3545767 w 3545767"/>
              <a:gd name="connsiteY8" fmla="*/ 729370 h 1872208"/>
              <a:gd name="connsiteX9" fmla="*/ 2436169 w 3545767"/>
              <a:gd name="connsiteY9" fmla="*/ 1560173 h 1872208"/>
              <a:gd name="connsiteX10" fmla="*/ 2436169 w 3545767"/>
              <a:gd name="connsiteY10" fmla="*/ 1560167 h 1872208"/>
              <a:gd name="connsiteX11" fmla="*/ 2124128 w 3545767"/>
              <a:gd name="connsiteY11" fmla="*/ 1872208 h 1872208"/>
              <a:gd name="connsiteX12" fmla="*/ 2030141 w 3545767"/>
              <a:gd name="connsiteY12" fmla="*/ 1872208 h 1872208"/>
              <a:gd name="connsiteX13" fmla="*/ 1421099 w 3545767"/>
              <a:gd name="connsiteY13" fmla="*/ 1872208 h 1872208"/>
              <a:gd name="connsiteX14" fmla="*/ 1421099 w 3545767"/>
              <a:gd name="connsiteY14" fmla="*/ 1872208 h 1872208"/>
              <a:gd name="connsiteX15" fmla="*/ 312041 w 3545767"/>
              <a:gd name="connsiteY15" fmla="*/ 1872208 h 1872208"/>
              <a:gd name="connsiteX16" fmla="*/ 0 w 3545767"/>
              <a:gd name="connsiteY16" fmla="*/ 1560167 h 1872208"/>
              <a:gd name="connsiteX17" fmla="*/ 0 w 3545767"/>
              <a:gd name="connsiteY17" fmla="*/ 1560173 h 1872208"/>
              <a:gd name="connsiteX18" fmla="*/ 0 w 3545767"/>
              <a:gd name="connsiteY18" fmla="*/ 1092121 h 1872208"/>
              <a:gd name="connsiteX19" fmla="*/ 0 w 3545767"/>
              <a:gd name="connsiteY19" fmla="*/ 1092121 h 1872208"/>
              <a:gd name="connsiteX20" fmla="*/ 0 w 3545767"/>
              <a:gd name="connsiteY20" fmla="*/ 312041 h 1872208"/>
              <a:gd name="connsiteX0" fmla="*/ 0 w 3330810"/>
              <a:gd name="connsiteY0" fmla="*/ 312041 h 1872208"/>
              <a:gd name="connsiteX1" fmla="*/ 312041 w 3330810"/>
              <a:gd name="connsiteY1" fmla="*/ 0 h 1872208"/>
              <a:gd name="connsiteX2" fmla="*/ 1421099 w 3330810"/>
              <a:gd name="connsiteY2" fmla="*/ 0 h 1872208"/>
              <a:gd name="connsiteX3" fmla="*/ 1421099 w 3330810"/>
              <a:gd name="connsiteY3" fmla="*/ 0 h 1872208"/>
              <a:gd name="connsiteX4" fmla="*/ 2030141 w 3330810"/>
              <a:gd name="connsiteY4" fmla="*/ 0 h 1872208"/>
              <a:gd name="connsiteX5" fmla="*/ 2124128 w 3330810"/>
              <a:gd name="connsiteY5" fmla="*/ 0 h 1872208"/>
              <a:gd name="connsiteX6" fmla="*/ 2436169 w 3330810"/>
              <a:gd name="connsiteY6" fmla="*/ 312041 h 1872208"/>
              <a:gd name="connsiteX7" fmla="*/ 2436169 w 3330810"/>
              <a:gd name="connsiteY7" fmla="*/ 1092121 h 1872208"/>
              <a:gd name="connsiteX8" fmla="*/ 3330810 w 3330810"/>
              <a:gd name="connsiteY8" fmla="*/ 748420 h 1872208"/>
              <a:gd name="connsiteX9" fmla="*/ 2436169 w 3330810"/>
              <a:gd name="connsiteY9" fmla="*/ 1560173 h 1872208"/>
              <a:gd name="connsiteX10" fmla="*/ 2436169 w 3330810"/>
              <a:gd name="connsiteY10" fmla="*/ 1560167 h 1872208"/>
              <a:gd name="connsiteX11" fmla="*/ 2124128 w 3330810"/>
              <a:gd name="connsiteY11" fmla="*/ 1872208 h 1872208"/>
              <a:gd name="connsiteX12" fmla="*/ 2030141 w 3330810"/>
              <a:gd name="connsiteY12" fmla="*/ 1872208 h 1872208"/>
              <a:gd name="connsiteX13" fmla="*/ 1421099 w 3330810"/>
              <a:gd name="connsiteY13" fmla="*/ 1872208 h 1872208"/>
              <a:gd name="connsiteX14" fmla="*/ 1421099 w 3330810"/>
              <a:gd name="connsiteY14" fmla="*/ 1872208 h 1872208"/>
              <a:gd name="connsiteX15" fmla="*/ 312041 w 3330810"/>
              <a:gd name="connsiteY15" fmla="*/ 1872208 h 1872208"/>
              <a:gd name="connsiteX16" fmla="*/ 0 w 3330810"/>
              <a:gd name="connsiteY16" fmla="*/ 1560167 h 1872208"/>
              <a:gd name="connsiteX17" fmla="*/ 0 w 3330810"/>
              <a:gd name="connsiteY17" fmla="*/ 1560173 h 1872208"/>
              <a:gd name="connsiteX18" fmla="*/ 0 w 3330810"/>
              <a:gd name="connsiteY18" fmla="*/ 1092121 h 1872208"/>
              <a:gd name="connsiteX19" fmla="*/ 0 w 3330810"/>
              <a:gd name="connsiteY19" fmla="*/ 1092121 h 1872208"/>
              <a:gd name="connsiteX20" fmla="*/ 0 w 3330810"/>
              <a:gd name="connsiteY20" fmla="*/ 312041 h 1872208"/>
              <a:gd name="connsiteX0" fmla="*/ 0 w 3330810"/>
              <a:gd name="connsiteY0" fmla="*/ 312041 h 1872208"/>
              <a:gd name="connsiteX1" fmla="*/ 312041 w 3330810"/>
              <a:gd name="connsiteY1" fmla="*/ 0 h 1872208"/>
              <a:gd name="connsiteX2" fmla="*/ 1421099 w 3330810"/>
              <a:gd name="connsiteY2" fmla="*/ 0 h 1872208"/>
              <a:gd name="connsiteX3" fmla="*/ 1421099 w 3330810"/>
              <a:gd name="connsiteY3" fmla="*/ 0 h 1872208"/>
              <a:gd name="connsiteX4" fmla="*/ 2030141 w 3330810"/>
              <a:gd name="connsiteY4" fmla="*/ 0 h 1872208"/>
              <a:gd name="connsiteX5" fmla="*/ 2124128 w 3330810"/>
              <a:gd name="connsiteY5" fmla="*/ 0 h 1872208"/>
              <a:gd name="connsiteX6" fmla="*/ 2436169 w 3330810"/>
              <a:gd name="connsiteY6" fmla="*/ 312041 h 1872208"/>
              <a:gd name="connsiteX7" fmla="*/ 2489909 w 3330810"/>
              <a:gd name="connsiteY7" fmla="*/ 1092121 h 1872208"/>
              <a:gd name="connsiteX8" fmla="*/ 3330810 w 3330810"/>
              <a:gd name="connsiteY8" fmla="*/ 748420 h 1872208"/>
              <a:gd name="connsiteX9" fmla="*/ 2436169 w 3330810"/>
              <a:gd name="connsiteY9" fmla="*/ 1560173 h 1872208"/>
              <a:gd name="connsiteX10" fmla="*/ 2436169 w 3330810"/>
              <a:gd name="connsiteY10" fmla="*/ 1560167 h 1872208"/>
              <a:gd name="connsiteX11" fmla="*/ 2124128 w 3330810"/>
              <a:gd name="connsiteY11" fmla="*/ 1872208 h 1872208"/>
              <a:gd name="connsiteX12" fmla="*/ 2030141 w 3330810"/>
              <a:gd name="connsiteY12" fmla="*/ 1872208 h 1872208"/>
              <a:gd name="connsiteX13" fmla="*/ 1421099 w 3330810"/>
              <a:gd name="connsiteY13" fmla="*/ 1872208 h 1872208"/>
              <a:gd name="connsiteX14" fmla="*/ 1421099 w 3330810"/>
              <a:gd name="connsiteY14" fmla="*/ 1872208 h 1872208"/>
              <a:gd name="connsiteX15" fmla="*/ 312041 w 3330810"/>
              <a:gd name="connsiteY15" fmla="*/ 1872208 h 1872208"/>
              <a:gd name="connsiteX16" fmla="*/ 0 w 3330810"/>
              <a:gd name="connsiteY16" fmla="*/ 1560167 h 1872208"/>
              <a:gd name="connsiteX17" fmla="*/ 0 w 3330810"/>
              <a:gd name="connsiteY17" fmla="*/ 1560173 h 1872208"/>
              <a:gd name="connsiteX18" fmla="*/ 0 w 3330810"/>
              <a:gd name="connsiteY18" fmla="*/ 1092121 h 1872208"/>
              <a:gd name="connsiteX19" fmla="*/ 0 w 3330810"/>
              <a:gd name="connsiteY19" fmla="*/ 1092121 h 1872208"/>
              <a:gd name="connsiteX20" fmla="*/ 0 w 3330810"/>
              <a:gd name="connsiteY20" fmla="*/ 312041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330810" h="1872208">
                <a:moveTo>
                  <a:pt x="0" y="312041"/>
                </a:moveTo>
                <a:cubicBezTo>
                  <a:pt x="0" y="139706"/>
                  <a:pt x="139706" y="0"/>
                  <a:pt x="312041" y="0"/>
                </a:cubicBezTo>
                <a:lnTo>
                  <a:pt x="1421099" y="0"/>
                </a:lnTo>
                <a:lnTo>
                  <a:pt x="1421099" y="0"/>
                </a:lnTo>
                <a:lnTo>
                  <a:pt x="2030141" y="0"/>
                </a:lnTo>
                <a:lnTo>
                  <a:pt x="2124128" y="0"/>
                </a:lnTo>
                <a:cubicBezTo>
                  <a:pt x="2296463" y="0"/>
                  <a:pt x="2436169" y="139706"/>
                  <a:pt x="2436169" y="312041"/>
                </a:cubicBezTo>
                <a:lnTo>
                  <a:pt x="2489909" y="1092121"/>
                </a:lnTo>
                <a:lnTo>
                  <a:pt x="3330810" y="748420"/>
                </a:lnTo>
                <a:lnTo>
                  <a:pt x="2436169" y="1560173"/>
                </a:lnTo>
                <a:lnTo>
                  <a:pt x="2436169" y="1560167"/>
                </a:lnTo>
                <a:cubicBezTo>
                  <a:pt x="2436169" y="1732502"/>
                  <a:pt x="2296463" y="1872208"/>
                  <a:pt x="2124128" y="1872208"/>
                </a:cubicBezTo>
                <a:lnTo>
                  <a:pt x="2030141" y="1872208"/>
                </a:lnTo>
                <a:lnTo>
                  <a:pt x="1421099" y="1872208"/>
                </a:lnTo>
                <a:lnTo>
                  <a:pt x="1421099" y="1872208"/>
                </a:lnTo>
                <a:lnTo>
                  <a:pt x="312041" y="1872208"/>
                </a:lnTo>
                <a:cubicBezTo>
                  <a:pt x="139706" y="1872208"/>
                  <a:pt x="0" y="1732502"/>
                  <a:pt x="0" y="1560167"/>
                </a:cubicBezTo>
                <a:lnTo>
                  <a:pt x="0" y="1560173"/>
                </a:lnTo>
                <a:lnTo>
                  <a:pt x="0" y="1092121"/>
                </a:lnTo>
                <a:lnTo>
                  <a:pt x="0" y="1092121"/>
                </a:lnTo>
                <a:lnTo>
                  <a:pt x="0" y="312041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Contacts </a:t>
            </a:r>
            <a:r>
              <a:rPr lang="fr-FR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utilisés comme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interfaces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d’entrées de la </a:t>
            </a:r>
            <a:b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partie commande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2" name="Rectangle à coins arrondis 41"/>
          <p:cNvSpPr/>
          <p:nvPr/>
        </p:nvSpPr>
        <p:spPr>
          <a:xfrm>
            <a:off x="3093856" y="5194834"/>
            <a:ext cx="4214448" cy="1557949"/>
          </a:xfrm>
          <a:custGeom>
            <a:avLst/>
            <a:gdLst>
              <a:gd name="connsiteX0" fmla="*/ 0 w 4214448"/>
              <a:gd name="connsiteY0" fmla="*/ 157923 h 947519"/>
              <a:gd name="connsiteX1" fmla="*/ 157923 w 4214448"/>
              <a:gd name="connsiteY1" fmla="*/ 0 h 947519"/>
              <a:gd name="connsiteX2" fmla="*/ 702408 w 4214448"/>
              <a:gd name="connsiteY2" fmla="*/ 0 h 947519"/>
              <a:gd name="connsiteX3" fmla="*/ 1719284 w 4214448"/>
              <a:gd name="connsiteY3" fmla="*/ -610430 h 947519"/>
              <a:gd name="connsiteX4" fmla="*/ 1756020 w 4214448"/>
              <a:gd name="connsiteY4" fmla="*/ 0 h 947519"/>
              <a:gd name="connsiteX5" fmla="*/ 4056525 w 4214448"/>
              <a:gd name="connsiteY5" fmla="*/ 0 h 947519"/>
              <a:gd name="connsiteX6" fmla="*/ 4214448 w 4214448"/>
              <a:gd name="connsiteY6" fmla="*/ 157923 h 947519"/>
              <a:gd name="connsiteX7" fmla="*/ 4214448 w 4214448"/>
              <a:gd name="connsiteY7" fmla="*/ 157920 h 947519"/>
              <a:gd name="connsiteX8" fmla="*/ 4214448 w 4214448"/>
              <a:gd name="connsiteY8" fmla="*/ 157920 h 947519"/>
              <a:gd name="connsiteX9" fmla="*/ 4214448 w 4214448"/>
              <a:gd name="connsiteY9" fmla="*/ 394800 h 947519"/>
              <a:gd name="connsiteX10" fmla="*/ 4214448 w 4214448"/>
              <a:gd name="connsiteY10" fmla="*/ 789596 h 947519"/>
              <a:gd name="connsiteX11" fmla="*/ 4056525 w 4214448"/>
              <a:gd name="connsiteY11" fmla="*/ 947519 h 947519"/>
              <a:gd name="connsiteX12" fmla="*/ 1756020 w 4214448"/>
              <a:gd name="connsiteY12" fmla="*/ 947519 h 947519"/>
              <a:gd name="connsiteX13" fmla="*/ 702408 w 4214448"/>
              <a:gd name="connsiteY13" fmla="*/ 947519 h 947519"/>
              <a:gd name="connsiteX14" fmla="*/ 702408 w 4214448"/>
              <a:gd name="connsiteY14" fmla="*/ 947519 h 947519"/>
              <a:gd name="connsiteX15" fmla="*/ 157923 w 4214448"/>
              <a:gd name="connsiteY15" fmla="*/ 947519 h 947519"/>
              <a:gd name="connsiteX16" fmla="*/ 0 w 4214448"/>
              <a:gd name="connsiteY16" fmla="*/ 789596 h 947519"/>
              <a:gd name="connsiteX17" fmla="*/ 0 w 4214448"/>
              <a:gd name="connsiteY17" fmla="*/ 394800 h 947519"/>
              <a:gd name="connsiteX18" fmla="*/ 0 w 4214448"/>
              <a:gd name="connsiteY18" fmla="*/ 157920 h 947519"/>
              <a:gd name="connsiteX19" fmla="*/ 0 w 4214448"/>
              <a:gd name="connsiteY19" fmla="*/ 157920 h 947519"/>
              <a:gd name="connsiteX20" fmla="*/ 0 w 4214448"/>
              <a:gd name="connsiteY20" fmla="*/ 157923 h 947519"/>
              <a:gd name="connsiteX0" fmla="*/ 0 w 4214448"/>
              <a:gd name="connsiteY0" fmla="*/ 768353 h 1557949"/>
              <a:gd name="connsiteX1" fmla="*/ 157923 w 4214448"/>
              <a:gd name="connsiteY1" fmla="*/ 610430 h 1557949"/>
              <a:gd name="connsiteX2" fmla="*/ 702408 w 4214448"/>
              <a:gd name="connsiteY2" fmla="*/ 610430 h 1557949"/>
              <a:gd name="connsiteX3" fmla="*/ 1719284 w 4214448"/>
              <a:gd name="connsiteY3" fmla="*/ 0 h 1557949"/>
              <a:gd name="connsiteX4" fmla="*/ 1451220 w 4214448"/>
              <a:gd name="connsiteY4" fmla="*/ 648530 h 1557949"/>
              <a:gd name="connsiteX5" fmla="*/ 4056525 w 4214448"/>
              <a:gd name="connsiteY5" fmla="*/ 610430 h 1557949"/>
              <a:gd name="connsiteX6" fmla="*/ 4214448 w 4214448"/>
              <a:gd name="connsiteY6" fmla="*/ 768353 h 1557949"/>
              <a:gd name="connsiteX7" fmla="*/ 4214448 w 4214448"/>
              <a:gd name="connsiteY7" fmla="*/ 768350 h 1557949"/>
              <a:gd name="connsiteX8" fmla="*/ 4214448 w 4214448"/>
              <a:gd name="connsiteY8" fmla="*/ 768350 h 1557949"/>
              <a:gd name="connsiteX9" fmla="*/ 4214448 w 4214448"/>
              <a:gd name="connsiteY9" fmla="*/ 1005230 h 1557949"/>
              <a:gd name="connsiteX10" fmla="*/ 4214448 w 4214448"/>
              <a:gd name="connsiteY10" fmla="*/ 1400026 h 1557949"/>
              <a:gd name="connsiteX11" fmla="*/ 4056525 w 4214448"/>
              <a:gd name="connsiteY11" fmla="*/ 1557949 h 1557949"/>
              <a:gd name="connsiteX12" fmla="*/ 1756020 w 4214448"/>
              <a:gd name="connsiteY12" fmla="*/ 1557949 h 1557949"/>
              <a:gd name="connsiteX13" fmla="*/ 702408 w 4214448"/>
              <a:gd name="connsiteY13" fmla="*/ 1557949 h 1557949"/>
              <a:gd name="connsiteX14" fmla="*/ 702408 w 4214448"/>
              <a:gd name="connsiteY14" fmla="*/ 1557949 h 1557949"/>
              <a:gd name="connsiteX15" fmla="*/ 157923 w 4214448"/>
              <a:gd name="connsiteY15" fmla="*/ 1557949 h 1557949"/>
              <a:gd name="connsiteX16" fmla="*/ 0 w 4214448"/>
              <a:gd name="connsiteY16" fmla="*/ 1400026 h 1557949"/>
              <a:gd name="connsiteX17" fmla="*/ 0 w 4214448"/>
              <a:gd name="connsiteY17" fmla="*/ 1005230 h 1557949"/>
              <a:gd name="connsiteX18" fmla="*/ 0 w 4214448"/>
              <a:gd name="connsiteY18" fmla="*/ 768350 h 1557949"/>
              <a:gd name="connsiteX19" fmla="*/ 0 w 4214448"/>
              <a:gd name="connsiteY19" fmla="*/ 768350 h 1557949"/>
              <a:gd name="connsiteX20" fmla="*/ 0 w 4214448"/>
              <a:gd name="connsiteY20" fmla="*/ 768353 h 1557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214448" h="1557949">
                <a:moveTo>
                  <a:pt x="0" y="768353"/>
                </a:moveTo>
                <a:cubicBezTo>
                  <a:pt x="0" y="681135"/>
                  <a:pt x="70705" y="610430"/>
                  <a:pt x="157923" y="610430"/>
                </a:cubicBezTo>
                <a:lnTo>
                  <a:pt x="702408" y="610430"/>
                </a:lnTo>
                <a:lnTo>
                  <a:pt x="1719284" y="0"/>
                </a:lnTo>
                <a:lnTo>
                  <a:pt x="1451220" y="648530"/>
                </a:lnTo>
                <a:cubicBezTo>
                  <a:pt x="2218055" y="648530"/>
                  <a:pt x="3289690" y="610430"/>
                  <a:pt x="4056525" y="610430"/>
                </a:cubicBezTo>
                <a:cubicBezTo>
                  <a:pt x="4143743" y="610430"/>
                  <a:pt x="4214448" y="681135"/>
                  <a:pt x="4214448" y="768353"/>
                </a:cubicBezTo>
                <a:lnTo>
                  <a:pt x="4214448" y="768350"/>
                </a:lnTo>
                <a:lnTo>
                  <a:pt x="4214448" y="768350"/>
                </a:lnTo>
                <a:lnTo>
                  <a:pt x="4214448" y="1005230"/>
                </a:lnTo>
                <a:lnTo>
                  <a:pt x="4214448" y="1400026"/>
                </a:lnTo>
                <a:cubicBezTo>
                  <a:pt x="4214448" y="1487244"/>
                  <a:pt x="4143743" y="1557949"/>
                  <a:pt x="4056525" y="1557949"/>
                </a:cubicBezTo>
                <a:lnTo>
                  <a:pt x="1756020" y="1557949"/>
                </a:lnTo>
                <a:lnTo>
                  <a:pt x="702408" y="1557949"/>
                </a:lnTo>
                <a:lnTo>
                  <a:pt x="702408" y="1557949"/>
                </a:lnTo>
                <a:lnTo>
                  <a:pt x="157923" y="1557949"/>
                </a:lnTo>
                <a:cubicBezTo>
                  <a:pt x="70705" y="1557949"/>
                  <a:pt x="0" y="1487244"/>
                  <a:pt x="0" y="1400026"/>
                </a:cubicBezTo>
                <a:lnTo>
                  <a:pt x="0" y="1005230"/>
                </a:lnTo>
                <a:lnTo>
                  <a:pt x="0" y="768350"/>
                </a:lnTo>
                <a:lnTo>
                  <a:pt x="0" y="768350"/>
                </a:lnTo>
                <a:lnTo>
                  <a:pt x="0" y="768353"/>
                </a:lnTo>
                <a:close/>
              </a:path>
            </a:pathLst>
          </a:cu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Partie commande TC Mobile Phoenix Contact gestion des évènements mails SMS…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4" name="Rectangle à coins arrondis 43"/>
          <p:cNvSpPr/>
          <p:nvPr/>
        </p:nvSpPr>
        <p:spPr>
          <a:xfrm>
            <a:off x="6610512" y="3264285"/>
            <a:ext cx="2451156" cy="2468971"/>
          </a:xfrm>
          <a:prstGeom prst="wedgeRoundRectCallout">
            <a:avLst>
              <a:gd name="adj1" fmla="val -103967"/>
              <a:gd name="adj2" fmla="val 17844"/>
              <a:gd name="adj3" fmla="val 1666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Relais de sorties (puissance)</a:t>
            </a:r>
          </a:p>
          <a:p>
            <a:pPr algn="ctr"/>
            <a:r>
              <a:rPr lang="fr-F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Pour alimentation chauffage, éclairage, réfrigérateur, sirène…</a:t>
            </a:r>
            <a:endParaRPr lang="fr-F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10" name="Groupe 9"/>
          <p:cNvGrpSpPr/>
          <p:nvPr/>
        </p:nvGrpSpPr>
        <p:grpSpPr>
          <a:xfrm rot="5400000">
            <a:off x="6220917" y="2410669"/>
            <a:ext cx="617030" cy="113943"/>
            <a:chOff x="-11341768" y="-676704"/>
            <a:chExt cx="10935369" cy="5332610"/>
          </a:xfrm>
        </p:grpSpPr>
        <p:pic>
          <p:nvPicPr>
            <p:cNvPr id="12" name="Picture 8" descr="https://images-na.ssl-images-amazon.com/images/I/41JhzoWnDkL.jpg"/>
            <p:cNvPicPr>
              <a:picLocks noChangeAspect="1" noChangeArrowheads="1"/>
            </p:cNvPicPr>
            <p:nvPr/>
          </p:nvPicPr>
          <p:blipFill rotWithShape="1">
            <a:blip r:embed="rId24" cstate="print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ackgroundRemoval t="0" b="43000" l="48239" r="99648">
                          <a14:foregroundMark x1="21127" y1="33200" x2="32746" y2="382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00" b="55578"/>
            <a:stretch/>
          </p:blipFill>
          <p:spPr bwMode="auto">
            <a:xfrm flipH="1">
              <a:off x="-2360462" y="-676704"/>
              <a:ext cx="1954063" cy="46018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1"/>
            <p:cNvPicPr>
              <a:picLocks noChangeAspect="1" noChangeArrowheads="1"/>
            </p:cNvPicPr>
            <p:nvPr/>
          </p:nvPicPr>
          <p:blipFill rotWithShape="1">
            <a:blip r:embed="rId26" cstate="print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backgroundRemoval t="72917" b="84245" l="18155" r="6090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03" t="71548" r="38559" b="14226"/>
            <a:stretch/>
          </p:blipFill>
          <p:spPr bwMode="auto">
            <a:xfrm>
              <a:off x="-11341768" y="2792082"/>
              <a:ext cx="10168916" cy="1863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0431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33 -0.06412 L 0.2125 -0.02801 L 0.12292 0.00255 L 0.00625 0.00811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36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33 -0.06412 L 0.2125 -0.02801 L 0.12292 0.00255 L 0.00625 0.00811 " pathEditMode="relative" rAng="0" ptsTypes="AA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reless_standard_icon_iso-i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724524"/>
            <a:ext cx="1905000" cy="113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98178"/>
          </a:xfrm>
        </p:spPr>
        <p:txBody>
          <a:bodyPr>
            <a:noAutofit/>
          </a:bodyPr>
          <a:lstStyle/>
          <a:p>
            <a:r>
              <a:rPr lang="fr-FR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Raccordement et mise en Œuvre capteurs et récepteurs </a:t>
            </a:r>
            <a:r>
              <a:rPr lang="fr-FR" sz="36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r>
              <a:rPr lang="fr-FR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technologie </a:t>
            </a:r>
            <a:r>
              <a:rPr lang="fr-FR" sz="36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EnOcean</a:t>
            </a:r>
            <a:endParaRPr lang="fr-FR" sz="3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947241"/>
            <a:ext cx="9144000" cy="3777283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La technologie </a:t>
            </a:r>
            <a:r>
              <a:rPr lang="fr-FR" dirty="0" err="1" smtClean="0"/>
              <a:t>EnOcean</a:t>
            </a:r>
            <a:r>
              <a:rPr lang="fr-FR" dirty="0" smtClean="0"/>
              <a:t>  utilisée dans la transmission d’information dans le domaine de la domotique se caractérise par une norme ISO/IEC 14543-3-10 . Cette transmission se fait sans fils et avec une alimentation autonome et durable. On utilise pour cela les effets </a:t>
            </a:r>
            <a:r>
              <a:rPr lang="fr-FR" dirty="0" err="1" smtClean="0"/>
              <a:t>piezo-électrique</a:t>
            </a:r>
            <a:r>
              <a:rPr lang="fr-FR" dirty="0" smtClean="0"/>
              <a:t>, </a:t>
            </a:r>
            <a:r>
              <a:rPr lang="fr-FR" dirty="0" err="1" smtClean="0"/>
              <a:t>thermo-électrique</a:t>
            </a:r>
            <a:r>
              <a:rPr lang="fr-FR" dirty="0" smtClean="0"/>
              <a:t> ou photo-électrique.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983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reless_standard_icon_iso-i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724524"/>
            <a:ext cx="1905000" cy="113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98178"/>
          </a:xfrm>
        </p:spPr>
        <p:txBody>
          <a:bodyPr>
            <a:noAutofit/>
          </a:bodyPr>
          <a:lstStyle/>
          <a:p>
            <a:r>
              <a:rPr lang="fr-FR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Raccordement et mise en Œuvre capteurs et récepteurs </a:t>
            </a:r>
            <a:r>
              <a:rPr lang="fr-FR" sz="36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r>
              <a:rPr lang="fr-FR" sz="3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technologie </a:t>
            </a:r>
            <a:r>
              <a:rPr lang="fr-FR" sz="36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EnOcean</a:t>
            </a:r>
            <a:endParaRPr lang="fr-FR" sz="3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947241"/>
            <a:ext cx="9144000" cy="3777283"/>
          </a:xfrm>
          <a:solidFill>
            <a:schemeClr val="bg2">
              <a:lumMod val="75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L’alimentation des capteurs présents sur ce système ne sera pas à réaliser pour ce qui est du contact de porte. Pour le détecteur combiné de  présence/luminosité, il faudra une luminosité ambiante de 200 lux au minimum, sinon une alimentation 12V CC ou deux piles seront nécessaires. Ces deux capteurs devront êtres préalablement chargés à la lumière naturelle sur 24 heures si on veut les utiliser avec l’alimentation photo électrique.</a:t>
            </a:r>
          </a:p>
          <a:p>
            <a:r>
              <a:rPr lang="fr-FR" dirty="0" smtClean="0"/>
              <a:t>Pour le capteur de fumée, un pile 9 V lithium est fournie ce capteur assure aussi la fonction alarme nécessaire dans </a:t>
            </a:r>
            <a:r>
              <a:rPr lang="fr-FR" smtClean="0"/>
              <a:t>tout logement.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388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1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125" b="89453" l="16764" r="37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24618" r="60051" b="10545"/>
          <a:stretch/>
        </p:blipFill>
        <p:spPr bwMode="auto">
          <a:xfrm rot="5845387">
            <a:off x="5119696" y="2408632"/>
            <a:ext cx="121999" cy="17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35" b="64216" l="25182" r="90000">
                        <a14:backgroundMark x1="28864" y1="54120" x2="38955" y2="61955"/>
                        <a14:backgroundMark x1="63227" y1="42973" x2="65045" y2="59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16264" r="35758" b="38518"/>
          <a:stretch/>
        </p:blipFill>
        <p:spPr>
          <a:xfrm rot="311621">
            <a:off x="3352364" y="456369"/>
            <a:ext cx="836909" cy="53918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2456" b="75929" l="31182" r="6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12" t="16570" r="30569" b="24098"/>
          <a:stretch/>
        </p:blipFill>
        <p:spPr>
          <a:xfrm rot="334778">
            <a:off x="5063570" y="450142"/>
            <a:ext cx="965963" cy="62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0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21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302</Words>
  <Application>Microsoft Office PowerPoint</Application>
  <PresentationFormat>Affichage à l'écran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Raccordement et mise en Œuvre capteurs et récepteurs Eltako de technologie EnOcean</vt:lpstr>
      <vt:lpstr>Raccordement et mise en Œuvre capteurs et récepteurs Eltako de technologie EnOcean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sylvie dutour</dc:creator>
  <cp:lastModifiedBy>sylvie dutour</cp:lastModifiedBy>
  <cp:revision>61</cp:revision>
  <dcterms:created xsi:type="dcterms:W3CDTF">2016-07-14T12:06:23Z</dcterms:created>
  <dcterms:modified xsi:type="dcterms:W3CDTF">2016-07-15T15:43:21Z</dcterms:modified>
</cp:coreProperties>
</file>